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2"/>
  </p:notesMasterIdLst>
  <p:sldIdLst>
    <p:sldId id="279"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92" r:id="rId22"/>
    <p:sldId id="257" r:id="rId23"/>
    <p:sldId id="293" r:id="rId24"/>
    <p:sldId id="294" r:id="rId25"/>
    <p:sldId id="295" r:id="rId26"/>
    <p:sldId id="296" r:id="rId27"/>
    <p:sldId id="297" r:id="rId28"/>
    <p:sldId id="298" r:id="rId29"/>
    <p:sldId id="299" r:id="rId30"/>
    <p:sldId id="300" r:id="rId31"/>
    <p:sldId id="301" r:id="rId32"/>
    <p:sldId id="302" r:id="rId33"/>
    <p:sldId id="303" r:id="rId34"/>
    <p:sldId id="304" r:id="rId35"/>
    <p:sldId id="305" r:id="rId36"/>
    <p:sldId id="275" r:id="rId37"/>
    <p:sldId id="306" r:id="rId38"/>
    <p:sldId id="277" r:id="rId39"/>
    <p:sldId id="307" r:id="rId40"/>
    <p:sldId id="30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76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80275" autoAdjust="0"/>
  </p:normalViewPr>
  <p:slideViewPr>
    <p:cSldViewPr snapToGrid="0">
      <p:cViewPr varScale="1">
        <p:scale>
          <a:sx n="66" d="100"/>
          <a:sy n="66" d="100"/>
        </p:scale>
        <p:origin x="1282" y="5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E6FFD9-7A1A-418A-9EEA-B42A408EE063}" type="doc">
      <dgm:prSet loTypeId="urn:microsoft.com/office/officeart/2005/8/layout/vList6" loCatId="list" qsTypeId="urn:microsoft.com/office/officeart/2005/8/quickstyle/simple1" qsCatId="simple" csTypeId="urn:microsoft.com/office/officeart/2005/8/colors/colorful2" csCatId="colorful" phldr="1"/>
      <dgm:spPr/>
      <dgm:t>
        <a:bodyPr/>
        <a:lstStyle/>
        <a:p>
          <a:endParaRPr lang="el-GR"/>
        </a:p>
      </dgm:t>
    </dgm:pt>
    <dgm:pt modelId="{DC8CD5F9-F357-47D2-B0AE-8B18AB563BB4}">
      <dgm:prSet phldrT="[Κείμενο]" custT="1"/>
      <dgm:spPr>
        <a:solidFill>
          <a:schemeClr val="tx2">
            <a:lumMod val="50000"/>
            <a:lumOff val="50000"/>
          </a:schemeClr>
        </a:solidFill>
      </dgm:spPr>
      <dgm:t>
        <a:bodyPr/>
        <a:lstStyle/>
        <a:p>
          <a:r>
            <a:rPr lang="el-GR" sz="2800" dirty="0">
              <a:solidFill>
                <a:schemeClr val="tx1"/>
              </a:solidFill>
              <a:latin typeface="Arial" panose="020B0604020202020204" pitchFamily="34" charset="0"/>
              <a:cs typeface="Arial" panose="020B0604020202020204" pitchFamily="34" charset="0"/>
            </a:rPr>
            <a:t>Τμηματική ή Εντοπισμένη (</a:t>
          </a:r>
          <a:r>
            <a:rPr lang="en-US" sz="2800" dirty="0">
              <a:solidFill>
                <a:schemeClr val="tx1"/>
              </a:solidFill>
              <a:latin typeface="Arial" panose="020B0604020202020204" pitchFamily="34" charset="0"/>
              <a:cs typeface="Arial" panose="020B0604020202020204" pitchFamily="34" charset="0"/>
            </a:rPr>
            <a:t>Segmental vitiligo-SV)</a:t>
          </a:r>
          <a:endParaRPr lang="el-GR" sz="2800" dirty="0">
            <a:solidFill>
              <a:schemeClr val="tx1"/>
            </a:solidFill>
            <a:latin typeface="Arial" panose="020B0604020202020204" pitchFamily="34" charset="0"/>
            <a:cs typeface="Arial" panose="020B0604020202020204" pitchFamily="34" charset="0"/>
          </a:endParaRPr>
        </a:p>
      </dgm:t>
    </dgm:pt>
    <dgm:pt modelId="{971CEC74-2BB8-4A84-96F5-443A8C5D9236}" type="parTrans" cxnId="{CAB646AD-8D96-4C0C-A0B4-AC5CAE9486F6}">
      <dgm:prSet/>
      <dgm:spPr/>
      <dgm:t>
        <a:bodyPr/>
        <a:lstStyle/>
        <a:p>
          <a:endParaRPr lang="el-GR"/>
        </a:p>
      </dgm:t>
    </dgm:pt>
    <dgm:pt modelId="{2190483A-6AE8-475F-B8E1-8F4817F6C2AF}" type="sibTrans" cxnId="{CAB646AD-8D96-4C0C-A0B4-AC5CAE9486F6}">
      <dgm:prSet/>
      <dgm:spPr/>
      <dgm:t>
        <a:bodyPr/>
        <a:lstStyle/>
        <a:p>
          <a:endParaRPr lang="el-GR"/>
        </a:p>
      </dgm:t>
    </dgm:pt>
    <dgm:pt modelId="{E1F6133F-A922-4B01-BAB3-A1A748F5762E}">
      <dgm:prSet phldrT="[Κείμενο]" custT="1"/>
      <dgm:spPr/>
      <dgm:t>
        <a:bodyPr/>
        <a:lstStyle/>
        <a:p>
          <a:pPr algn="l">
            <a:buFont typeface="Arial" panose="020B0604020202020204" pitchFamily="34" charset="0"/>
            <a:buChar char="•"/>
          </a:pPr>
          <a:r>
            <a:rPr lang="el-GR" sz="1800" dirty="0">
              <a:latin typeface="Arial" panose="020B0604020202020204" pitchFamily="34" charset="0"/>
              <a:cs typeface="Arial" panose="020B0604020202020204" pitchFamily="34" charset="0"/>
            </a:rPr>
            <a:t>Εμφάνιση των συμπτωμάτων σε </a:t>
          </a:r>
          <a:r>
            <a:rPr lang="el-GR" sz="1800" b="1" dirty="0">
              <a:solidFill>
                <a:srgbClr val="0070C0"/>
              </a:solidFill>
              <a:latin typeface="Arial" panose="020B0604020202020204" pitchFamily="34" charset="0"/>
              <a:cs typeface="Arial" panose="020B0604020202020204" pitchFamily="34" charset="0"/>
            </a:rPr>
            <a:t>συγκεκριμένο σημείο του δέρματος</a:t>
          </a:r>
          <a:r>
            <a:rPr lang="el-GR" sz="1800" dirty="0">
              <a:latin typeface="Arial" panose="020B0604020202020204" pitchFamily="34" charset="0"/>
              <a:cs typeface="Arial" panose="020B0604020202020204" pitchFamily="34" charset="0"/>
            </a:rPr>
            <a:t>, πολύ πιο γρήγορη εξάπλωση σε σχέση με την μη τμηματική</a:t>
          </a:r>
        </a:p>
      </dgm:t>
    </dgm:pt>
    <dgm:pt modelId="{6FC4CF26-B242-4919-BF09-26701A1E10ED}" type="parTrans" cxnId="{596B812E-FA05-4DEB-AED7-249B92DF0644}">
      <dgm:prSet/>
      <dgm:spPr/>
      <dgm:t>
        <a:bodyPr/>
        <a:lstStyle/>
        <a:p>
          <a:endParaRPr lang="el-GR"/>
        </a:p>
      </dgm:t>
    </dgm:pt>
    <dgm:pt modelId="{6B8F72EC-A2D1-4736-B25E-294F4BD20B8E}" type="sibTrans" cxnId="{596B812E-FA05-4DEB-AED7-249B92DF0644}">
      <dgm:prSet/>
      <dgm:spPr/>
      <dgm:t>
        <a:bodyPr/>
        <a:lstStyle/>
        <a:p>
          <a:endParaRPr lang="el-GR"/>
        </a:p>
      </dgm:t>
    </dgm:pt>
    <dgm:pt modelId="{D113F950-FAD9-4FB1-8752-EB30304FB432}">
      <dgm:prSet phldrT="[Κείμενο]" custT="1"/>
      <dgm:spPr/>
      <dgm:t>
        <a:bodyPr/>
        <a:lstStyle/>
        <a:p>
          <a:r>
            <a:rPr lang="el-GR" sz="1800" b="1" dirty="0">
              <a:solidFill>
                <a:srgbClr val="0070C0"/>
              </a:solidFill>
              <a:latin typeface="Arial" panose="020B0604020202020204" pitchFamily="34" charset="0"/>
              <a:cs typeface="Arial" panose="020B0604020202020204" pitchFamily="34" charset="0"/>
            </a:rPr>
            <a:t>Συμμετρία των προσβαλλόμενων τμημάτων δέρματος</a:t>
          </a:r>
          <a:r>
            <a:rPr lang="el-GR" sz="1800" dirty="0">
              <a:latin typeface="Arial" panose="020B0604020202020204" pitchFamily="34" charset="0"/>
              <a:cs typeface="Arial" panose="020B0604020202020204" pitchFamily="34" charset="0"/>
            </a:rPr>
            <a:t>, παραμένει σε ένα σημείο ή καταλαμβάνει μεγάλες περιοχές</a:t>
          </a:r>
        </a:p>
      </dgm:t>
    </dgm:pt>
    <dgm:pt modelId="{8C4ED054-DEE5-4DFC-804E-08C98FDFAF30}" type="parTrans" cxnId="{B5F34BE0-15AC-4845-A313-7E67C8021BB1}">
      <dgm:prSet/>
      <dgm:spPr/>
      <dgm:t>
        <a:bodyPr/>
        <a:lstStyle/>
        <a:p>
          <a:endParaRPr lang="el-GR"/>
        </a:p>
      </dgm:t>
    </dgm:pt>
    <dgm:pt modelId="{084F769C-855E-45C3-8E82-D8FF20AC7CD9}" type="sibTrans" cxnId="{B5F34BE0-15AC-4845-A313-7E67C8021BB1}">
      <dgm:prSet/>
      <dgm:spPr/>
      <dgm:t>
        <a:bodyPr/>
        <a:lstStyle/>
        <a:p>
          <a:endParaRPr lang="el-GR"/>
        </a:p>
      </dgm:t>
    </dgm:pt>
    <dgm:pt modelId="{56EE72B3-52FE-4189-8CA2-D9E03611EA88}">
      <dgm:prSet phldrT="[Κείμενο]" custT="1"/>
      <dgm:spPr/>
      <dgm:t>
        <a:bodyPr/>
        <a:lstStyle/>
        <a:p>
          <a:r>
            <a:rPr lang="el-GR" sz="1800" dirty="0">
              <a:latin typeface="Arial" panose="020B0604020202020204" pitchFamily="34" charset="0"/>
              <a:cs typeface="Arial" panose="020B0604020202020204" pitchFamily="34" charset="0"/>
            </a:rPr>
            <a:t>Πιθανή αιτία </a:t>
          </a:r>
          <a:r>
            <a:rPr lang="el-GR" sz="1800" dirty="0">
              <a:latin typeface="Arial" panose="020B0604020202020204" pitchFamily="34" charset="0"/>
              <a:cs typeface="Arial" panose="020B0604020202020204" pitchFamily="34" charset="0"/>
              <a:sym typeface="Wingdings" panose="05000000000000000000" pitchFamily="2" charset="2"/>
            </a:rPr>
            <a:t> </a:t>
          </a:r>
          <a:r>
            <a:rPr lang="el-GR" sz="1800" b="1" dirty="0">
              <a:solidFill>
                <a:srgbClr val="002060"/>
              </a:solidFill>
              <a:latin typeface="Arial" panose="020B0604020202020204" pitchFamily="34" charset="0"/>
              <a:cs typeface="Arial" panose="020B0604020202020204" pitchFamily="34" charset="0"/>
            </a:rPr>
            <a:t>ειδικοί </a:t>
          </a:r>
          <a:r>
            <a:rPr lang="el-GR" sz="1800" b="1" dirty="0" err="1">
              <a:solidFill>
                <a:srgbClr val="002060"/>
              </a:solidFill>
              <a:latin typeface="Arial" panose="020B0604020202020204" pitchFamily="34" charset="0"/>
              <a:cs typeface="Arial" panose="020B0604020202020204" pitchFamily="34" charset="0"/>
            </a:rPr>
            <a:t>αυτοάνοσοι</a:t>
          </a:r>
          <a:r>
            <a:rPr lang="el-GR" sz="1800" b="1" dirty="0">
              <a:solidFill>
                <a:srgbClr val="002060"/>
              </a:solidFill>
              <a:latin typeface="Arial" panose="020B0604020202020204" pitchFamily="34" charset="0"/>
              <a:cs typeface="Arial" panose="020B0604020202020204" pitchFamily="34" charset="0"/>
            </a:rPr>
            <a:t> μηχανισμοί ενάντια των </a:t>
          </a:r>
          <a:r>
            <a:rPr lang="el-GR" sz="1800" b="1" dirty="0" err="1">
              <a:solidFill>
                <a:srgbClr val="002060"/>
              </a:solidFill>
              <a:latin typeface="Arial" panose="020B0604020202020204" pitchFamily="34" charset="0"/>
              <a:cs typeface="Arial" panose="020B0604020202020204" pitchFamily="34" charset="0"/>
            </a:rPr>
            <a:t>μελανοκυττάρων</a:t>
          </a:r>
          <a:endParaRPr lang="el-GR" sz="1800" b="1" dirty="0">
            <a:solidFill>
              <a:srgbClr val="002060"/>
            </a:solidFill>
            <a:latin typeface="Arial" panose="020B0604020202020204" pitchFamily="34" charset="0"/>
            <a:cs typeface="Arial" panose="020B0604020202020204" pitchFamily="34" charset="0"/>
          </a:endParaRPr>
        </a:p>
      </dgm:t>
    </dgm:pt>
    <dgm:pt modelId="{45A3A412-CB28-4A3C-8A3E-96DC6D8DA2E6}" type="parTrans" cxnId="{72C4C2B8-1E33-4BC6-8735-DDF226646BE4}">
      <dgm:prSet/>
      <dgm:spPr/>
      <dgm:t>
        <a:bodyPr/>
        <a:lstStyle/>
        <a:p>
          <a:endParaRPr lang="el-GR"/>
        </a:p>
      </dgm:t>
    </dgm:pt>
    <dgm:pt modelId="{CD98A6D2-FA6C-4B1C-B077-7B769475BCD0}" type="sibTrans" cxnId="{72C4C2B8-1E33-4BC6-8735-DDF226646BE4}">
      <dgm:prSet/>
      <dgm:spPr/>
      <dgm:t>
        <a:bodyPr/>
        <a:lstStyle/>
        <a:p>
          <a:endParaRPr lang="el-GR"/>
        </a:p>
      </dgm:t>
    </dgm:pt>
    <dgm:pt modelId="{6D715354-3BA1-4174-B1DB-C2E288D37C71}">
      <dgm:prSet phldrT="[Κείμενο]" custT="1"/>
      <dgm:spPr>
        <a:solidFill>
          <a:schemeClr val="accent6">
            <a:lumMod val="75000"/>
          </a:schemeClr>
        </a:solidFill>
      </dgm:spPr>
      <dgm:t>
        <a:bodyPr/>
        <a:lstStyle/>
        <a:p>
          <a:r>
            <a:rPr lang="el-GR" sz="2800" dirty="0">
              <a:solidFill>
                <a:schemeClr val="tx1"/>
              </a:solidFill>
              <a:latin typeface="Arial" panose="020B0604020202020204" pitchFamily="34" charset="0"/>
              <a:cs typeface="Arial" panose="020B0604020202020204" pitchFamily="34" charset="0"/>
            </a:rPr>
            <a:t>Μη τμηματική ή Γενικευμένη</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Generalised</a:t>
          </a:r>
          <a:r>
            <a:rPr lang="en-US" sz="2800" dirty="0">
              <a:solidFill>
                <a:schemeClr val="tx1"/>
              </a:solidFill>
              <a:latin typeface="Arial" panose="020B0604020202020204" pitchFamily="34" charset="0"/>
              <a:cs typeface="Arial" panose="020B0604020202020204" pitchFamily="34" charset="0"/>
            </a:rPr>
            <a:t> Vitiligo-GV)</a:t>
          </a:r>
          <a:endParaRPr lang="el-GR" sz="2800" dirty="0">
            <a:solidFill>
              <a:schemeClr val="tx1"/>
            </a:solidFill>
            <a:latin typeface="Arial" panose="020B0604020202020204" pitchFamily="34" charset="0"/>
            <a:cs typeface="Arial" panose="020B0604020202020204" pitchFamily="34" charset="0"/>
          </a:endParaRPr>
        </a:p>
      </dgm:t>
    </dgm:pt>
    <dgm:pt modelId="{CE9B3365-555D-4D30-B7A6-CE26DDF60088}" type="sibTrans" cxnId="{CF3237FD-6AB3-4412-8EC3-E31511B3278D}">
      <dgm:prSet/>
      <dgm:spPr/>
      <dgm:t>
        <a:bodyPr/>
        <a:lstStyle/>
        <a:p>
          <a:endParaRPr lang="el-GR"/>
        </a:p>
      </dgm:t>
    </dgm:pt>
    <dgm:pt modelId="{96717886-EAD4-485F-A74F-24F617E9BAE4}" type="parTrans" cxnId="{CF3237FD-6AB3-4412-8EC3-E31511B3278D}">
      <dgm:prSet/>
      <dgm:spPr/>
      <dgm:t>
        <a:bodyPr/>
        <a:lstStyle/>
        <a:p>
          <a:endParaRPr lang="el-GR"/>
        </a:p>
      </dgm:t>
    </dgm:pt>
    <dgm:pt modelId="{0DF943F5-64C8-4A65-AA8C-BDFE707486F3}">
      <dgm:prSet custT="1"/>
      <dgm:spPr/>
      <dgm:t>
        <a:bodyPr/>
        <a:lstStyle/>
        <a:p>
          <a:pPr algn="l"/>
          <a:r>
            <a:rPr lang="el-GR" sz="1800" dirty="0">
              <a:latin typeface="Arial" panose="020B0604020202020204" pitchFamily="34" charset="0"/>
              <a:cs typeface="Arial" panose="020B0604020202020204" pitchFamily="34" charset="0"/>
            </a:rPr>
            <a:t>Πιθανή αιτία </a:t>
          </a:r>
          <a:r>
            <a:rPr lang="el-GR" sz="1800" dirty="0">
              <a:latin typeface="Arial" panose="020B0604020202020204" pitchFamily="34" charset="0"/>
              <a:cs typeface="Arial" panose="020B0604020202020204" pitchFamily="34" charset="0"/>
              <a:sym typeface="Wingdings" panose="05000000000000000000" pitchFamily="2" charset="2"/>
            </a:rPr>
            <a:t> </a:t>
          </a:r>
          <a:r>
            <a:rPr lang="el-GR" sz="1800" b="1" dirty="0" err="1">
              <a:solidFill>
                <a:srgbClr val="002060"/>
              </a:solidFill>
              <a:latin typeface="Arial" panose="020B0604020202020204" pitchFamily="34" charset="0"/>
              <a:cs typeface="Arial" panose="020B0604020202020204" pitchFamily="34" charset="0"/>
            </a:rPr>
            <a:t>νευρωνικοί</a:t>
          </a:r>
          <a:r>
            <a:rPr lang="el-GR" sz="1800" b="1" dirty="0">
              <a:solidFill>
                <a:srgbClr val="002060"/>
              </a:solidFill>
              <a:latin typeface="Arial" panose="020B0604020202020204" pitchFamily="34" charset="0"/>
              <a:cs typeface="Arial" panose="020B0604020202020204" pitchFamily="34" charset="0"/>
            </a:rPr>
            <a:t> μηχανισμοί</a:t>
          </a:r>
        </a:p>
      </dgm:t>
    </dgm:pt>
    <dgm:pt modelId="{BD14E5AD-9D16-4C24-BA1D-B8FE6F23D441}" type="parTrans" cxnId="{24D7FBD4-11B3-4C62-A6F5-C06AB49BF19D}">
      <dgm:prSet/>
      <dgm:spPr/>
      <dgm:t>
        <a:bodyPr/>
        <a:lstStyle/>
        <a:p>
          <a:endParaRPr lang="el-GR"/>
        </a:p>
      </dgm:t>
    </dgm:pt>
    <dgm:pt modelId="{1ECE1D96-CB23-4319-B446-65651CFCFC7F}" type="sibTrans" cxnId="{24D7FBD4-11B3-4C62-A6F5-C06AB49BF19D}">
      <dgm:prSet/>
      <dgm:spPr/>
      <dgm:t>
        <a:bodyPr/>
        <a:lstStyle/>
        <a:p>
          <a:endParaRPr lang="el-GR"/>
        </a:p>
      </dgm:t>
    </dgm:pt>
    <dgm:pt modelId="{9CC21198-D59B-4BD6-8EBB-7C1EB7C103A4}">
      <dgm:prSet phldrT="[Κείμενο]" custT="1"/>
      <dgm:spPr/>
      <dgm:t>
        <a:bodyPr/>
        <a:lstStyle/>
        <a:p>
          <a:pPr algn="l">
            <a:buFont typeface="Arial" panose="020B0604020202020204" pitchFamily="34" charset="0"/>
            <a:buChar char="•"/>
          </a:pPr>
          <a:r>
            <a:rPr lang="el-GR" sz="1800" dirty="0">
              <a:latin typeface="Arial" panose="020B0604020202020204" pitchFamily="34" charset="0"/>
              <a:cs typeface="Arial" panose="020B0604020202020204" pitchFamily="34" charset="0"/>
            </a:rPr>
            <a:t>Εμφανίζεται κυρίως κατά την εφηβική ηλικία</a:t>
          </a:r>
        </a:p>
      </dgm:t>
    </dgm:pt>
    <dgm:pt modelId="{A766D3E7-BCBB-4F77-83C3-5BE609148279}" type="parTrans" cxnId="{F95A6B72-4DFE-4579-8199-2F5D83CEE19D}">
      <dgm:prSet/>
      <dgm:spPr/>
      <dgm:t>
        <a:bodyPr/>
        <a:lstStyle/>
        <a:p>
          <a:endParaRPr lang="el-GR"/>
        </a:p>
      </dgm:t>
    </dgm:pt>
    <dgm:pt modelId="{B150716B-1930-42C4-B0CD-81092D1C9CD5}" type="sibTrans" cxnId="{F95A6B72-4DFE-4579-8199-2F5D83CEE19D}">
      <dgm:prSet/>
      <dgm:spPr/>
      <dgm:t>
        <a:bodyPr/>
        <a:lstStyle/>
        <a:p>
          <a:endParaRPr lang="el-GR"/>
        </a:p>
      </dgm:t>
    </dgm:pt>
    <dgm:pt modelId="{1EBA4778-5E10-48E8-B5E6-FED70A973790}">
      <dgm:prSet custT="1"/>
      <dgm:spPr/>
      <dgm:t>
        <a:bodyPr/>
        <a:lstStyle/>
        <a:p>
          <a:r>
            <a:rPr lang="el-GR" sz="1800" dirty="0">
              <a:latin typeface="Arial" panose="020B0604020202020204" pitchFamily="34" charset="0"/>
              <a:cs typeface="Arial" panose="020B0604020202020204" pitchFamily="34" charset="0"/>
            </a:rPr>
            <a:t>Μπορεί να εμφανιστεί σε κάθε ηλικία </a:t>
          </a:r>
        </a:p>
      </dgm:t>
    </dgm:pt>
    <dgm:pt modelId="{DF893DBE-F03C-449B-A1E0-C537239BAC86}" type="parTrans" cxnId="{5BAFE457-ECCB-4C83-BAFD-4219D76F7A72}">
      <dgm:prSet/>
      <dgm:spPr/>
      <dgm:t>
        <a:bodyPr/>
        <a:lstStyle/>
        <a:p>
          <a:endParaRPr lang="el-GR"/>
        </a:p>
      </dgm:t>
    </dgm:pt>
    <dgm:pt modelId="{9172B7BE-B463-498E-9B2A-B5E99566B7A5}" type="sibTrans" cxnId="{5BAFE457-ECCB-4C83-BAFD-4219D76F7A72}">
      <dgm:prSet/>
      <dgm:spPr/>
      <dgm:t>
        <a:bodyPr/>
        <a:lstStyle/>
        <a:p>
          <a:endParaRPr lang="el-GR"/>
        </a:p>
      </dgm:t>
    </dgm:pt>
    <dgm:pt modelId="{6F0F07AA-7679-4BDA-A925-E5975136AEF1}" type="pres">
      <dgm:prSet presAssocID="{BBE6FFD9-7A1A-418A-9EEA-B42A408EE063}" presName="Name0" presStyleCnt="0">
        <dgm:presLayoutVars>
          <dgm:dir/>
          <dgm:animLvl val="lvl"/>
          <dgm:resizeHandles/>
        </dgm:presLayoutVars>
      </dgm:prSet>
      <dgm:spPr/>
    </dgm:pt>
    <dgm:pt modelId="{1FEABB27-006C-401D-9530-A20166BFE853}" type="pres">
      <dgm:prSet presAssocID="{DC8CD5F9-F357-47D2-B0AE-8B18AB563BB4}" presName="linNode" presStyleCnt="0"/>
      <dgm:spPr/>
    </dgm:pt>
    <dgm:pt modelId="{1B6C5616-CA7B-4142-BE15-7947E67F48AE}" type="pres">
      <dgm:prSet presAssocID="{DC8CD5F9-F357-47D2-B0AE-8B18AB563BB4}" presName="parentShp" presStyleLbl="node1" presStyleIdx="0" presStyleCnt="2" custScaleX="91202" custScaleY="97270">
        <dgm:presLayoutVars>
          <dgm:bulletEnabled val="1"/>
        </dgm:presLayoutVars>
      </dgm:prSet>
      <dgm:spPr/>
    </dgm:pt>
    <dgm:pt modelId="{257F43F0-B11E-4A5C-A7A6-A38974587868}" type="pres">
      <dgm:prSet presAssocID="{DC8CD5F9-F357-47D2-B0AE-8B18AB563BB4}" presName="childShp" presStyleLbl="bgAccFollowNode1" presStyleIdx="0" presStyleCnt="2">
        <dgm:presLayoutVars>
          <dgm:bulletEnabled val="1"/>
        </dgm:presLayoutVars>
      </dgm:prSet>
      <dgm:spPr/>
    </dgm:pt>
    <dgm:pt modelId="{4BFB5551-BF38-42D8-B4B9-6F084BFC25A4}" type="pres">
      <dgm:prSet presAssocID="{2190483A-6AE8-475F-B8E1-8F4817F6C2AF}" presName="spacing" presStyleCnt="0"/>
      <dgm:spPr/>
    </dgm:pt>
    <dgm:pt modelId="{D8CC63E0-AF50-464F-9FF6-7D7EC70F63C1}" type="pres">
      <dgm:prSet presAssocID="{6D715354-3BA1-4174-B1DB-C2E288D37C71}" presName="linNode" presStyleCnt="0"/>
      <dgm:spPr/>
    </dgm:pt>
    <dgm:pt modelId="{93E6737F-C413-4E43-ABA6-0B801D749D5D}" type="pres">
      <dgm:prSet presAssocID="{6D715354-3BA1-4174-B1DB-C2E288D37C71}" presName="parentShp" presStyleLbl="node1" presStyleIdx="1" presStyleCnt="2" custScaleX="88931" custScaleY="91073">
        <dgm:presLayoutVars>
          <dgm:bulletEnabled val="1"/>
        </dgm:presLayoutVars>
      </dgm:prSet>
      <dgm:spPr/>
    </dgm:pt>
    <dgm:pt modelId="{A0C442C3-1550-4DA8-955F-372CA0AD455D}" type="pres">
      <dgm:prSet presAssocID="{6D715354-3BA1-4174-B1DB-C2E288D37C71}" presName="childShp" presStyleLbl="bgAccFollowNode1" presStyleIdx="1" presStyleCnt="2">
        <dgm:presLayoutVars>
          <dgm:bulletEnabled val="1"/>
        </dgm:presLayoutVars>
      </dgm:prSet>
      <dgm:spPr/>
    </dgm:pt>
  </dgm:ptLst>
  <dgm:cxnLst>
    <dgm:cxn modelId="{596B812E-FA05-4DEB-AED7-249B92DF0644}" srcId="{DC8CD5F9-F357-47D2-B0AE-8B18AB563BB4}" destId="{E1F6133F-A922-4B01-BAB3-A1A748F5762E}" srcOrd="0" destOrd="0" parTransId="{6FC4CF26-B242-4919-BF09-26701A1E10ED}" sibTransId="{6B8F72EC-A2D1-4736-B25E-294F4BD20B8E}"/>
    <dgm:cxn modelId="{2AF09631-160E-40A0-9204-1D0CC41E6BFF}" type="presOf" srcId="{0DF943F5-64C8-4A65-AA8C-BDFE707486F3}" destId="{257F43F0-B11E-4A5C-A7A6-A38974587868}" srcOrd="0" destOrd="2" presId="urn:microsoft.com/office/officeart/2005/8/layout/vList6"/>
    <dgm:cxn modelId="{5CD30362-76B3-4FC3-A809-CD39F4FA2DBC}" type="presOf" srcId="{DC8CD5F9-F357-47D2-B0AE-8B18AB563BB4}" destId="{1B6C5616-CA7B-4142-BE15-7947E67F48AE}" srcOrd="0" destOrd="0" presId="urn:microsoft.com/office/officeart/2005/8/layout/vList6"/>
    <dgm:cxn modelId="{44952165-ACFD-4160-936D-73DA493260F9}" type="presOf" srcId="{1EBA4778-5E10-48E8-B5E6-FED70A973790}" destId="{A0C442C3-1550-4DA8-955F-372CA0AD455D}" srcOrd="0" destOrd="1" presId="urn:microsoft.com/office/officeart/2005/8/layout/vList6"/>
    <dgm:cxn modelId="{F95A6B72-4DFE-4579-8199-2F5D83CEE19D}" srcId="{DC8CD5F9-F357-47D2-B0AE-8B18AB563BB4}" destId="{9CC21198-D59B-4BD6-8EBB-7C1EB7C103A4}" srcOrd="1" destOrd="0" parTransId="{A766D3E7-BCBB-4F77-83C3-5BE609148279}" sibTransId="{B150716B-1930-42C4-B0CD-81092D1C9CD5}"/>
    <dgm:cxn modelId="{5BAFE457-ECCB-4C83-BAFD-4219D76F7A72}" srcId="{6D715354-3BA1-4174-B1DB-C2E288D37C71}" destId="{1EBA4778-5E10-48E8-B5E6-FED70A973790}" srcOrd="1" destOrd="0" parTransId="{DF893DBE-F03C-449B-A1E0-C537239BAC86}" sibTransId="{9172B7BE-B463-498E-9B2A-B5E99566B7A5}"/>
    <dgm:cxn modelId="{58C8599A-DE07-4B0D-9384-9D531030F02F}" type="presOf" srcId="{D113F950-FAD9-4FB1-8752-EB30304FB432}" destId="{A0C442C3-1550-4DA8-955F-372CA0AD455D}" srcOrd="0" destOrd="0" presId="urn:microsoft.com/office/officeart/2005/8/layout/vList6"/>
    <dgm:cxn modelId="{E4ED61AB-364A-4FBA-91DA-CE69EF6B645D}" type="presOf" srcId="{6D715354-3BA1-4174-B1DB-C2E288D37C71}" destId="{93E6737F-C413-4E43-ABA6-0B801D749D5D}" srcOrd="0" destOrd="0" presId="urn:microsoft.com/office/officeart/2005/8/layout/vList6"/>
    <dgm:cxn modelId="{CAB646AD-8D96-4C0C-A0B4-AC5CAE9486F6}" srcId="{BBE6FFD9-7A1A-418A-9EEA-B42A408EE063}" destId="{DC8CD5F9-F357-47D2-B0AE-8B18AB563BB4}" srcOrd="0" destOrd="0" parTransId="{971CEC74-2BB8-4A84-96F5-443A8C5D9236}" sibTransId="{2190483A-6AE8-475F-B8E1-8F4817F6C2AF}"/>
    <dgm:cxn modelId="{5750BEB6-F0F1-4F4B-ADED-49A00F48AE3E}" type="presOf" srcId="{BBE6FFD9-7A1A-418A-9EEA-B42A408EE063}" destId="{6F0F07AA-7679-4BDA-A925-E5975136AEF1}" srcOrd="0" destOrd="0" presId="urn:microsoft.com/office/officeart/2005/8/layout/vList6"/>
    <dgm:cxn modelId="{72C4C2B8-1E33-4BC6-8735-DDF226646BE4}" srcId="{6D715354-3BA1-4174-B1DB-C2E288D37C71}" destId="{56EE72B3-52FE-4189-8CA2-D9E03611EA88}" srcOrd="2" destOrd="0" parTransId="{45A3A412-CB28-4A3C-8A3E-96DC6D8DA2E6}" sibTransId="{CD98A6D2-FA6C-4B1C-B077-7B769475BCD0}"/>
    <dgm:cxn modelId="{496A6BBE-80CA-44D6-82CE-F7574835CF24}" type="presOf" srcId="{9CC21198-D59B-4BD6-8EBB-7C1EB7C103A4}" destId="{257F43F0-B11E-4A5C-A7A6-A38974587868}" srcOrd="0" destOrd="1" presId="urn:microsoft.com/office/officeart/2005/8/layout/vList6"/>
    <dgm:cxn modelId="{A1163AC4-5575-44D5-BD5C-E0C88BEE2D2B}" type="presOf" srcId="{56EE72B3-52FE-4189-8CA2-D9E03611EA88}" destId="{A0C442C3-1550-4DA8-955F-372CA0AD455D}" srcOrd="0" destOrd="2" presId="urn:microsoft.com/office/officeart/2005/8/layout/vList6"/>
    <dgm:cxn modelId="{24D7FBD4-11B3-4C62-A6F5-C06AB49BF19D}" srcId="{DC8CD5F9-F357-47D2-B0AE-8B18AB563BB4}" destId="{0DF943F5-64C8-4A65-AA8C-BDFE707486F3}" srcOrd="2" destOrd="0" parTransId="{BD14E5AD-9D16-4C24-BA1D-B8FE6F23D441}" sibTransId="{1ECE1D96-CB23-4319-B446-65651CFCFC7F}"/>
    <dgm:cxn modelId="{B5F34BE0-15AC-4845-A313-7E67C8021BB1}" srcId="{6D715354-3BA1-4174-B1DB-C2E288D37C71}" destId="{D113F950-FAD9-4FB1-8752-EB30304FB432}" srcOrd="0" destOrd="0" parTransId="{8C4ED054-DEE5-4DFC-804E-08C98FDFAF30}" sibTransId="{084F769C-855E-45C3-8E82-D8FF20AC7CD9}"/>
    <dgm:cxn modelId="{283E17EB-CC30-4408-97A2-66C00FEF1D01}" type="presOf" srcId="{E1F6133F-A922-4B01-BAB3-A1A748F5762E}" destId="{257F43F0-B11E-4A5C-A7A6-A38974587868}" srcOrd="0" destOrd="0" presId="urn:microsoft.com/office/officeart/2005/8/layout/vList6"/>
    <dgm:cxn modelId="{CF3237FD-6AB3-4412-8EC3-E31511B3278D}" srcId="{BBE6FFD9-7A1A-418A-9EEA-B42A408EE063}" destId="{6D715354-3BA1-4174-B1DB-C2E288D37C71}" srcOrd="1" destOrd="0" parTransId="{96717886-EAD4-485F-A74F-24F617E9BAE4}" sibTransId="{CE9B3365-555D-4D30-B7A6-CE26DDF60088}"/>
    <dgm:cxn modelId="{28D26194-B5CE-4103-8F5E-6F3605422BE1}" type="presParOf" srcId="{6F0F07AA-7679-4BDA-A925-E5975136AEF1}" destId="{1FEABB27-006C-401D-9530-A20166BFE853}" srcOrd="0" destOrd="0" presId="urn:microsoft.com/office/officeart/2005/8/layout/vList6"/>
    <dgm:cxn modelId="{9CFF3B22-678F-4E64-8A04-80D543D3250D}" type="presParOf" srcId="{1FEABB27-006C-401D-9530-A20166BFE853}" destId="{1B6C5616-CA7B-4142-BE15-7947E67F48AE}" srcOrd="0" destOrd="0" presId="urn:microsoft.com/office/officeart/2005/8/layout/vList6"/>
    <dgm:cxn modelId="{C90EB20C-A6F9-434D-9F91-C55411972CD8}" type="presParOf" srcId="{1FEABB27-006C-401D-9530-A20166BFE853}" destId="{257F43F0-B11E-4A5C-A7A6-A38974587868}" srcOrd="1" destOrd="0" presId="urn:microsoft.com/office/officeart/2005/8/layout/vList6"/>
    <dgm:cxn modelId="{66353238-D2F6-4C3E-82C2-5151E4329120}" type="presParOf" srcId="{6F0F07AA-7679-4BDA-A925-E5975136AEF1}" destId="{4BFB5551-BF38-42D8-B4B9-6F084BFC25A4}" srcOrd="1" destOrd="0" presId="urn:microsoft.com/office/officeart/2005/8/layout/vList6"/>
    <dgm:cxn modelId="{84648D9C-1EBB-497F-BEB5-D1EC7168A89A}" type="presParOf" srcId="{6F0F07AA-7679-4BDA-A925-E5975136AEF1}" destId="{D8CC63E0-AF50-464F-9FF6-7D7EC70F63C1}" srcOrd="2" destOrd="0" presId="urn:microsoft.com/office/officeart/2005/8/layout/vList6"/>
    <dgm:cxn modelId="{63B967C4-859A-449F-91A2-E1AF3986E44F}" type="presParOf" srcId="{D8CC63E0-AF50-464F-9FF6-7D7EC70F63C1}" destId="{93E6737F-C413-4E43-ABA6-0B801D749D5D}" srcOrd="0" destOrd="0" presId="urn:microsoft.com/office/officeart/2005/8/layout/vList6"/>
    <dgm:cxn modelId="{0ECBF70E-72D1-4470-90CD-26B80C343246}" type="presParOf" srcId="{D8CC63E0-AF50-464F-9FF6-7D7EC70F63C1}" destId="{A0C442C3-1550-4DA8-955F-372CA0AD455D}"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CBF5DF-476B-4E51-915F-905545221CE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l-GR"/>
        </a:p>
      </dgm:t>
    </dgm:pt>
    <dgm:pt modelId="{4B778405-01B9-4A49-80DA-D42EC82DBE7F}">
      <dgm:prSet custT="1"/>
      <dgm:spPr>
        <a:solidFill>
          <a:srgbClr val="00B050"/>
        </a:solidFill>
        <a:ln w="38100">
          <a:solidFill>
            <a:schemeClr val="tx1"/>
          </a:solidFill>
        </a:ln>
      </dgm:spPr>
      <dgm:t>
        <a:bodyPr/>
        <a:lstStyle/>
        <a:p>
          <a:pPr algn="ctr"/>
          <a:r>
            <a:rPr lang="el-GR" sz="1800" dirty="0" err="1">
              <a:solidFill>
                <a:schemeClr val="tx1"/>
              </a:solidFill>
            </a:rPr>
            <a:t>Προφλεγμονώδεις</a:t>
          </a:r>
          <a:r>
            <a:rPr lang="el-GR" sz="1800" dirty="0">
              <a:solidFill>
                <a:schemeClr val="tx1"/>
              </a:solidFill>
            </a:rPr>
            <a:t> αποκρίσεις ενεργοποιούν τα Τ-βοηθητικά κύτταρα τύπου 2 (</a:t>
          </a:r>
          <a:r>
            <a:rPr lang="en-US" sz="1800" dirty="0">
              <a:solidFill>
                <a:schemeClr val="tx1"/>
              </a:solidFill>
            </a:rPr>
            <a:t>T</a:t>
          </a:r>
          <a:r>
            <a:rPr lang="en-US" sz="1200" b="1" dirty="0">
              <a:solidFill>
                <a:schemeClr val="tx1"/>
              </a:solidFill>
            </a:rPr>
            <a:t>H</a:t>
          </a:r>
          <a:r>
            <a:rPr lang="el-GR" sz="1800" dirty="0">
              <a:solidFill>
                <a:schemeClr val="tx1"/>
              </a:solidFill>
            </a:rPr>
            <a:t>2).</a:t>
          </a:r>
        </a:p>
      </dgm:t>
    </dgm:pt>
    <dgm:pt modelId="{96D54F87-82B5-41E4-9CF7-B5DB959243A8}" type="parTrans" cxnId="{75BE2601-05A5-449D-9920-A7A6AA3F42A8}">
      <dgm:prSet/>
      <dgm:spPr/>
      <dgm:t>
        <a:bodyPr/>
        <a:lstStyle/>
        <a:p>
          <a:endParaRPr lang="el-GR"/>
        </a:p>
      </dgm:t>
    </dgm:pt>
    <dgm:pt modelId="{9AD67758-A612-4ADE-99D8-E60BCB4AF91D}" type="sibTrans" cxnId="{75BE2601-05A5-449D-9920-A7A6AA3F42A8}">
      <dgm:prSet/>
      <dgm:spPr/>
      <dgm:t>
        <a:bodyPr/>
        <a:lstStyle/>
        <a:p>
          <a:endParaRPr lang="el-GR"/>
        </a:p>
      </dgm:t>
    </dgm:pt>
    <dgm:pt modelId="{BDAAD52C-BA64-43E3-A635-6A34AF3D8E88}" type="pres">
      <dgm:prSet presAssocID="{F9CBF5DF-476B-4E51-915F-905545221CE2}" presName="linear" presStyleCnt="0">
        <dgm:presLayoutVars>
          <dgm:animLvl val="lvl"/>
          <dgm:resizeHandles val="exact"/>
        </dgm:presLayoutVars>
      </dgm:prSet>
      <dgm:spPr/>
    </dgm:pt>
    <dgm:pt modelId="{232A9C3D-888D-4BF9-BB44-CF09C58ED97F}" type="pres">
      <dgm:prSet presAssocID="{4B778405-01B9-4A49-80DA-D42EC82DBE7F}" presName="parentText" presStyleLbl="node1" presStyleIdx="0" presStyleCnt="1" custLinFactNeighborX="316" custLinFactNeighborY="15777">
        <dgm:presLayoutVars>
          <dgm:chMax val="0"/>
          <dgm:bulletEnabled val="1"/>
        </dgm:presLayoutVars>
      </dgm:prSet>
      <dgm:spPr/>
    </dgm:pt>
  </dgm:ptLst>
  <dgm:cxnLst>
    <dgm:cxn modelId="{75BE2601-05A5-449D-9920-A7A6AA3F42A8}" srcId="{F9CBF5DF-476B-4E51-915F-905545221CE2}" destId="{4B778405-01B9-4A49-80DA-D42EC82DBE7F}" srcOrd="0" destOrd="0" parTransId="{96D54F87-82B5-41E4-9CF7-B5DB959243A8}" sibTransId="{9AD67758-A612-4ADE-99D8-E60BCB4AF91D}"/>
    <dgm:cxn modelId="{4595CB52-5F9D-4C44-A74E-39376A1E53E0}" type="presOf" srcId="{4B778405-01B9-4A49-80DA-D42EC82DBE7F}" destId="{232A9C3D-888D-4BF9-BB44-CF09C58ED97F}" srcOrd="0" destOrd="0" presId="urn:microsoft.com/office/officeart/2005/8/layout/vList2"/>
    <dgm:cxn modelId="{D77BB9CE-1237-4F3C-A93A-5E55124804B1}" type="presOf" srcId="{F9CBF5DF-476B-4E51-915F-905545221CE2}" destId="{BDAAD52C-BA64-43E3-A635-6A34AF3D8E88}" srcOrd="0" destOrd="0" presId="urn:microsoft.com/office/officeart/2005/8/layout/vList2"/>
    <dgm:cxn modelId="{A8A30599-9074-4565-B2C3-D30B164FFE6B}" type="presParOf" srcId="{BDAAD52C-BA64-43E3-A635-6A34AF3D8E88}" destId="{232A9C3D-888D-4BF9-BB44-CF09C58ED97F}"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8B782B7-098B-4533-AD4C-269FD3FB59F7}"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l-GR"/>
        </a:p>
      </dgm:t>
    </dgm:pt>
    <dgm:pt modelId="{22D88585-EAFD-494A-9D6B-27239E2CFE4A}">
      <dgm:prSet/>
      <dgm:spPr>
        <a:ln w="38100">
          <a:solidFill>
            <a:schemeClr val="tx1"/>
          </a:solidFill>
        </a:ln>
      </dgm:spPr>
      <dgm:t>
        <a:bodyPr/>
        <a:lstStyle/>
        <a:p>
          <a:pPr algn="ctr"/>
          <a:r>
            <a:rPr lang="el-GR" b="1" u="sng" dirty="0" err="1"/>
            <a:t>Σηματοδοτικό</a:t>
          </a:r>
          <a:r>
            <a:rPr lang="el-GR" b="1" u="sng" dirty="0"/>
            <a:t> μονοπάτι</a:t>
          </a:r>
          <a:r>
            <a:rPr lang="en-US" b="1" u="sng" dirty="0"/>
            <a:t> OX40-OX40L</a:t>
          </a:r>
          <a:r>
            <a:rPr lang="el-GR" b="1" u="sng" dirty="0"/>
            <a:t>            </a:t>
          </a:r>
          <a:r>
            <a:rPr lang="en-US" b="1" dirty="0"/>
            <a:t> </a:t>
          </a:r>
          <a:r>
            <a:rPr lang="el-GR" dirty="0"/>
            <a:t>Παράταση της επιβίωσής των δραστικών Τ-</a:t>
          </a:r>
          <a:r>
            <a:rPr lang="en-US" dirty="0"/>
            <a:t>cells</a:t>
          </a:r>
          <a:r>
            <a:rPr lang="el-GR" dirty="0"/>
            <a:t> με καταστολή της απόπτωσης και ενίσχυση των δραστηριοτήτων τους όπως έκκριση </a:t>
          </a:r>
          <a:r>
            <a:rPr lang="el-GR" dirty="0" err="1"/>
            <a:t>κυτοκινών</a:t>
          </a:r>
          <a:r>
            <a:rPr lang="el-GR" dirty="0"/>
            <a:t>.</a:t>
          </a:r>
        </a:p>
        <a:p>
          <a:pPr algn="ctr"/>
          <a:r>
            <a:rPr lang="el-GR" dirty="0"/>
            <a:t>Τα Τ-</a:t>
          </a:r>
          <a:r>
            <a:rPr lang="en-US" dirty="0"/>
            <a:t>cells</a:t>
          </a:r>
          <a:r>
            <a:rPr lang="el-GR" dirty="0"/>
            <a:t> ενεργοποιούνται μετά από αλληλεπίδραση με </a:t>
          </a:r>
          <a:r>
            <a:rPr lang="el-GR" dirty="0" err="1"/>
            <a:t>αντιγονοπαρουσιαστικά</a:t>
          </a:r>
          <a:r>
            <a:rPr lang="el-GR" dirty="0"/>
            <a:t> κύτταρα. </a:t>
          </a:r>
          <a:r>
            <a:rPr lang="el-GR" dirty="0" err="1"/>
            <a:t>Δενδριτικά</a:t>
          </a:r>
          <a:r>
            <a:rPr lang="el-GR" dirty="0"/>
            <a:t> κύτταρα που εκφράζουν OX40L</a:t>
          </a:r>
          <a:r>
            <a:rPr lang="en-US" dirty="0"/>
            <a:t> </a:t>
          </a:r>
          <a:r>
            <a:rPr lang="el-GR" dirty="0"/>
            <a:t>οδηγούν                            διαφοροποίηση των OX40+</a:t>
          </a:r>
          <a:r>
            <a:rPr lang="en-US" dirty="0"/>
            <a:t> </a:t>
          </a:r>
          <a:r>
            <a:rPr lang="el-GR" dirty="0"/>
            <a:t>Τ-</a:t>
          </a:r>
          <a:r>
            <a:rPr lang="en-US" dirty="0"/>
            <a:t>cells </a:t>
          </a:r>
          <a:r>
            <a:rPr lang="el-GR" dirty="0"/>
            <a:t>(Th2 </a:t>
          </a:r>
          <a:r>
            <a:rPr lang="en-US" dirty="0"/>
            <a:t>cells</a:t>
          </a:r>
          <a:r>
            <a:rPr lang="el-GR" dirty="0"/>
            <a:t>) που παράγουν IL-4 και IL-13. </a:t>
          </a:r>
          <a:r>
            <a:rPr lang="el-GR" dirty="0">
              <a:solidFill>
                <a:srgbClr val="FFFF00"/>
              </a:solidFill>
            </a:rPr>
            <a:t>Μεταξύ εκείνων που πάσχουν από ΑΔ η επιφανειακή παρουσίαση του OX40</a:t>
          </a:r>
          <a:r>
            <a:rPr lang="en-US" dirty="0">
              <a:solidFill>
                <a:srgbClr val="FFFF00"/>
              </a:solidFill>
            </a:rPr>
            <a:t>R</a:t>
          </a:r>
          <a:r>
            <a:rPr lang="el-GR" dirty="0">
              <a:solidFill>
                <a:srgbClr val="FFFF00"/>
              </a:solidFill>
            </a:rPr>
            <a:t> και OX40L σε μονοπύρηνα κύτταρα στο περιφερικό αίμα ήταν αυξημένη, όταν αντιπαρατέθηκε με τα επίπεδα που παρατηρήθηκαν σε υγιή άτομα. </a:t>
          </a:r>
        </a:p>
      </dgm:t>
    </dgm:pt>
    <dgm:pt modelId="{9D2E88EB-C0ED-40D2-ADD1-119551F7743F}" type="parTrans" cxnId="{A4763891-1717-4AF1-A59E-C735C525F6BA}">
      <dgm:prSet/>
      <dgm:spPr/>
      <dgm:t>
        <a:bodyPr/>
        <a:lstStyle/>
        <a:p>
          <a:endParaRPr lang="el-GR"/>
        </a:p>
      </dgm:t>
    </dgm:pt>
    <dgm:pt modelId="{DD6BD5D8-9DC4-4CE9-87F0-86DA7BF75264}" type="sibTrans" cxnId="{A4763891-1717-4AF1-A59E-C735C525F6BA}">
      <dgm:prSet/>
      <dgm:spPr/>
      <dgm:t>
        <a:bodyPr/>
        <a:lstStyle/>
        <a:p>
          <a:endParaRPr lang="el-GR"/>
        </a:p>
      </dgm:t>
    </dgm:pt>
    <dgm:pt modelId="{13570251-FAAD-438C-9785-72986CE28326}" type="pres">
      <dgm:prSet presAssocID="{A8B782B7-098B-4533-AD4C-269FD3FB59F7}" presName="Name0" presStyleCnt="0">
        <dgm:presLayoutVars>
          <dgm:dir/>
          <dgm:resizeHandles val="exact"/>
        </dgm:presLayoutVars>
      </dgm:prSet>
      <dgm:spPr/>
    </dgm:pt>
    <dgm:pt modelId="{C82EA231-A9B2-47CC-8F89-BB04D924563C}" type="pres">
      <dgm:prSet presAssocID="{22D88585-EAFD-494A-9D6B-27239E2CFE4A}" presName="node" presStyleLbl="node1" presStyleIdx="0" presStyleCnt="1" custScaleY="113018" custLinFactNeighborX="-448" custLinFactNeighborY="-5208">
        <dgm:presLayoutVars>
          <dgm:bulletEnabled val="1"/>
        </dgm:presLayoutVars>
      </dgm:prSet>
      <dgm:spPr/>
    </dgm:pt>
  </dgm:ptLst>
  <dgm:cxnLst>
    <dgm:cxn modelId="{C321625F-07ED-4340-8C1F-24215435C76A}" type="presOf" srcId="{A8B782B7-098B-4533-AD4C-269FD3FB59F7}" destId="{13570251-FAAD-438C-9785-72986CE28326}" srcOrd="0" destOrd="0" presId="urn:microsoft.com/office/officeart/2005/8/layout/process1"/>
    <dgm:cxn modelId="{A4763891-1717-4AF1-A59E-C735C525F6BA}" srcId="{A8B782B7-098B-4533-AD4C-269FD3FB59F7}" destId="{22D88585-EAFD-494A-9D6B-27239E2CFE4A}" srcOrd="0" destOrd="0" parTransId="{9D2E88EB-C0ED-40D2-ADD1-119551F7743F}" sibTransId="{DD6BD5D8-9DC4-4CE9-87F0-86DA7BF75264}"/>
    <dgm:cxn modelId="{7EF850E4-C5ED-4E81-A1EB-981563340EB5}" type="presOf" srcId="{22D88585-EAFD-494A-9D6B-27239E2CFE4A}" destId="{C82EA231-A9B2-47CC-8F89-BB04D924563C}" srcOrd="0" destOrd="0" presId="urn:microsoft.com/office/officeart/2005/8/layout/process1"/>
    <dgm:cxn modelId="{6EB41B33-815B-4698-A127-EDE0E058E6F0}" type="presParOf" srcId="{13570251-FAAD-438C-9785-72986CE28326}" destId="{C82EA231-A9B2-47CC-8F89-BB04D924563C}" srcOrd="0" destOrd="0" presId="urn:microsoft.com/office/officeart/2005/8/layout/process1"/>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FC00030-F2D8-4628-B0A8-98A2B6DE86A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l-GR"/>
        </a:p>
      </dgm:t>
    </dgm:pt>
    <dgm:pt modelId="{B3CA9FE7-0669-460E-9C56-99F5A886557B}">
      <dgm:prSet/>
      <dgm:spPr>
        <a:solidFill>
          <a:srgbClr val="FFFF00"/>
        </a:solidFill>
        <a:ln w="38100">
          <a:solidFill>
            <a:schemeClr val="tx1"/>
          </a:solidFill>
        </a:ln>
      </dgm:spPr>
      <dgm:t>
        <a:bodyPr/>
        <a:lstStyle/>
        <a:p>
          <a:r>
            <a:rPr lang="el-GR" dirty="0">
              <a:solidFill>
                <a:schemeClr val="tx1"/>
              </a:solidFill>
            </a:rPr>
            <a:t>Σε </a:t>
          </a:r>
          <a:r>
            <a:rPr lang="el-GR" dirty="0" err="1">
              <a:solidFill>
                <a:schemeClr val="tx1"/>
              </a:solidFill>
            </a:rPr>
            <a:t>ατοπικά</a:t>
          </a:r>
          <a:r>
            <a:rPr lang="el-GR" dirty="0">
              <a:solidFill>
                <a:schemeClr val="tx1"/>
              </a:solidFill>
            </a:rPr>
            <a:t> δέρματα</a:t>
          </a:r>
          <a:r>
            <a:rPr lang="en-US" dirty="0">
              <a:solidFill>
                <a:schemeClr val="tx1"/>
              </a:solidFill>
            </a:rPr>
            <a:t>:</a:t>
          </a:r>
          <a:r>
            <a:rPr lang="el-GR" dirty="0">
              <a:solidFill>
                <a:schemeClr val="tx1"/>
              </a:solidFill>
            </a:rPr>
            <a:t> </a:t>
          </a:r>
          <a:r>
            <a:rPr lang="en-US" b="1" dirty="0">
              <a:solidFill>
                <a:schemeClr val="tx1"/>
              </a:solidFill>
            </a:rPr>
            <a:t>IL-13</a:t>
          </a:r>
          <a:r>
            <a:rPr lang="en-US" dirty="0">
              <a:solidFill>
                <a:schemeClr val="tx1"/>
              </a:solidFill>
            </a:rPr>
            <a:t> &gt; IL-4.</a:t>
          </a:r>
          <a:r>
            <a:rPr lang="el-GR" dirty="0">
              <a:solidFill>
                <a:schemeClr val="tx1"/>
              </a:solidFill>
            </a:rPr>
            <a:t> </a:t>
          </a:r>
          <a:r>
            <a:rPr lang="el-GR" b="1" dirty="0">
              <a:solidFill>
                <a:schemeClr val="tx1"/>
              </a:solidFill>
            </a:rPr>
            <a:t>Κεντρική </a:t>
          </a:r>
          <a:r>
            <a:rPr lang="el-GR" b="1" dirty="0" err="1">
              <a:solidFill>
                <a:schemeClr val="tx1"/>
              </a:solidFill>
            </a:rPr>
            <a:t>κυτοκίνη</a:t>
          </a:r>
          <a:r>
            <a:rPr lang="el-GR" b="1" dirty="0">
              <a:solidFill>
                <a:schemeClr val="tx1"/>
              </a:solidFill>
            </a:rPr>
            <a:t> </a:t>
          </a:r>
          <a:r>
            <a:rPr lang="el-GR" b="1" dirty="0" err="1">
              <a:solidFill>
                <a:schemeClr val="tx1"/>
              </a:solidFill>
            </a:rPr>
            <a:t>παθογένεσης</a:t>
          </a:r>
          <a:r>
            <a:rPr lang="el-GR" b="1" dirty="0">
              <a:solidFill>
                <a:schemeClr val="tx1"/>
              </a:solidFill>
            </a:rPr>
            <a:t> της ΑΔ</a:t>
          </a:r>
          <a:r>
            <a:rPr lang="el-GR" dirty="0">
              <a:solidFill>
                <a:schemeClr val="tx1"/>
              </a:solidFill>
            </a:rPr>
            <a:t>. Προκαλεί διαταραχή δερματικού φραγμού, ενίσχυση φλεγμονής και ενεργοποίηση </a:t>
          </a:r>
          <a:r>
            <a:rPr lang="el-GR" dirty="0" err="1">
              <a:solidFill>
                <a:schemeClr val="tx1"/>
              </a:solidFill>
            </a:rPr>
            <a:t>νευρωνικής</a:t>
          </a:r>
          <a:r>
            <a:rPr lang="el-GR" dirty="0">
              <a:solidFill>
                <a:schemeClr val="tx1"/>
              </a:solidFill>
            </a:rPr>
            <a:t> απόκρισης κνησμού. </a:t>
          </a:r>
        </a:p>
      </dgm:t>
    </dgm:pt>
    <dgm:pt modelId="{57BEDC1F-1F11-445F-AA1B-2CC6A1A439D2}" type="parTrans" cxnId="{81086A74-7324-450E-8540-4E6520D6C54D}">
      <dgm:prSet/>
      <dgm:spPr/>
      <dgm:t>
        <a:bodyPr/>
        <a:lstStyle/>
        <a:p>
          <a:endParaRPr lang="el-GR"/>
        </a:p>
      </dgm:t>
    </dgm:pt>
    <dgm:pt modelId="{EA186BC7-30AB-41E4-BEDF-6334FB9E123B}" type="sibTrans" cxnId="{81086A74-7324-450E-8540-4E6520D6C54D}">
      <dgm:prSet/>
      <dgm:spPr/>
      <dgm:t>
        <a:bodyPr/>
        <a:lstStyle/>
        <a:p>
          <a:endParaRPr lang="el-GR"/>
        </a:p>
      </dgm:t>
    </dgm:pt>
    <dgm:pt modelId="{90BDCFDB-9A66-4AE6-9418-8EADE621D192}" type="pres">
      <dgm:prSet presAssocID="{2FC00030-F2D8-4628-B0A8-98A2B6DE86AD}" presName="linear" presStyleCnt="0">
        <dgm:presLayoutVars>
          <dgm:animLvl val="lvl"/>
          <dgm:resizeHandles val="exact"/>
        </dgm:presLayoutVars>
      </dgm:prSet>
      <dgm:spPr/>
    </dgm:pt>
    <dgm:pt modelId="{928801A6-3DF5-4D35-B546-F88FF0078E13}" type="pres">
      <dgm:prSet presAssocID="{B3CA9FE7-0669-460E-9C56-99F5A886557B}" presName="parentText" presStyleLbl="node1" presStyleIdx="0" presStyleCnt="1" custLinFactNeighborX="-2378" custLinFactNeighborY="-1089">
        <dgm:presLayoutVars>
          <dgm:chMax val="0"/>
          <dgm:bulletEnabled val="1"/>
        </dgm:presLayoutVars>
      </dgm:prSet>
      <dgm:spPr/>
    </dgm:pt>
  </dgm:ptLst>
  <dgm:cxnLst>
    <dgm:cxn modelId="{81086A74-7324-450E-8540-4E6520D6C54D}" srcId="{2FC00030-F2D8-4628-B0A8-98A2B6DE86AD}" destId="{B3CA9FE7-0669-460E-9C56-99F5A886557B}" srcOrd="0" destOrd="0" parTransId="{57BEDC1F-1F11-445F-AA1B-2CC6A1A439D2}" sibTransId="{EA186BC7-30AB-41E4-BEDF-6334FB9E123B}"/>
    <dgm:cxn modelId="{D9A1E59F-9B8D-445C-86A1-C56971622CCC}" type="presOf" srcId="{2FC00030-F2D8-4628-B0A8-98A2B6DE86AD}" destId="{90BDCFDB-9A66-4AE6-9418-8EADE621D192}" srcOrd="0" destOrd="0" presId="urn:microsoft.com/office/officeart/2005/8/layout/vList2"/>
    <dgm:cxn modelId="{FAE02FF0-F07C-45FE-8D73-E8F09C10CA65}" type="presOf" srcId="{B3CA9FE7-0669-460E-9C56-99F5A886557B}" destId="{928801A6-3DF5-4D35-B546-F88FF0078E13}" srcOrd="0" destOrd="0" presId="urn:microsoft.com/office/officeart/2005/8/layout/vList2"/>
    <dgm:cxn modelId="{15FDB336-8474-4BB8-82DE-0B50286D3584}" type="presParOf" srcId="{90BDCFDB-9A66-4AE6-9418-8EADE621D192}" destId="{928801A6-3DF5-4D35-B546-F88FF0078E13}" srcOrd="0"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48E822E-26A4-4877-A193-3467614E11A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l-GR"/>
        </a:p>
      </dgm:t>
    </dgm:pt>
    <dgm:pt modelId="{2B38AA95-5413-4765-BD3B-E853594D7F84}">
      <dgm:prSet custT="1"/>
      <dgm:spPr>
        <a:solidFill>
          <a:srgbClr val="7030A0"/>
        </a:solidFill>
        <a:ln w="28575">
          <a:solidFill>
            <a:schemeClr val="tx1"/>
          </a:solidFill>
        </a:ln>
      </dgm:spPr>
      <dgm:t>
        <a:bodyPr/>
        <a:lstStyle/>
        <a:p>
          <a:r>
            <a:rPr lang="el-GR" sz="1800" dirty="0" err="1"/>
            <a:t>Κνησμογόνος</a:t>
          </a:r>
          <a:r>
            <a:rPr lang="el-GR" sz="1800" dirty="0"/>
            <a:t> </a:t>
          </a:r>
          <a:r>
            <a:rPr lang="el-GR" sz="1800" dirty="0" err="1"/>
            <a:t>κυτοκίνη</a:t>
          </a:r>
          <a:r>
            <a:rPr lang="el-GR" sz="1800" dirty="0"/>
            <a:t> </a:t>
          </a:r>
        </a:p>
      </dgm:t>
    </dgm:pt>
    <dgm:pt modelId="{4609DA37-5084-4510-887F-E55C24905DF2}" type="parTrans" cxnId="{2838F3A5-2B29-4AF7-A813-35DFC1BFB14A}">
      <dgm:prSet/>
      <dgm:spPr/>
      <dgm:t>
        <a:bodyPr/>
        <a:lstStyle/>
        <a:p>
          <a:endParaRPr lang="el-GR"/>
        </a:p>
      </dgm:t>
    </dgm:pt>
    <dgm:pt modelId="{7B6391E7-3537-4EAD-B07A-E0B73EADAF39}" type="sibTrans" cxnId="{2838F3A5-2B29-4AF7-A813-35DFC1BFB14A}">
      <dgm:prSet/>
      <dgm:spPr/>
      <dgm:t>
        <a:bodyPr/>
        <a:lstStyle/>
        <a:p>
          <a:endParaRPr lang="el-GR"/>
        </a:p>
      </dgm:t>
    </dgm:pt>
    <dgm:pt modelId="{E598D383-BBA9-45EA-8BCF-977567B448F0}" type="pres">
      <dgm:prSet presAssocID="{448E822E-26A4-4877-A193-3467614E11AF}" presName="linear" presStyleCnt="0">
        <dgm:presLayoutVars>
          <dgm:animLvl val="lvl"/>
          <dgm:resizeHandles val="exact"/>
        </dgm:presLayoutVars>
      </dgm:prSet>
      <dgm:spPr/>
    </dgm:pt>
    <dgm:pt modelId="{29C8DF60-8E34-42CF-A13C-D3A53DB4F0B5}" type="pres">
      <dgm:prSet presAssocID="{2B38AA95-5413-4765-BD3B-E853594D7F84}" presName="parentText" presStyleLbl="node1" presStyleIdx="0" presStyleCnt="1" custLinFactNeighborX="-1527" custLinFactNeighborY="95999">
        <dgm:presLayoutVars>
          <dgm:chMax val="0"/>
          <dgm:bulletEnabled val="1"/>
        </dgm:presLayoutVars>
      </dgm:prSet>
      <dgm:spPr/>
    </dgm:pt>
  </dgm:ptLst>
  <dgm:cxnLst>
    <dgm:cxn modelId="{1ED5DB33-FD06-4A80-AFB9-17467496B1BA}" type="presOf" srcId="{2B38AA95-5413-4765-BD3B-E853594D7F84}" destId="{29C8DF60-8E34-42CF-A13C-D3A53DB4F0B5}" srcOrd="0" destOrd="0" presId="urn:microsoft.com/office/officeart/2005/8/layout/vList2"/>
    <dgm:cxn modelId="{8D67A267-617B-4813-B5F3-D71328F26B43}" type="presOf" srcId="{448E822E-26A4-4877-A193-3467614E11AF}" destId="{E598D383-BBA9-45EA-8BCF-977567B448F0}" srcOrd="0" destOrd="0" presId="urn:microsoft.com/office/officeart/2005/8/layout/vList2"/>
    <dgm:cxn modelId="{2838F3A5-2B29-4AF7-A813-35DFC1BFB14A}" srcId="{448E822E-26A4-4877-A193-3467614E11AF}" destId="{2B38AA95-5413-4765-BD3B-E853594D7F84}" srcOrd="0" destOrd="0" parTransId="{4609DA37-5084-4510-887F-E55C24905DF2}" sibTransId="{7B6391E7-3537-4EAD-B07A-E0B73EADAF39}"/>
    <dgm:cxn modelId="{75F6A1AE-22E3-40A9-B7C4-493BD9F7D08F}" type="presParOf" srcId="{E598D383-BBA9-45EA-8BCF-977567B448F0}" destId="{29C8DF60-8E34-42CF-A13C-D3A53DB4F0B5}" srcOrd="0" destOrd="0" presId="urn:microsoft.com/office/officeart/2005/8/layout/vList2"/>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031D1C8-0750-4226-AEA9-E150FEE22303}" type="doc">
      <dgm:prSet loTypeId="urn:microsoft.com/office/officeart/2005/8/layout/orgChart1" loCatId="hierarchy" qsTypeId="urn:microsoft.com/office/officeart/2005/8/quickstyle/simple5" qsCatId="simple" csTypeId="urn:microsoft.com/office/officeart/2005/8/colors/accent1_2" csCatId="accent1" phldr="1"/>
      <dgm:spPr/>
      <dgm:t>
        <a:bodyPr/>
        <a:lstStyle/>
        <a:p>
          <a:endParaRPr lang="el-GR"/>
        </a:p>
      </dgm:t>
    </dgm:pt>
    <dgm:pt modelId="{BBE74472-612B-42CA-B7CB-ECD4A2A28DCB}">
      <dgm:prSet phldrT="[Κείμενο]"/>
      <dgm:spPr/>
      <dgm:t>
        <a:bodyPr/>
        <a:lstStyle/>
        <a:p>
          <a:r>
            <a:rPr lang="en-US" b="1" i="0" u="none" dirty="0">
              <a:effectLst>
                <a:outerShdw blurRad="38100" dist="38100" dir="2700000" algn="tl">
                  <a:srgbClr val="000000">
                    <a:alpha val="43137"/>
                  </a:srgbClr>
                </a:outerShdw>
              </a:effectLst>
            </a:rPr>
            <a:t>Biologics</a:t>
          </a:r>
          <a:r>
            <a:rPr lang="en-US" b="1" i="0" u="none" baseline="0" dirty="0">
              <a:effectLst>
                <a:outerShdw blurRad="38100" dist="38100" dir="2700000" algn="tl">
                  <a:srgbClr val="000000">
                    <a:alpha val="43137"/>
                  </a:srgbClr>
                </a:outerShdw>
              </a:effectLst>
            </a:rPr>
            <a:t> AD</a:t>
          </a:r>
          <a:endParaRPr lang="el-GR" b="1" i="0" u="none" dirty="0">
            <a:effectLst>
              <a:outerShdw blurRad="38100" dist="38100" dir="2700000" algn="tl">
                <a:srgbClr val="000000">
                  <a:alpha val="43137"/>
                </a:srgbClr>
              </a:outerShdw>
            </a:effectLst>
          </a:endParaRPr>
        </a:p>
      </dgm:t>
    </dgm:pt>
    <dgm:pt modelId="{F0A3E8C7-66BB-48FB-9CD7-345803E896F0}" type="parTrans" cxnId="{913D70B3-DBA9-46BF-997E-F36B056ACA13}">
      <dgm:prSet/>
      <dgm:spPr/>
      <dgm:t>
        <a:bodyPr/>
        <a:lstStyle/>
        <a:p>
          <a:endParaRPr lang="el-GR"/>
        </a:p>
      </dgm:t>
    </dgm:pt>
    <dgm:pt modelId="{EDF0558B-1A65-41D3-AB57-74D4507C056C}" type="sibTrans" cxnId="{913D70B3-DBA9-46BF-997E-F36B056ACA13}">
      <dgm:prSet/>
      <dgm:spPr/>
      <dgm:t>
        <a:bodyPr/>
        <a:lstStyle/>
        <a:p>
          <a:endParaRPr lang="el-GR"/>
        </a:p>
      </dgm:t>
    </dgm:pt>
    <dgm:pt modelId="{0083032B-0ABF-4E94-8D5B-46B5DE144818}">
      <dgm:prSet/>
      <dgm:spPr>
        <a:noFill/>
        <a:ln w="38100">
          <a:solidFill>
            <a:srgbClr val="002060"/>
          </a:solidFill>
        </a:ln>
      </dgm:spPr>
      <dgm:t>
        <a:bodyPr/>
        <a:lstStyle/>
        <a:p>
          <a:r>
            <a:rPr lang="en-US" b="0" dirty="0">
              <a:solidFill>
                <a:srgbClr val="002060"/>
              </a:solidFill>
            </a:rPr>
            <a:t>Anti-IL-4R</a:t>
          </a:r>
          <a:r>
            <a:rPr lang="el-GR" b="0" dirty="0">
              <a:solidFill>
                <a:srgbClr val="002060"/>
              </a:solidFill>
            </a:rPr>
            <a:t>α</a:t>
          </a:r>
          <a:r>
            <a:rPr lang="en-US" b="0" dirty="0">
              <a:solidFill>
                <a:srgbClr val="002060"/>
              </a:solidFill>
            </a:rPr>
            <a:t> Antibodies</a:t>
          </a:r>
          <a:endParaRPr lang="el-GR" b="0" dirty="0">
            <a:solidFill>
              <a:srgbClr val="002060"/>
            </a:solidFill>
          </a:endParaRPr>
        </a:p>
      </dgm:t>
    </dgm:pt>
    <dgm:pt modelId="{3A6FF242-B1C6-4ECB-87D2-5FAB5C0DE878}" type="parTrans" cxnId="{BAFA7861-6A5C-40E5-A0FF-EDC3B5FE257F}">
      <dgm:prSet/>
      <dgm:spPr>
        <a:ln w="38100"/>
      </dgm:spPr>
      <dgm:t>
        <a:bodyPr/>
        <a:lstStyle/>
        <a:p>
          <a:endParaRPr lang="el-GR"/>
        </a:p>
      </dgm:t>
    </dgm:pt>
    <dgm:pt modelId="{1C4CC016-157F-4E69-BF1A-ADE29B2E688D}" type="sibTrans" cxnId="{BAFA7861-6A5C-40E5-A0FF-EDC3B5FE257F}">
      <dgm:prSet/>
      <dgm:spPr/>
      <dgm:t>
        <a:bodyPr/>
        <a:lstStyle/>
        <a:p>
          <a:endParaRPr lang="el-GR"/>
        </a:p>
      </dgm:t>
    </dgm:pt>
    <dgm:pt modelId="{62CC0854-3537-4999-988E-86E2D7E13A55}">
      <dgm:prSet/>
      <dgm:spPr>
        <a:noFill/>
        <a:ln w="38100">
          <a:solidFill>
            <a:srgbClr val="002060"/>
          </a:solidFill>
        </a:ln>
      </dgm:spPr>
      <dgm:t>
        <a:bodyPr/>
        <a:lstStyle/>
        <a:p>
          <a:r>
            <a:rPr lang="el-GR" b="0" dirty="0">
              <a:solidFill>
                <a:srgbClr val="002060"/>
              </a:solidFill>
            </a:rPr>
            <a:t>Anti-IL-13 </a:t>
          </a:r>
          <a:r>
            <a:rPr lang="el-GR" b="0" dirty="0" err="1">
              <a:solidFill>
                <a:srgbClr val="002060"/>
              </a:solidFill>
            </a:rPr>
            <a:t>Antibodies</a:t>
          </a:r>
          <a:endParaRPr lang="el-GR" b="0" dirty="0">
            <a:solidFill>
              <a:srgbClr val="002060"/>
            </a:solidFill>
          </a:endParaRPr>
        </a:p>
      </dgm:t>
    </dgm:pt>
    <dgm:pt modelId="{2AB64400-C164-47D8-A994-4FED609A2C76}" type="parTrans" cxnId="{F0734CD3-E6FE-4356-9643-FD229FEDE422}">
      <dgm:prSet/>
      <dgm:spPr>
        <a:ln w="38100"/>
      </dgm:spPr>
      <dgm:t>
        <a:bodyPr/>
        <a:lstStyle/>
        <a:p>
          <a:endParaRPr lang="el-GR"/>
        </a:p>
      </dgm:t>
    </dgm:pt>
    <dgm:pt modelId="{1FA545C9-E011-4395-9FDD-9FC3036221BA}" type="sibTrans" cxnId="{F0734CD3-E6FE-4356-9643-FD229FEDE422}">
      <dgm:prSet/>
      <dgm:spPr/>
      <dgm:t>
        <a:bodyPr/>
        <a:lstStyle/>
        <a:p>
          <a:endParaRPr lang="el-GR"/>
        </a:p>
      </dgm:t>
    </dgm:pt>
    <dgm:pt modelId="{A89B7D86-DBBA-49A0-AF4F-1F7054EEA5E1}">
      <dgm:prSet/>
      <dgm:spPr>
        <a:noFill/>
        <a:ln w="38100">
          <a:solidFill>
            <a:srgbClr val="002060"/>
          </a:solidFill>
        </a:ln>
      </dgm:spPr>
      <dgm:t>
        <a:bodyPr/>
        <a:lstStyle/>
        <a:p>
          <a:r>
            <a:rPr lang="el-GR" b="0" dirty="0">
              <a:solidFill>
                <a:srgbClr val="002060"/>
              </a:solidFill>
            </a:rPr>
            <a:t>Anti-OX40 </a:t>
          </a:r>
          <a:r>
            <a:rPr lang="el-GR" b="0" dirty="0" err="1">
              <a:solidFill>
                <a:srgbClr val="002060"/>
              </a:solidFill>
            </a:rPr>
            <a:t>Antibodies</a:t>
          </a:r>
          <a:endParaRPr lang="el-GR" b="0" dirty="0">
            <a:solidFill>
              <a:srgbClr val="002060"/>
            </a:solidFill>
          </a:endParaRPr>
        </a:p>
      </dgm:t>
    </dgm:pt>
    <dgm:pt modelId="{5CCD7036-075D-40B1-A1D9-D14695907E6E}" type="parTrans" cxnId="{01B96482-715B-4656-A715-3599A17A52EB}">
      <dgm:prSet/>
      <dgm:spPr>
        <a:ln w="38100"/>
      </dgm:spPr>
      <dgm:t>
        <a:bodyPr/>
        <a:lstStyle/>
        <a:p>
          <a:endParaRPr lang="el-GR"/>
        </a:p>
      </dgm:t>
    </dgm:pt>
    <dgm:pt modelId="{847B00D9-3DDC-49D9-96D9-140A44EDB300}" type="sibTrans" cxnId="{01B96482-715B-4656-A715-3599A17A52EB}">
      <dgm:prSet/>
      <dgm:spPr/>
      <dgm:t>
        <a:bodyPr/>
        <a:lstStyle/>
        <a:p>
          <a:endParaRPr lang="el-GR"/>
        </a:p>
      </dgm:t>
    </dgm:pt>
    <dgm:pt modelId="{CA18390D-61F4-4EC2-B966-CE278820A071}">
      <dgm:prSet/>
      <dgm:spPr>
        <a:noFill/>
        <a:ln w="38100">
          <a:solidFill>
            <a:srgbClr val="002060"/>
          </a:solidFill>
        </a:ln>
      </dgm:spPr>
      <dgm:t>
        <a:bodyPr/>
        <a:lstStyle/>
        <a:p>
          <a:r>
            <a:rPr lang="el-GR" b="0" dirty="0">
              <a:solidFill>
                <a:srgbClr val="002060"/>
              </a:solidFill>
            </a:rPr>
            <a:t>Anti-IL31RA </a:t>
          </a:r>
          <a:r>
            <a:rPr lang="el-GR" b="0" dirty="0" err="1">
              <a:solidFill>
                <a:srgbClr val="002060"/>
              </a:solidFill>
            </a:rPr>
            <a:t>Antibodies</a:t>
          </a:r>
          <a:endParaRPr lang="el-GR" b="0" dirty="0">
            <a:solidFill>
              <a:srgbClr val="002060"/>
            </a:solidFill>
          </a:endParaRPr>
        </a:p>
      </dgm:t>
    </dgm:pt>
    <dgm:pt modelId="{F0B2EE03-F325-4070-AC28-0D1CD210970D}" type="parTrans" cxnId="{ED293EB7-54FD-4A6D-BBFB-2222E800381A}">
      <dgm:prSet/>
      <dgm:spPr>
        <a:ln w="38100"/>
      </dgm:spPr>
      <dgm:t>
        <a:bodyPr/>
        <a:lstStyle/>
        <a:p>
          <a:endParaRPr lang="el-GR"/>
        </a:p>
      </dgm:t>
    </dgm:pt>
    <dgm:pt modelId="{E28E085A-6E3B-4185-9B44-FE4594FFC65F}" type="sibTrans" cxnId="{ED293EB7-54FD-4A6D-BBFB-2222E800381A}">
      <dgm:prSet/>
      <dgm:spPr/>
      <dgm:t>
        <a:bodyPr/>
        <a:lstStyle/>
        <a:p>
          <a:endParaRPr lang="el-GR"/>
        </a:p>
      </dgm:t>
    </dgm:pt>
    <dgm:pt modelId="{5CC4D37E-7E3A-4372-B871-418460E555D1}" type="pres">
      <dgm:prSet presAssocID="{D031D1C8-0750-4226-AEA9-E150FEE22303}" presName="hierChild1" presStyleCnt="0">
        <dgm:presLayoutVars>
          <dgm:orgChart val="1"/>
          <dgm:chPref val="1"/>
          <dgm:dir/>
          <dgm:animOne val="branch"/>
          <dgm:animLvl val="lvl"/>
          <dgm:resizeHandles/>
        </dgm:presLayoutVars>
      </dgm:prSet>
      <dgm:spPr/>
    </dgm:pt>
    <dgm:pt modelId="{2657EB0E-79A4-4C01-8D88-DA182016C471}" type="pres">
      <dgm:prSet presAssocID="{BBE74472-612B-42CA-B7CB-ECD4A2A28DCB}" presName="hierRoot1" presStyleCnt="0">
        <dgm:presLayoutVars>
          <dgm:hierBranch val="init"/>
        </dgm:presLayoutVars>
      </dgm:prSet>
      <dgm:spPr/>
    </dgm:pt>
    <dgm:pt modelId="{1421101C-21D7-4BD7-AF0A-61D57A3C12F4}" type="pres">
      <dgm:prSet presAssocID="{BBE74472-612B-42CA-B7CB-ECD4A2A28DCB}" presName="rootComposite1" presStyleCnt="0"/>
      <dgm:spPr/>
    </dgm:pt>
    <dgm:pt modelId="{5280158C-5A35-45BE-AB3B-36E4956AEAD2}" type="pres">
      <dgm:prSet presAssocID="{BBE74472-612B-42CA-B7CB-ECD4A2A28DCB}" presName="rootText1" presStyleLbl="node0" presStyleIdx="0" presStyleCnt="1" custScaleX="118911" custScaleY="120118">
        <dgm:presLayoutVars>
          <dgm:chPref val="3"/>
        </dgm:presLayoutVars>
      </dgm:prSet>
      <dgm:spPr/>
    </dgm:pt>
    <dgm:pt modelId="{1DB48B7B-EC67-4FAB-A56B-0EE7A4675AFC}" type="pres">
      <dgm:prSet presAssocID="{BBE74472-612B-42CA-B7CB-ECD4A2A28DCB}" presName="rootConnector1" presStyleLbl="node1" presStyleIdx="0" presStyleCnt="0"/>
      <dgm:spPr/>
    </dgm:pt>
    <dgm:pt modelId="{494A1B58-B2B3-46E1-94D6-2BF549E80203}" type="pres">
      <dgm:prSet presAssocID="{BBE74472-612B-42CA-B7CB-ECD4A2A28DCB}" presName="hierChild2" presStyleCnt="0"/>
      <dgm:spPr/>
    </dgm:pt>
    <dgm:pt modelId="{B8E9629A-E34E-4A96-816B-6EED427A1F25}" type="pres">
      <dgm:prSet presAssocID="{3A6FF242-B1C6-4ECB-87D2-5FAB5C0DE878}" presName="Name37" presStyleLbl="parChTrans1D2" presStyleIdx="0" presStyleCnt="4"/>
      <dgm:spPr/>
    </dgm:pt>
    <dgm:pt modelId="{714BA81B-8DED-45F3-8EFC-C0D78F574180}" type="pres">
      <dgm:prSet presAssocID="{0083032B-0ABF-4E94-8D5B-46B5DE144818}" presName="hierRoot2" presStyleCnt="0">
        <dgm:presLayoutVars>
          <dgm:hierBranch val="init"/>
        </dgm:presLayoutVars>
      </dgm:prSet>
      <dgm:spPr/>
    </dgm:pt>
    <dgm:pt modelId="{C95C4238-64CC-46A2-90A3-838B037D322D}" type="pres">
      <dgm:prSet presAssocID="{0083032B-0ABF-4E94-8D5B-46B5DE144818}" presName="rootComposite" presStyleCnt="0"/>
      <dgm:spPr/>
    </dgm:pt>
    <dgm:pt modelId="{91B92DE9-12D5-4218-A992-79A91E7CB2F7}" type="pres">
      <dgm:prSet presAssocID="{0083032B-0ABF-4E94-8D5B-46B5DE144818}" presName="rootText" presStyleLbl="node2" presStyleIdx="0" presStyleCnt="4">
        <dgm:presLayoutVars>
          <dgm:chPref val="3"/>
        </dgm:presLayoutVars>
      </dgm:prSet>
      <dgm:spPr/>
    </dgm:pt>
    <dgm:pt modelId="{84CF7752-D944-4E74-AF5B-379347CCF937}" type="pres">
      <dgm:prSet presAssocID="{0083032B-0ABF-4E94-8D5B-46B5DE144818}" presName="rootConnector" presStyleLbl="node2" presStyleIdx="0" presStyleCnt="4"/>
      <dgm:spPr/>
    </dgm:pt>
    <dgm:pt modelId="{D96AB099-03E0-44C3-95B6-F7688CC321FD}" type="pres">
      <dgm:prSet presAssocID="{0083032B-0ABF-4E94-8D5B-46B5DE144818}" presName="hierChild4" presStyleCnt="0"/>
      <dgm:spPr/>
    </dgm:pt>
    <dgm:pt modelId="{242577A8-D131-4B8A-B098-863E92287BB2}" type="pres">
      <dgm:prSet presAssocID="{0083032B-0ABF-4E94-8D5B-46B5DE144818}" presName="hierChild5" presStyleCnt="0"/>
      <dgm:spPr/>
    </dgm:pt>
    <dgm:pt modelId="{CE0B0DEC-9D14-4857-B207-F39B2E5BB7B3}" type="pres">
      <dgm:prSet presAssocID="{2AB64400-C164-47D8-A994-4FED609A2C76}" presName="Name37" presStyleLbl="parChTrans1D2" presStyleIdx="1" presStyleCnt="4"/>
      <dgm:spPr/>
    </dgm:pt>
    <dgm:pt modelId="{767745AC-A0CB-4098-8779-C93BA5938E98}" type="pres">
      <dgm:prSet presAssocID="{62CC0854-3537-4999-988E-86E2D7E13A55}" presName="hierRoot2" presStyleCnt="0">
        <dgm:presLayoutVars>
          <dgm:hierBranch val="init"/>
        </dgm:presLayoutVars>
      </dgm:prSet>
      <dgm:spPr/>
    </dgm:pt>
    <dgm:pt modelId="{B36189F7-EC6A-4C5C-879A-20152AE39F49}" type="pres">
      <dgm:prSet presAssocID="{62CC0854-3537-4999-988E-86E2D7E13A55}" presName="rootComposite" presStyleCnt="0"/>
      <dgm:spPr/>
    </dgm:pt>
    <dgm:pt modelId="{2C57C944-D6CE-4480-830E-43CD5832DFB7}" type="pres">
      <dgm:prSet presAssocID="{62CC0854-3537-4999-988E-86E2D7E13A55}" presName="rootText" presStyleLbl="node2" presStyleIdx="1" presStyleCnt="4">
        <dgm:presLayoutVars>
          <dgm:chPref val="3"/>
        </dgm:presLayoutVars>
      </dgm:prSet>
      <dgm:spPr/>
    </dgm:pt>
    <dgm:pt modelId="{453A6257-75F7-4803-8FF3-08DCB36723AF}" type="pres">
      <dgm:prSet presAssocID="{62CC0854-3537-4999-988E-86E2D7E13A55}" presName="rootConnector" presStyleLbl="node2" presStyleIdx="1" presStyleCnt="4"/>
      <dgm:spPr/>
    </dgm:pt>
    <dgm:pt modelId="{2990FB57-757D-4230-B276-3CF2B5704EB2}" type="pres">
      <dgm:prSet presAssocID="{62CC0854-3537-4999-988E-86E2D7E13A55}" presName="hierChild4" presStyleCnt="0"/>
      <dgm:spPr/>
    </dgm:pt>
    <dgm:pt modelId="{905C7DA1-AB0D-4CE3-8937-CA69B805DD6B}" type="pres">
      <dgm:prSet presAssocID="{62CC0854-3537-4999-988E-86E2D7E13A55}" presName="hierChild5" presStyleCnt="0"/>
      <dgm:spPr/>
    </dgm:pt>
    <dgm:pt modelId="{DA129E7C-AE81-4541-9604-C05C091B1DC3}" type="pres">
      <dgm:prSet presAssocID="{F0B2EE03-F325-4070-AC28-0D1CD210970D}" presName="Name37" presStyleLbl="parChTrans1D2" presStyleIdx="2" presStyleCnt="4"/>
      <dgm:spPr/>
    </dgm:pt>
    <dgm:pt modelId="{09C2F842-56DD-47B8-AE66-76E7940031F8}" type="pres">
      <dgm:prSet presAssocID="{CA18390D-61F4-4EC2-B966-CE278820A071}" presName="hierRoot2" presStyleCnt="0">
        <dgm:presLayoutVars>
          <dgm:hierBranch val="init"/>
        </dgm:presLayoutVars>
      </dgm:prSet>
      <dgm:spPr/>
    </dgm:pt>
    <dgm:pt modelId="{BEFBF095-589D-438A-BE70-301C72D5F84F}" type="pres">
      <dgm:prSet presAssocID="{CA18390D-61F4-4EC2-B966-CE278820A071}" presName="rootComposite" presStyleCnt="0"/>
      <dgm:spPr/>
    </dgm:pt>
    <dgm:pt modelId="{7B207A10-79EE-4689-BCDD-946B50B07700}" type="pres">
      <dgm:prSet presAssocID="{CA18390D-61F4-4EC2-B966-CE278820A071}" presName="rootText" presStyleLbl="node2" presStyleIdx="2" presStyleCnt="4">
        <dgm:presLayoutVars>
          <dgm:chPref val="3"/>
        </dgm:presLayoutVars>
      </dgm:prSet>
      <dgm:spPr/>
    </dgm:pt>
    <dgm:pt modelId="{7EAFB576-BE0D-433D-B432-DAA302A32C39}" type="pres">
      <dgm:prSet presAssocID="{CA18390D-61F4-4EC2-B966-CE278820A071}" presName="rootConnector" presStyleLbl="node2" presStyleIdx="2" presStyleCnt="4"/>
      <dgm:spPr/>
    </dgm:pt>
    <dgm:pt modelId="{76D373AF-534A-4CB8-BF87-5617CADD0BF8}" type="pres">
      <dgm:prSet presAssocID="{CA18390D-61F4-4EC2-B966-CE278820A071}" presName="hierChild4" presStyleCnt="0"/>
      <dgm:spPr/>
    </dgm:pt>
    <dgm:pt modelId="{BAE0B96E-8EE8-461F-8F63-4DE99C368EB3}" type="pres">
      <dgm:prSet presAssocID="{CA18390D-61F4-4EC2-B966-CE278820A071}" presName="hierChild5" presStyleCnt="0"/>
      <dgm:spPr/>
    </dgm:pt>
    <dgm:pt modelId="{7B878C2C-C0E1-46B3-B422-C86E0865F3A3}" type="pres">
      <dgm:prSet presAssocID="{5CCD7036-075D-40B1-A1D9-D14695907E6E}" presName="Name37" presStyleLbl="parChTrans1D2" presStyleIdx="3" presStyleCnt="4"/>
      <dgm:spPr/>
    </dgm:pt>
    <dgm:pt modelId="{0778C3CA-B3AD-4F14-A2F3-1FA688435587}" type="pres">
      <dgm:prSet presAssocID="{A89B7D86-DBBA-49A0-AF4F-1F7054EEA5E1}" presName="hierRoot2" presStyleCnt="0">
        <dgm:presLayoutVars>
          <dgm:hierBranch val="init"/>
        </dgm:presLayoutVars>
      </dgm:prSet>
      <dgm:spPr/>
    </dgm:pt>
    <dgm:pt modelId="{B778F5EA-5E86-4B75-B882-160B27212BBC}" type="pres">
      <dgm:prSet presAssocID="{A89B7D86-DBBA-49A0-AF4F-1F7054EEA5E1}" presName="rootComposite" presStyleCnt="0"/>
      <dgm:spPr/>
    </dgm:pt>
    <dgm:pt modelId="{C01E1613-ACBF-49B6-ABC4-ABA8DC6428D6}" type="pres">
      <dgm:prSet presAssocID="{A89B7D86-DBBA-49A0-AF4F-1F7054EEA5E1}" presName="rootText" presStyleLbl="node2" presStyleIdx="3" presStyleCnt="4">
        <dgm:presLayoutVars>
          <dgm:chPref val="3"/>
        </dgm:presLayoutVars>
      </dgm:prSet>
      <dgm:spPr/>
    </dgm:pt>
    <dgm:pt modelId="{BBC23956-BF8A-4202-8CF7-5003A85CB661}" type="pres">
      <dgm:prSet presAssocID="{A89B7D86-DBBA-49A0-AF4F-1F7054EEA5E1}" presName="rootConnector" presStyleLbl="node2" presStyleIdx="3" presStyleCnt="4"/>
      <dgm:spPr/>
    </dgm:pt>
    <dgm:pt modelId="{9D352C11-9C1E-4285-B3CF-01AFE1BBC3E2}" type="pres">
      <dgm:prSet presAssocID="{A89B7D86-DBBA-49A0-AF4F-1F7054EEA5E1}" presName="hierChild4" presStyleCnt="0"/>
      <dgm:spPr/>
    </dgm:pt>
    <dgm:pt modelId="{EFBDD2C8-38C0-444A-8C94-07EFE630B280}" type="pres">
      <dgm:prSet presAssocID="{A89B7D86-DBBA-49A0-AF4F-1F7054EEA5E1}" presName="hierChild5" presStyleCnt="0"/>
      <dgm:spPr/>
    </dgm:pt>
    <dgm:pt modelId="{E9B1D289-FD6D-424A-84DB-5A87D7103CED}" type="pres">
      <dgm:prSet presAssocID="{BBE74472-612B-42CA-B7CB-ECD4A2A28DCB}" presName="hierChild3" presStyleCnt="0"/>
      <dgm:spPr/>
    </dgm:pt>
  </dgm:ptLst>
  <dgm:cxnLst>
    <dgm:cxn modelId="{4F82FF00-066F-4A2A-BC0B-B50206489355}" type="presOf" srcId="{D031D1C8-0750-4226-AEA9-E150FEE22303}" destId="{5CC4D37E-7E3A-4372-B871-418460E555D1}" srcOrd="0" destOrd="0" presId="urn:microsoft.com/office/officeart/2005/8/layout/orgChart1"/>
    <dgm:cxn modelId="{31CED82B-8F67-40D7-ACD0-DD67EC608F82}" type="presOf" srcId="{0083032B-0ABF-4E94-8D5B-46B5DE144818}" destId="{91B92DE9-12D5-4218-A992-79A91E7CB2F7}" srcOrd="0" destOrd="0" presId="urn:microsoft.com/office/officeart/2005/8/layout/orgChart1"/>
    <dgm:cxn modelId="{8FAC6831-5D3F-4F7A-A651-08729508FFBB}" type="presOf" srcId="{BBE74472-612B-42CA-B7CB-ECD4A2A28DCB}" destId="{5280158C-5A35-45BE-AB3B-36E4956AEAD2}" srcOrd="0" destOrd="0" presId="urn:microsoft.com/office/officeart/2005/8/layout/orgChart1"/>
    <dgm:cxn modelId="{8E93505B-43B4-42F7-8718-9C0F0B4B2DE6}" type="presOf" srcId="{CA18390D-61F4-4EC2-B966-CE278820A071}" destId="{7B207A10-79EE-4689-BCDD-946B50B07700}" srcOrd="0" destOrd="0" presId="urn:microsoft.com/office/officeart/2005/8/layout/orgChart1"/>
    <dgm:cxn modelId="{F6A68260-C72A-424F-8A09-49E8DF7CC245}" type="presOf" srcId="{BBE74472-612B-42CA-B7CB-ECD4A2A28DCB}" destId="{1DB48B7B-EC67-4FAB-A56B-0EE7A4675AFC}" srcOrd="1" destOrd="0" presId="urn:microsoft.com/office/officeart/2005/8/layout/orgChart1"/>
    <dgm:cxn modelId="{BAFA7861-6A5C-40E5-A0FF-EDC3B5FE257F}" srcId="{BBE74472-612B-42CA-B7CB-ECD4A2A28DCB}" destId="{0083032B-0ABF-4E94-8D5B-46B5DE144818}" srcOrd="0" destOrd="0" parTransId="{3A6FF242-B1C6-4ECB-87D2-5FAB5C0DE878}" sibTransId="{1C4CC016-157F-4E69-BF1A-ADE29B2E688D}"/>
    <dgm:cxn modelId="{0C12276A-195C-4C4A-BC77-689E02A51480}" type="presOf" srcId="{CA18390D-61F4-4EC2-B966-CE278820A071}" destId="{7EAFB576-BE0D-433D-B432-DAA302A32C39}" srcOrd="1" destOrd="0" presId="urn:microsoft.com/office/officeart/2005/8/layout/orgChart1"/>
    <dgm:cxn modelId="{A5C6134B-0D68-4C84-BF75-98A050A90F0C}" type="presOf" srcId="{A89B7D86-DBBA-49A0-AF4F-1F7054EEA5E1}" destId="{C01E1613-ACBF-49B6-ABC4-ABA8DC6428D6}" srcOrd="0" destOrd="0" presId="urn:microsoft.com/office/officeart/2005/8/layout/orgChart1"/>
    <dgm:cxn modelId="{7404014C-B8CE-4346-BC4B-01D1772EDF6C}" type="presOf" srcId="{62CC0854-3537-4999-988E-86E2D7E13A55}" destId="{453A6257-75F7-4803-8FF3-08DCB36723AF}" srcOrd="1" destOrd="0" presId="urn:microsoft.com/office/officeart/2005/8/layout/orgChart1"/>
    <dgm:cxn modelId="{3295A970-A6BC-4DF6-81CA-A5666F85F7D0}" type="presOf" srcId="{A89B7D86-DBBA-49A0-AF4F-1F7054EEA5E1}" destId="{BBC23956-BF8A-4202-8CF7-5003A85CB661}" srcOrd="1" destOrd="0" presId="urn:microsoft.com/office/officeart/2005/8/layout/orgChart1"/>
    <dgm:cxn modelId="{01B96482-715B-4656-A715-3599A17A52EB}" srcId="{BBE74472-612B-42CA-B7CB-ECD4A2A28DCB}" destId="{A89B7D86-DBBA-49A0-AF4F-1F7054EEA5E1}" srcOrd="3" destOrd="0" parTransId="{5CCD7036-075D-40B1-A1D9-D14695907E6E}" sibTransId="{847B00D9-3DDC-49D9-96D9-140A44EDB300}"/>
    <dgm:cxn modelId="{A6061991-943B-4A37-998C-9F18FC9C4FD1}" type="presOf" srcId="{0083032B-0ABF-4E94-8D5B-46B5DE144818}" destId="{84CF7752-D944-4E74-AF5B-379347CCF937}" srcOrd="1" destOrd="0" presId="urn:microsoft.com/office/officeart/2005/8/layout/orgChart1"/>
    <dgm:cxn modelId="{30852092-97F4-4BDA-9E87-448FE587E243}" type="presOf" srcId="{3A6FF242-B1C6-4ECB-87D2-5FAB5C0DE878}" destId="{B8E9629A-E34E-4A96-816B-6EED427A1F25}" srcOrd="0" destOrd="0" presId="urn:microsoft.com/office/officeart/2005/8/layout/orgChart1"/>
    <dgm:cxn modelId="{4F7ADE9D-B268-44FF-8311-B840BCA03AB8}" type="presOf" srcId="{62CC0854-3537-4999-988E-86E2D7E13A55}" destId="{2C57C944-D6CE-4480-830E-43CD5832DFB7}" srcOrd="0" destOrd="0" presId="urn:microsoft.com/office/officeart/2005/8/layout/orgChart1"/>
    <dgm:cxn modelId="{ADB1FAA4-5F9C-400C-B33F-412D55B04AB4}" type="presOf" srcId="{F0B2EE03-F325-4070-AC28-0D1CD210970D}" destId="{DA129E7C-AE81-4541-9604-C05C091B1DC3}" srcOrd="0" destOrd="0" presId="urn:microsoft.com/office/officeart/2005/8/layout/orgChart1"/>
    <dgm:cxn modelId="{913D70B3-DBA9-46BF-997E-F36B056ACA13}" srcId="{D031D1C8-0750-4226-AEA9-E150FEE22303}" destId="{BBE74472-612B-42CA-B7CB-ECD4A2A28DCB}" srcOrd="0" destOrd="0" parTransId="{F0A3E8C7-66BB-48FB-9CD7-345803E896F0}" sibTransId="{EDF0558B-1A65-41D3-AB57-74D4507C056C}"/>
    <dgm:cxn modelId="{ED293EB7-54FD-4A6D-BBFB-2222E800381A}" srcId="{BBE74472-612B-42CA-B7CB-ECD4A2A28DCB}" destId="{CA18390D-61F4-4EC2-B966-CE278820A071}" srcOrd="2" destOrd="0" parTransId="{F0B2EE03-F325-4070-AC28-0D1CD210970D}" sibTransId="{E28E085A-6E3B-4185-9B44-FE4594FFC65F}"/>
    <dgm:cxn modelId="{F0734CD3-E6FE-4356-9643-FD229FEDE422}" srcId="{BBE74472-612B-42CA-B7CB-ECD4A2A28DCB}" destId="{62CC0854-3537-4999-988E-86E2D7E13A55}" srcOrd="1" destOrd="0" parTransId="{2AB64400-C164-47D8-A994-4FED609A2C76}" sibTransId="{1FA545C9-E011-4395-9FDD-9FC3036221BA}"/>
    <dgm:cxn modelId="{72AEDFD9-1D21-42CF-A89C-CC0C92FCB17E}" type="presOf" srcId="{2AB64400-C164-47D8-A994-4FED609A2C76}" destId="{CE0B0DEC-9D14-4857-B207-F39B2E5BB7B3}" srcOrd="0" destOrd="0" presId="urn:microsoft.com/office/officeart/2005/8/layout/orgChart1"/>
    <dgm:cxn modelId="{C720A1DD-C72B-4402-831A-836D0328338B}" type="presOf" srcId="{5CCD7036-075D-40B1-A1D9-D14695907E6E}" destId="{7B878C2C-C0E1-46B3-B422-C86E0865F3A3}" srcOrd="0" destOrd="0" presId="urn:microsoft.com/office/officeart/2005/8/layout/orgChart1"/>
    <dgm:cxn modelId="{B5C93586-3633-4D7C-9240-68C80F5F2282}" type="presParOf" srcId="{5CC4D37E-7E3A-4372-B871-418460E555D1}" destId="{2657EB0E-79A4-4C01-8D88-DA182016C471}" srcOrd="0" destOrd="0" presId="urn:microsoft.com/office/officeart/2005/8/layout/orgChart1"/>
    <dgm:cxn modelId="{CFEDF3F2-640C-4DEB-82CD-F45A653E9FC2}" type="presParOf" srcId="{2657EB0E-79A4-4C01-8D88-DA182016C471}" destId="{1421101C-21D7-4BD7-AF0A-61D57A3C12F4}" srcOrd="0" destOrd="0" presId="urn:microsoft.com/office/officeart/2005/8/layout/orgChart1"/>
    <dgm:cxn modelId="{60B9D2D7-BE88-4494-91D0-79708EBC311F}" type="presParOf" srcId="{1421101C-21D7-4BD7-AF0A-61D57A3C12F4}" destId="{5280158C-5A35-45BE-AB3B-36E4956AEAD2}" srcOrd="0" destOrd="0" presId="urn:microsoft.com/office/officeart/2005/8/layout/orgChart1"/>
    <dgm:cxn modelId="{0095DDCB-87B0-4DD8-B497-70AF49A583BA}" type="presParOf" srcId="{1421101C-21D7-4BD7-AF0A-61D57A3C12F4}" destId="{1DB48B7B-EC67-4FAB-A56B-0EE7A4675AFC}" srcOrd="1" destOrd="0" presId="urn:microsoft.com/office/officeart/2005/8/layout/orgChart1"/>
    <dgm:cxn modelId="{5ED5FEC2-52C8-4A3A-9017-1A4034F3CB0D}" type="presParOf" srcId="{2657EB0E-79A4-4C01-8D88-DA182016C471}" destId="{494A1B58-B2B3-46E1-94D6-2BF549E80203}" srcOrd="1" destOrd="0" presId="urn:microsoft.com/office/officeart/2005/8/layout/orgChart1"/>
    <dgm:cxn modelId="{99127639-F1CB-4936-9533-B6383B78244E}" type="presParOf" srcId="{494A1B58-B2B3-46E1-94D6-2BF549E80203}" destId="{B8E9629A-E34E-4A96-816B-6EED427A1F25}" srcOrd="0" destOrd="0" presId="urn:microsoft.com/office/officeart/2005/8/layout/orgChart1"/>
    <dgm:cxn modelId="{6F967805-096C-494D-92DA-74858E03CAB9}" type="presParOf" srcId="{494A1B58-B2B3-46E1-94D6-2BF549E80203}" destId="{714BA81B-8DED-45F3-8EFC-C0D78F574180}" srcOrd="1" destOrd="0" presId="urn:microsoft.com/office/officeart/2005/8/layout/orgChart1"/>
    <dgm:cxn modelId="{6A6F0833-C35C-4592-BE23-255F5E87D7B0}" type="presParOf" srcId="{714BA81B-8DED-45F3-8EFC-C0D78F574180}" destId="{C95C4238-64CC-46A2-90A3-838B037D322D}" srcOrd="0" destOrd="0" presId="urn:microsoft.com/office/officeart/2005/8/layout/orgChart1"/>
    <dgm:cxn modelId="{350364DA-8266-4CBB-9F0D-8B3B41C1F97B}" type="presParOf" srcId="{C95C4238-64CC-46A2-90A3-838B037D322D}" destId="{91B92DE9-12D5-4218-A992-79A91E7CB2F7}" srcOrd="0" destOrd="0" presId="urn:microsoft.com/office/officeart/2005/8/layout/orgChart1"/>
    <dgm:cxn modelId="{E970437B-8D02-4085-95A2-40E2D0D6B99C}" type="presParOf" srcId="{C95C4238-64CC-46A2-90A3-838B037D322D}" destId="{84CF7752-D944-4E74-AF5B-379347CCF937}" srcOrd="1" destOrd="0" presId="urn:microsoft.com/office/officeart/2005/8/layout/orgChart1"/>
    <dgm:cxn modelId="{73A46828-11B9-4A26-84B1-A8EDC92F3B98}" type="presParOf" srcId="{714BA81B-8DED-45F3-8EFC-C0D78F574180}" destId="{D96AB099-03E0-44C3-95B6-F7688CC321FD}" srcOrd="1" destOrd="0" presId="urn:microsoft.com/office/officeart/2005/8/layout/orgChart1"/>
    <dgm:cxn modelId="{490DAC73-5044-4602-852C-9FCAF571ED86}" type="presParOf" srcId="{714BA81B-8DED-45F3-8EFC-C0D78F574180}" destId="{242577A8-D131-4B8A-B098-863E92287BB2}" srcOrd="2" destOrd="0" presId="urn:microsoft.com/office/officeart/2005/8/layout/orgChart1"/>
    <dgm:cxn modelId="{DEAC220E-F856-4E3C-AAB4-828BD5D75DE7}" type="presParOf" srcId="{494A1B58-B2B3-46E1-94D6-2BF549E80203}" destId="{CE0B0DEC-9D14-4857-B207-F39B2E5BB7B3}" srcOrd="2" destOrd="0" presId="urn:microsoft.com/office/officeart/2005/8/layout/orgChart1"/>
    <dgm:cxn modelId="{C4F8AC74-8D3A-4A8F-BA63-999C7B1D5098}" type="presParOf" srcId="{494A1B58-B2B3-46E1-94D6-2BF549E80203}" destId="{767745AC-A0CB-4098-8779-C93BA5938E98}" srcOrd="3" destOrd="0" presId="urn:microsoft.com/office/officeart/2005/8/layout/orgChart1"/>
    <dgm:cxn modelId="{D6592ED4-EFCB-4CE1-AB81-4A614A3DAA42}" type="presParOf" srcId="{767745AC-A0CB-4098-8779-C93BA5938E98}" destId="{B36189F7-EC6A-4C5C-879A-20152AE39F49}" srcOrd="0" destOrd="0" presId="urn:microsoft.com/office/officeart/2005/8/layout/orgChart1"/>
    <dgm:cxn modelId="{98574C3E-7304-46F2-A776-3BE5AF89663E}" type="presParOf" srcId="{B36189F7-EC6A-4C5C-879A-20152AE39F49}" destId="{2C57C944-D6CE-4480-830E-43CD5832DFB7}" srcOrd="0" destOrd="0" presId="urn:microsoft.com/office/officeart/2005/8/layout/orgChart1"/>
    <dgm:cxn modelId="{FE0F11A5-B97B-4A44-BA4D-92AFAB8A7569}" type="presParOf" srcId="{B36189F7-EC6A-4C5C-879A-20152AE39F49}" destId="{453A6257-75F7-4803-8FF3-08DCB36723AF}" srcOrd="1" destOrd="0" presId="urn:microsoft.com/office/officeart/2005/8/layout/orgChart1"/>
    <dgm:cxn modelId="{0D901284-270D-48E6-8FB5-E07AE1C70161}" type="presParOf" srcId="{767745AC-A0CB-4098-8779-C93BA5938E98}" destId="{2990FB57-757D-4230-B276-3CF2B5704EB2}" srcOrd="1" destOrd="0" presId="urn:microsoft.com/office/officeart/2005/8/layout/orgChart1"/>
    <dgm:cxn modelId="{C847A479-0B79-4A2B-AAAE-F453827F0344}" type="presParOf" srcId="{767745AC-A0CB-4098-8779-C93BA5938E98}" destId="{905C7DA1-AB0D-4CE3-8937-CA69B805DD6B}" srcOrd="2" destOrd="0" presId="urn:microsoft.com/office/officeart/2005/8/layout/orgChart1"/>
    <dgm:cxn modelId="{35CBDAF3-1777-4021-9FA5-804E72C85696}" type="presParOf" srcId="{494A1B58-B2B3-46E1-94D6-2BF549E80203}" destId="{DA129E7C-AE81-4541-9604-C05C091B1DC3}" srcOrd="4" destOrd="0" presId="urn:microsoft.com/office/officeart/2005/8/layout/orgChart1"/>
    <dgm:cxn modelId="{9D3B46E1-911A-4893-BC15-17D655AF2B45}" type="presParOf" srcId="{494A1B58-B2B3-46E1-94D6-2BF549E80203}" destId="{09C2F842-56DD-47B8-AE66-76E7940031F8}" srcOrd="5" destOrd="0" presId="urn:microsoft.com/office/officeart/2005/8/layout/orgChart1"/>
    <dgm:cxn modelId="{69A16DCD-9493-44B1-9CB3-5B7E29AA1A48}" type="presParOf" srcId="{09C2F842-56DD-47B8-AE66-76E7940031F8}" destId="{BEFBF095-589D-438A-BE70-301C72D5F84F}" srcOrd="0" destOrd="0" presId="urn:microsoft.com/office/officeart/2005/8/layout/orgChart1"/>
    <dgm:cxn modelId="{DC060391-416E-4100-BD89-475252005382}" type="presParOf" srcId="{BEFBF095-589D-438A-BE70-301C72D5F84F}" destId="{7B207A10-79EE-4689-BCDD-946B50B07700}" srcOrd="0" destOrd="0" presId="urn:microsoft.com/office/officeart/2005/8/layout/orgChart1"/>
    <dgm:cxn modelId="{0DD42521-937C-4EBA-B517-9799003B7B0B}" type="presParOf" srcId="{BEFBF095-589D-438A-BE70-301C72D5F84F}" destId="{7EAFB576-BE0D-433D-B432-DAA302A32C39}" srcOrd="1" destOrd="0" presId="urn:microsoft.com/office/officeart/2005/8/layout/orgChart1"/>
    <dgm:cxn modelId="{766EDE8D-CBC3-4CFB-BBE9-FDC40A77940B}" type="presParOf" srcId="{09C2F842-56DD-47B8-AE66-76E7940031F8}" destId="{76D373AF-534A-4CB8-BF87-5617CADD0BF8}" srcOrd="1" destOrd="0" presId="urn:microsoft.com/office/officeart/2005/8/layout/orgChart1"/>
    <dgm:cxn modelId="{2E655571-1484-4384-BAAC-66CBA5167ABB}" type="presParOf" srcId="{09C2F842-56DD-47B8-AE66-76E7940031F8}" destId="{BAE0B96E-8EE8-461F-8F63-4DE99C368EB3}" srcOrd="2" destOrd="0" presId="urn:microsoft.com/office/officeart/2005/8/layout/orgChart1"/>
    <dgm:cxn modelId="{9BF1093E-4CFA-450F-9912-DE0D239DEAE7}" type="presParOf" srcId="{494A1B58-B2B3-46E1-94D6-2BF549E80203}" destId="{7B878C2C-C0E1-46B3-B422-C86E0865F3A3}" srcOrd="6" destOrd="0" presId="urn:microsoft.com/office/officeart/2005/8/layout/orgChart1"/>
    <dgm:cxn modelId="{C3DA589E-FF3B-4099-BE0A-F08A89B236CB}" type="presParOf" srcId="{494A1B58-B2B3-46E1-94D6-2BF549E80203}" destId="{0778C3CA-B3AD-4F14-A2F3-1FA688435587}" srcOrd="7" destOrd="0" presId="urn:microsoft.com/office/officeart/2005/8/layout/orgChart1"/>
    <dgm:cxn modelId="{31BB13F1-5D66-4AA6-8C21-A55899FF6906}" type="presParOf" srcId="{0778C3CA-B3AD-4F14-A2F3-1FA688435587}" destId="{B778F5EA-5E86-4B75-B882-160B27212BBC}" srcOrd="0" destOrd="0" presId="urn:microsoft.com/office/officeart/2005/8/layout/orgChart1"/>
    <dgm:cxn modelId="{47866DF4-AA10-45DD-913F-AFAD7B784692}" type="presParOf" srcId="{B778F5EA-5E86-4B75-B882-160B27212BBC}" destId="{C01E1613-ACBF-49B6-ABC4-ABA8DC6428D6}" srcOrd="0" destOrd="0" presId="urn:microsoft.com/office/officeart/2005/8/layout/orgChart1"/>
    <dgm:cxn modelId="{E3B00061-63DF-4F72-BF39-A833DCD557AB}" type="presParOf" srcId="{B778F5EA-5E86-4B75-B882-160B27212BBC}" destId="{BBC23956-BF8A-4202-8CF7-5003A85CB661}" srcOrd="1" destOrd="0" presId="urn:microsoft.com/office/officeart/2005/8/layout/orgChart1"/>
    <dgm:cxn modelId="{8C3DDB10-970A-4FF6-BB55-37A420C7512D}" type="presParOf" srcId="{0778C3CA-B3AD-4F14-A2F3-1FA688435587}" destId="{9D352C11-9C1E-4285-B3CF-01AFE1BBC3E2}" srcOrd="1" destOrd="0" presId="urn:microsoft.com/office/officeart/2005/8/layout/orgChart1"/>
    <dgm:cxn modelId="{054D542F-63A1-4122-8BD7-4E0A809BEC1D}" type="presParOf" srcId="{0778C3CA-B3AD-4F14-A2F3-1FA688435587}" destId="{EFBDD2C8-38C0-444A-8C94-07EFE630B280}" srcOrd="2" destOrd="0" presId="urn:microsoft.com/office/officeart/2005/8/layout/orgChart1"/>
    <dgm:cxn modelId="{63A05BD3-8DA6-4013-A983-CA1FB14795B1}" type="presParOf" srcId="{2657EB0E-79A4-4C01-8D88-DA182016C471}" destId="{E9B1D289-FD6D-424A-84DB-5A87D7103CED}" srcOrd="2" destOrd="0" presId="urn:microsoft.com/office/officeart/2005/8/layout/orgChart1"/>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4BFF52-BCB7-4EEB-89FA-AB5CA8A052A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l-GR"/>
        </a:p>
      </dgm:t>
    </dgm:pt>
    <dgm:pt modelId="{5874F09A-0E13-4D47-BD3E-B87091EF0C4E}">
      <dgm:prSet custT="1"/>
      <dgm:spPr>
        <a:solidFill>
          <a:srgbClr val="0070C0"/>
        </a:solidFill>
      </dgm:spPr>
      <dgm:t>
        <a:bodyPr/>
        <a:lstStyle/>
        <a:p>
          <a:pPr>
            <a:buClr>
              <a:srgbClr val="FF0000"/>
            </a:buClr>
            <a:buFont typeface="+mj-lt"/>
            <a:buAutoNum type="arabicPeriod"/>
          </a:pPr>
          <a:r>
            <a:rPr lang="el-GR" sz="2400" b="1"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CM310:</a:t>
          </a:r>
          <a:r>
            <a:rPr lang="el-GR" sz="2400" dirty="0">
              <a:effectLst/>
              <a:latin typeface="Times New Roman" panose="02020603050405020304" pitchFamily="18" charset="0"/>
              <a:ea typeface="Times New Roman" panose="02020603050405020304" pitchFamily="18" charset="0"/>
            </a:rPr>
            <a:t> </a:t>
          </a:r>
          <a:r>
            <a:rPr lang="en-US" sz="2400" b="1" dirty="0">
              <a:effectLst/>
              <a:latin typeface="Aptos" panose="020B0004020202020204" pitchFamily="34" charset="0"/>
              <a:ea typeface="Times New Roman" panose="02020603050405020304" pitchFamily="18" charset="0"/>
              <a:cs typeface="Arial" panose="020B0604020202020204" pitchFamily="34" charset="0"/>
            </a:rPr>
            <a:t>E</a:t>
          </a:r>
          <a:r>
            <a:rPr lang="el-GR" sz="2400" b="1" dirty="0" err="1">
              <a:effectLst/>
              <a:latin typeface="Aptos" panose="020B0004020202020204" pitchFamily="34" charset="0"/>
              <a:ea typeface="Times New Roman" panose="02020603050405020304" pitchFamily="18" charset="0"/>
              <a:cs typeface="Arial" panose="020B0604020202020204" pitchFamily="34" charset="0"/>
            </a:rPr>
            <a:t>ξανθρωπισμένο</a:t>
          </a:r>
          <a:r>
            <a:rPr lang="el-GR" sz="2400" b="1" dirty="0">
              <a:effectLst/>
              <a:latin typeface="Aptos" panose="020B0004020202020204" pitchFamily="34" charset="0"/>
              <a:ea typeface="Times New Roman" panose="02020603050405020304" pitchFamily="18" charset="0"/>
              <a:cs typeface="Arial" panose="020B0604020202020204" pitchFamily="34" charset="0"/>
            </a:rPr>
            <a:t> </a:t>
          </a:r>
          <a:r>
            <a:rPr lang="en-US" sz="2400" b="1" dirty="0">
              <a:effectLst/>
              <a:latin typeface="Aptos" panose="020B0004020202020204" pitchFamily="34" charset="0"/>
              <a:ea typeface="Times New Roman" panose="02020603050405020304" pitchFamily="18" charset="0"/>
              <a:cs typeface="Arial" panose="020B0604020202020204" pitchFamily="34" charset="0"/>
            </a:rPr>
            <a:t>IgG</a:t>
          </a:r>
          <a:r>
            <a:rPr lang="el-GR" sz="2400" b="1" dirty="0">
              <a:effectLst/>
              <a:latin typeface="Aptos" panose="020B0004020202020204" pitchFamily="34" charset="0"/>
              <a:ea typeface="Times New Roman" panose="02020603050405020304" pitchFamily="18" charset="0"/>
              <a:cs typeface="Arial" panose="020B0604020202020204" pitchFamily="34" charset="0"/>
            </a:rPr>
            <a:t>4 </a:t>
          </a:r>
          <a:r>
            <a:rPr lang="el-GR" sz="2400" b="1" dirty="0" err="1">
              <a:effectLst/>
              <a:latin typeface="Aptos" panose="020B0004020202020204" pitchFamily="34" charset="0"/>
              <a:ea typeface="Times New Roman" panose="02020603050405020304" pitchFamily="18" charset="0"/>
              <a:cs typeface="Arial" panose="020B0604020202020204" pitchFamily="34" charset="0"/>
            </a:rPr>
            <a:t>μονοκλωνικό</a:t>
          </a:r>
          <a:r>
            <a:rPr lang="el-GR" sz="2400" b="1" dirty="0">
              <a:effectLst/>
              <a:latin typeface="Aptos" panose="020B0004020202020204" pitchFamily="34" charset="0"/>
              <a:ea typeface="Times New Roman" panose="02020603050405020304" pitchFamily="18" charset="0"/>
              <a:cs typeface="Arial" panose="020B0604020202020204" pitchFamily="34" charset="0"/>
            </a:rPr>
            <a:t> αντίσωμα </a:t>
          </a:r>
          <a:endParaRPr lang="el-GR" sz="2400" dirty="0"/>
        </a:p>
      </dgm:t>
    </dgm:pt>
    <dgm:pt modelId="{53DBF5A2-DFD1-4F1D-8FF0-2497AE11FFEB}" type="parTrans" cxnId="{4552E66B-8973-451F-819E-68366EA11462}">
      <dgm:prSet/>
      <dgm:spPr/>
      <dgm:t>
        <a:bodyPr/>
        <a:lstStyle/>
        <a:p>
          <a:endParaRPr lang="el-GR"/>
        </a:p>
      </dgm:t>
    </dgm:pt>
    <dgm:pt modelId="{E1217D59-540C-4291-BDB4-B283500EE378}" type="sibTrans" cxnId="{4552E66B-8973-451F-819E-68366EA11462}">
      <dgm:prSet/>
      <dgm:spPr/>
      <dgm:t>
        <a:bodyPr/>
        <a:lstStyle/>
        <a:p>
          <a:endParaRPr lang="el-GR"/>
        </a:p>
      </dgm:t>
    </dgm:pt>
    <dgm:pt modelId="{94F1DDE6-979C-489A-8767-3336EC0E313B}">
      <dgm:prSet custT="1"/>
      <dgm:spPr>
        <a:solidFill>
          <a:srgbClr val="0070C0"/>
        </a:solidFill>
      </dgm:spPr>
      <dgm:t>
        <a:bodyPr/>
        <a:lstStyle/>
        <a:p>
          <a:pPr>
            <a:buClr>
              <a:srgbClr val="FF0000"/>
            </a:buClr>
            <a:buFont typeface="+mj-lt"/>
            <a:buAutoNum type="arabicPeriod"/>
          </a:pPr>
          <a:r>
            <a:rPr lang="el-GR" sz="2400" b="1"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MG-K10 (</a:t>
          </a:r>
          <a:r>
            <a:rPr lang="el-GR" sz="2400" b="1" dirty="0" err="1">
              <a:solidFill>
                <a:srgbClr val="FF0000"/>
              </a:solidFill>
              <a:effectLst/>
              <a:latin typeface="Aptos" panose="020B0004020202020204" pitchFamily="34" charset="0"/>
              <a:ea typeface="Times New Roman" panose="02020603050405020304" pitchFamily="18" charset="0"/>
              <a:cs typeface="Arial" panose="020B0604020202020204" pitchFamily="34" charset="0"/>
            </a:rPr>
            <a:t>Comekibart</a:t>
          </a:r>
          <a:r>
            <a:rPr lang="el-GR" sz="2400" b="1"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 και 611: </a:t>
          </a:r>
          <a:r>
            <a:rPr lang="el-GR" sz="2400" b="1" dirty="0">
              <a:effectLst/>
              <a:latin typeface="Aptos" panose="020B0004020202020204" pitchFamily="34" charset="0"/>
              <a:ea typeface="Times New Roman" panose="02020603050405020304" pitchFamily="18" charset="0"/>
              <a:cs typeface="Arial" panose="020B0604020202020204" pitchFamily="34" charset="0"/>
            </a:rPr>
            <a:t>Εξανθρωπισμένα </a:t>
          </a:r>
          <a:r>
            <a:rPr lang="el-GR" sz="2400" b="1" dirty="0" err="1">
              <a:effectLst/>
              <a:latin typeface="Aptos" panose="020B0004020202020204" pitchFamily="34" charset="0"/>
              <a:ea typeface="Times New Roman" panose="02020603050405020304" pitchFamily="18" charset="0"/>
              <a:cs typeface="Arial" panose="020B0604020202020204" pitchFamily="34" charset="0"/>
            </a:rPr>
            <a:t>μονοκλωνικά</a:t>
          </a:r>
          <a:r>
            <a:rPr lang="el-GR" sz="2400" b="1" dirty="0">
              <a:effectLst/>
              <a:latin typeface="Aptos" panose="020B0004020202020204" pitchFamily="34" charset="0"/>
              <a:ea typeface="Times New Roman" panose="02020603050405020304" pitchFamily="18" charset="0"/>
              <a:cs typeface="Arial" panose="020B0604020202020204" pitchFamily="34" charset="0"/>
            </a:rPr>
            <a:t> αντισώματα</a:t>
          </a:r>
          <a:endParaRPr lang="el-GR" sz="2400" dirty="0">
            <a:effectLst/>
            <a:latin typeface="Times New Roman" panose="02020603050405020304" pitchFamily="18" charset="0"/>
            <a:ea typeface="Times New Roman" panose="02020603050405020304" pitchFamily="18" charset="0"/>
          </a:endParaRPr>
        </a:p>
      </dgm:t>
    </dgm:pt>
    <dgm:pt modelId="{8FFD3C63-11CB-48A7-9DEB-6BA9FB7A4628}" type="parTrans" cxnId="{3262FB83-53A3-49F0-B308-4604BD22FB37}">
      <dgm:prSet/>
      <dgm:spPr/>
      <dgm:t>
        <a:bodyPr/>
        <a:lstStyle/>
        <a:p>
          <a:endParaRPr lang="el-GR"/>
        </a:p>
      </dgm:t>
    </dgm:pt>
    <dgm:pt modelId="{E95B2268-5879-4C80-893B-D3C6FE903A56}" type="sibTrans" cxnId="{3262FB83-53A3-49F0-B308-4604BD22FB37}">
      <dgm:prSet/>
      <dgm:spPr/>
      <dgm:t>
        <a:bodyPr/>
        <a:lstStyle/>
        <a:p>
          <a:endParaRPr lang="el-GR"/>
        </a:p>
      </dgm:t>
    </dgm:pt>
    <dgm:pt modelId="{B0085E5F-6418-4BAA-9389-EBA78C08A201}">
      <dgm:prSet/>
      <dgm:spPr/>
      <dgm:t>
        <a:bodyPr/>
        <a:lstStyle/>
        <a:p>
          <a:pPr>
            <a:buFont typeface="Symbol" panose="05050102010706020507" pitchFamily="18" charset="2"/>
            <a:buChar char=""/>
          </a:pPr>
          <a:r>
            <a:rPr lang="el-GR" b="1" dirty="0" err="1"/>
            <a:t>Βιοφάρμακο</a:t>
          </a:r>
          <a:r>
            <a:rPr lang="el-GR" b="1" dirty="0"/>
            <a:t> κινεζικής προέλευσης που βρίσκεται σε πειραματικό στάδιο. </a:t>
          </a:r>
        </a:p>
      </dgm:t>
    </dgm:pt>
    <dgm:pt modelId="{B4F48C1D-655A-4368-A57C-FEB5D180033F}" type="parTrans" cxnId="{1A5C40D1-EE59-414B-A89E-4E6C3914DAA9}">
      <dgm:prSet/>
      <dgm:spPr/>
      <dgm:t>
        <a:bodyPr/>
        <a:lstStyle/>
        <a:p>
          <a:endParaRPr lang="el-GR"/>
        </a:p>
      </dgm:t>
    </dgm:pt>
    <dgm:pt modelId="{5A02275A-47BA-4655-9246-3FDC80A2622F}" type="sibTrans" cxnId="{1A5C40D1-EE59-414B-A89E-4E6C3914DAA9}">
      <dgm:prSet/>
      <dgm:spPr/>
      <dgm:t>
        <a:bodyPr/>
        <a:lstStyle/>
        <a:p>
          <a:endParaRPr lang="el-GR"/>
        </a:p>
      </dgm:t>
    </dgm:pt>
    <dgm:pt modelId="{87BD5E95-2EC1-45CC-BE2F-B511FD137F68}">
      <dgm:prSet/>
      <dgm:spPr/>
      <dgm:t>
        <a:bodyPr/>
        <a:lstStyle/>
        <a:p>
          <a:pPr>
            <a:buFont typeface="Symbol" panose="05050102010706020507" pitchFamily="18" charset="2"/>
            <a:buChar char=""/>
          </a:pPr>
          <a:r>
            <a:rPr lang="el-GR" dirty="0"/>
            <a:t>Έχει επιδείξει αποτελεσματικότητα και ασφάλεια σε άτομα με ΑΔ κατά τη διάρκεια κλινικών ερευνών.</a:t>
          </a:r>
        </a:p>
      </dgm:t>
    </dgm:pt>
    <dgm:pt modelId="{623A903F-16FF-45D3-AA27-169F69A5E924}" type="parTrans" cxnId="{B5DBA2A6-6F25-4EA5-9E0C-C503E6D180DA}">
      <dgm:prSet/>
      <dgm:spPr/>
      <dgm:t>
        <a:bodyPr/>
        <a:lstStyle/>
        <a:p>
          <a:endParaRPr lang="el-GR"/>
        </a:p>
      </dgm:t>
    </dgm:pt>
    <dgm:pt modelId="{FA269066-C4C9-4570-8638-2998BBEC7210}" type="sibTrans" cxnId="{B5DBA2A6-6F25-4EA5-9E0C-C503E6D180DA}">
      <dgm:prSet/>
      <dgm:spPr/>
      <dgm:t>
        <a:bodyPr/>
        <a:lstStyle/>
        <a:p>
          <a:endParaRPr lang="el-GR"/>
        </a:p>
      </dgm:t>
    </dgm:pt>
    <dgm:pt modelId="{88664DB7-03AC-4203-A540-B5EDAE3271A6}">
      <dgm:prSet/>
      <dgm:spPr/>
      <dgm:t>
        <a:bodyPr/>
        <a:lstStyle/>
        <a:p>
          <a:pPr>
            <a:buFont typeface="Symbol" panose="05050102010706020507" pitchFamily="18" charset="2"/>
            <a:buChar char=""/>
          </a:pPr>
          <a:r>
            <a:rPr lang="el-GR" b="1" dirty="0"/>
            <a:t>Εμφανίζει ικανότητα αλληλεπίδρασης με το IL-4Rα σε ανθρώπους, πιθήκους </a:t>
          </a:r>
          <a:r>
            <a:rPr lang="el-GR" dirty="0"/>
            <a:t>(</a:t>
          </a:r>
          <a:r>
            <a:rPr lang="en-US" dirty="0"/>
            <a:t>cynomolgus monkey</a:t>
          </a:r>
          <a:r>
            <a:rPr lang="el-GR" dirty="0"/>
            <a:t>) </a:t>
          </a:r>
          <a:r>
            <a:rPr lang="el-GR" b="1" dirty="0"/>
            <a:t>και αρουραίους, ενώ το </a:t>
          </a:r>
          <a:r>
            <a:rPr lang="el-GR" b="1" dirty="0" err="1"/>
            <a:t>dupilumab</a:t>
          </a:r>
          <a:r>
            <a:rPr lang="el-GR" b="1" dirty="0"/>
            <a:t> στοχεύει μοναδικά τον υποδοχέα IL-4Rα στον άνθρωπο. Αυτή η απόκλιση υποδηλώνει διαφορετικούς μηχανισμούς μεταξύ των δύο φαρμάκων στην καταστολή της σηματοδότησης του IL-4Rα, οδηγώντας ενδεχομένως σε διαφορετικά κλινικά αποτελέσματα. </a:t>
          </a:r>
        </a:p>
      </dgm:t>
    </dgm:pt>
    <dgm:pt modelId="{8F64825A-CD24-4A95-84AB-322A2A13D73A}" type="parTrans" cxnId="{DA93FE10-8C17-4B8E-A10C-EB58261E2BD5}">
      <dgm:prSet/>
      <dgm:spPr/>
      <dgm:t>
        <a:bodyPr/>
        <a:lstStyle/>
        <a:p>
          <a:endParaRPr lang="el-GR"/>
        </a:p>
      </dgm:t>
    </dgm:pt>
    <dgm:pt modelId="{8080A01F-F8E4-4350-96DB-FB62302938C8}" type="sibTrans" cxnId="{DA93FE10-8C17-4B8E-A10C-EB58261E2BD5}">
      <dgm:prSet/>
      <dgm:spPr/>
      <dgm:t>
        <a:bodyPr/>
        <a:lstStyle/>
        <a:p>
          <a:endParaRPr lang="el-GR"/>
        </a:p>
      </dgm:t>
    </dgm:pt>
    <dgm:pt modelId="{170DC0DB-D248-46E7-A62B-720713463B0D}">
      <dgm:prSet/>
      <dgm:spPr/>
      <dgm:t>
        <a:bodyPr/>
        <a:lstStyle/>
        <a:p>
          <a:pPr>
            <a:buFont typeface="Symbol" panose="05050102010706020507" pitchFamily="18" charset="2"/>
            <a:buChar char=""/>
          </a:pPr>
          <a:r>
            <a:rPr lang="el-GR" dirty="0"/>
            <a:t>Επί του παρόντος, το CM310, με τη μορφή υποδόριων ενέσεων, υποβάλλεται σε αξιολόγηση </a:t>
          </a:r>
          <a:r>
            <a:rPr lang="el-GR" b="1" dirty="0"/>
            <a:t>μελέτης φάσεως ΙΙΙ </a:t>
          </a:r>
          <a:r>
            <a:rPr lang="el-GR" dirty="0"/>
            <a:t>(NCT05265923) , τα αποτελέσματα της οποίας δεν έχουν ακόμη ανακοινωθεί (11 Ιανουαρίου 2024).</a:t>
          </a:r>
        </a:p>
      </dgm:t>
    </dgm:pt>
    <dgm:pt modelId="{39832380-E57D-4F0D-A460-AB323AD11C4B}" type="parTrans" cxnId="{326EC5D7-8AB4-4314-A6E9-B3E53CA9A45D}">
      <dgm:prSet/>
      <dgm:spPr/>
      <dgm:t>
        <a:bodyPr/>
        <a:lstStyle/>
        <a:p>
          <a:endParaRPr lang="el-GR"/>
        </a:p>
      </dgm:t>
    </dgm:pt>
    <dgm:pt modelId="{2EF01BC2-18AA-4333-AA9F-580F8538F468}" type="sibTrans" cxnId="{326EC5D7-8AB4-4314-A6E9-B3E53CA9A45D}">
      <dgm:prSet/>
      <dgm:spPr/>
      <dgm:t>
        <a:bodyPr/>
        <a:lstStyle/>
        <a:p>
          <a:endParaRPr lang="el-GR"/>
        </a:p>
      </dgm:t>
    </dgm:pt>
    <dgm:pt modelId="{8EF50E30-9F87-44A5-A6DF-2E2A8A06A73C}">
      <dgm:prSet custT="1"/>
      <dgm:spPr/>
      <dgm:t>
        <a:bodyPr/>
        <a:lstStyle/>
        <a:p>
          <a:pPr>
            <a:buFont typeface="Symbol" panose="05050102010706020507" pitchFamily="18" charset="2"/>
            <a:buChar char=""/>
          </a:pPr>
          <a:r>
            <a:rPr lang="el-GR" sz="2400" dirty="0"/>
            <a:t>Προς το παρόν, υποβάλλονται σε αξιολόγηση σε μια πολυκεντρική, τυχαιοποιημένη, διπλά-τυφλή, ελεγχόμενη με </a:t>
          </a:r>
          <a:r>
            <a:rPr lang="en-US" sz="2400" dirty="0"/>
            <a:t>placebo</a:t>
          </a:r>
          <a:r>
            <a:rPr lang="el-GR" sz="2400" dirty="0"/>
            <a:t> </a:t>
          </a:r>
          <a:r>
            <a:rPr lang="el-GR" sz="2400" b="1" dirty="0"/>
            <a:t>φάση ΙΙΙ </a:t>
          </a:r>
          <a:r>
            <a:rPr lang="el-GR" sz="2400" dirty="0"/>
            <a:t>(NCT06026891, NCT06173284) . Τα πορίσματα της δοκιμής δεν έχουν ακόμη δημοσιευθεί (11 Ιανουαρίου 2024).</a:t>
          </a:r>
        </a:p>
      </dgm:t>
    </dgm:pt>
    <dgm:pt modelId="{59174D93-28C4-4C50-8A5D-BC2967D31336}" type="parTrans" cxnId="{19A7FD4E-1DA1-48C9-83D6-6E6EA811CFC9}">
      <dgm:prSet/>
      <dgm:spPr/>
      <dgm:t>
        <a:bodyPr/>
        <a:lstStyle/>
        <a:p>
          <a:endParaRPr lang="el-GR"/>
        </a:p>
      </dgm:t>
    </dgm:pt>
    <dgm:pt modelId="{B0785130-F6AA-4179-9F70-61B69F1B81D2}" type="sibTrans" cxnId="{19A7FD4E-1DA1-48C9-83D6-6E6EA811CFC9}">
      <dgm:prSet/>
      <dgm:spPr/>
      <dgm:t>
        <a:bodyPr/>
        <a:lstStyle/>
        <a:p>
          <a:endParaRPr lang="el-GR"/>
        </a:p>
      </dgm:t>
    </dgm:pt>
    <dgm:pt modelId="{61DA20DE-EB15-4F8A-85EA-22667884C931}">
      <dgm:prSet custT="1"/>
      <dgm:spPr/>
      <dgm:t>
        <a:bodyPr/>
        <a:lstStyle/>
        <a:p>
          <a:pPr>
            <a:buFont typeface="Symbol" panose="05050102010706020507" pitchFamily="18" charset="2"/>
            <a:buChar char=""/>
          </a:pPr>
          <a:r>
            <a:rPr lang="el-GR" sz="2400" b="1" dirty="0"/>
            <a:t>Κινεζικής προέλευσης</a:t>
          </a:r>
        </a:p>
      </dgm:t>
    </dgm:pt>
    <dgm:pt modelId="{F7C3550E-4E18-42C5-92E2-93F9DA368030}" type="parTrans" cxnId="{1D4A3822-F397-4A39-AA69-ADF01183508E}">
      <dgm:prSet/>
      <dgm:spPr/>
      <dgm:t>
        <a:bodyPr/>
        <a:lstStyle/>
        <a:p>
          <a:endParaRPr lang="el-GR"/>
        </a:p>
      </dgm:t>
    </dgm:pt>
    <dgm:pt modelId="{D6F99B8B-5ABE-4E8A-B688-8E67D8E57D04}" type="sibTrans" cxnId="{1D4A3822-F397-4A39-AA69-ADF01183508E}">
      <dgm:prSet/>
      <dgm:spPr/>
      <dgm:t>
        <a:bodyPr/>
        <a:lstStyle/>
        <a:p>
          <a:endParaRPr lang="el-GR"/>
        </a:p>
      </dgm:t>
    </dgm:pt>
    <dgm:pt modelId="{1FD238B0-8A55-4403-8D1E-01014D6B2BD4}" type="pres">
      <dgm:prSet presAssocID="{5E4BFF52-BCB7-4EEB-89FA-AB5CA8A052A7}" presName="Name0" presStyleCnt="0">
        <dgm:presLayoutVars>
          <dgm:dir/>
          <dgm:animLvl val="lvl"/>
          <dgm:resizeHandles val="exact"/>
        </dgm:presLayoutVars>
      </dgm:prSet>
      <dgm:spPr/>
    </dgm:pt>
    <dgm:pt modelId="{371B8D7C-26AC-4008-B9D2-93EFC19F941C}" type="pres">
      <dgm:prSet presAssocID="{5874F09A-0E13-4D47-BD3E-B87091EF0C4E}" presName="composite" presStyleCnt="0"/>
      <dgm:spPr/>
    </dgm:pt>
    <dgm:pt modelId="{014D8BF2-5B43-49DB-9FBA-4ACF2B2509BE}" type="pres">
      <dgm:prSet presAssocID="{5874F09A-0E13-4D47-BD3E-B87091EF0C4E}" presName="parTx" presStyleLbl="alignNode1" presStyleIdx="0" presStyleCnt="2">
        <dgm:presLayoutVars>
          <dgm:chMax val="0"/>
          <dgm:chPref val="0"/>
          <dgm:bulletEnabled val="1"/>
        </dgm:presLayoutVars>
      </dgm:prSet>
      <dgm:spPr/>
    </dgm:pt>
    <dgm:pt modelId="{E4A8B06C-715C-47C9-8F8A-B8826093996F}" type="pres">
      <dgm:prSet presAssocID="{5874F09A-0E13-4D47-BD3E-B87091EF0C4E}" presName="desTx" presStyleLbl="alignAccFollowNode1" presStyleIdx="0" presStyleCnt="2">
        <dgm:presLayoutVars>
          <dgm:bulletEnabled val="1"/>
        </dgm:presLayoutVars>
      </dgm:prSet>
      <dgm:spPr/>
    </dgm:pt>
    <dgm:pt modelId="{E778399B-D121-4D45-A54E-DCE370454C1D}" type="pres">
      <dgm:prSet presAssocID="{E1217D59-540C-4291-BDB4-B283500EE378}" presName="space" presStyleCnt="0"/>
      <dgm:spPr/>
    </dgm:pt>
    <dgm:pt modelId="{BE5FC09F-2DCF-4E33-9036-D197CDA0438D}" type="pres">
      <dgm:prSet presAssocID="{94F1DDE6-979C-489A-8767-3336EC0E313B}" presName="composite" presStyleCnt="0"/>
      <dgm:spPr/>
    </dgm:pt>
    <dgm:pt modelId="{8BE6029F-C50A-4247-811D-879B179C0BEA}" type="pres">
      <dgm:prSet presAssocID="{94F1DDE6-979C-489A-8767-3336EC0E313B}" presName="parTx" presStyleLbl="alignNode1" presStyleIdx="1" presStyleCnt="2">
        <dgm:presLayoutVars>
          <dgm:chMax val="0"/>
          <dgm:chPref val="0"/>
          <dgm:bulletEnabled val="1"/>
        </dgm:presLayoutVars>
      </dgm:prSet>
      <dgm:spPr/>
    </dgm:pt>
    <dgm:pt modelId="{EA6A0048-4402-439F-9D8B-CC9B4BCC7EB4}" type="pres">
      <dgm:prSet presAssocID="{94F1DDE6-979C-489A-8767-3336EC0E313B}" presName="desTx" presStyleLbl="alignAccFollowNode1" presStyleIdx="1" presStyleCnt="2">
        <dgm:presLayoutVars>
          <dgm:bulletEnabled val="1"/>
        </dgm:presLayoutVars>
      </dgm:prSet>
      <dgm:spPr/>
    </dgm:pt>
  </dgm:ptLst>
  <dgm:cxnLst>
    <dgm:cxn modelId="{DA93FE10-8C17-4B8E-A10C-EB58261E2BD5}" srcId="{5874F09A-0E13-4D47-BD3E-B87091EF0C4E}" destId="{88664DB7-03AC-4203-A540-B5EDAE3271A6}" srcOrd="2" destOrd="0" parTransId="{8F64825A-CD24-4A95-84AB-322A2A13D73A}" sibTransId="{8080A01F-F8E4-4350-96DB-FB62302938C8}"/>
    <dgm:cxn modelId="{1D4A3822-F397-4A39-AA69-ADF01183508E}" srcId="{94F1DDE6-979C-489A-8767-3336EC0E313B}" destId="{61DA20DE-EB15-4F8A-85EA-22667884C931}" srcOrd="0" destOrd="0" parTransId="{F7C3550E-4E18-42C5-92E2-93F9DA368030}" sibTransId="{D6F99B8B-5ABE-4E8A-B688-8E67D8E57D04}"/>
    <dgm:cxn modelId="{BE608A2E-58A6-4E09-9C18-48F1BEB11F4D}" type="presOf" srcId="{88664DB7-03AC-4203-A540-B5EDAE3271A6}" destId="{E4A8B06C-715C-47C9-8F8A-B8826093996F}" srcOrd="0" destOrd="2" presId="urn:microsoft.com/office/officeart/2005/8/layout/hList1"/>
    <dgm:cxn modelId="{06513E30-8E1D-4E5B-BB75-E3F40A47ACC7}" type="presOf" srcId="{61DA20DE-EB15-4F8A-85EA-22667884C931}" destId="{EA6A0048-4402-439F-9D8B-CC9B4BCC7EB4}" srcOrd="0" destOrd="0" presId="urn:microsoft.com/office/officeart/2005/8/layout/hList1"/>
    <dgm:cxn modelId="{FC479C61-F820-47AE-95AB-B77E1B8A59C5}" type="presOf" srcId="{94F1DDE6-979C-489A-8767-3336EC0E313B}" destId="{8BE6029F-C50A-4247-811D-879B179C0BEA}" srcOrd="0" destOrd="0" presId="urn:microsoft.com/office/officeart/2005/8/layout/hList1"/>
    <dgm:cxn modelId="{4552E66B-8973-451F-819E-68366EA11462}" srcId="{5E4BFF52-BCB7-4EEB-89FA-AB5CA8A052A7}" destId="{5874F09A-0E13-4D47-BD3E-B87091EF0C4E}" srcOrd="0" destOrd="0" parTransId="{53DBF5A2-DFD1-4F1D-8FF0-2497AE11FFEB}" sibTransId="{E1217D59-540C-4291-BDB4-B283500EE378}"/>
    <dgm:cxn modelId="{19A7FD4E-1DA1-48C9-83D6-6E6EA811CFC9}" srcId="{94F1DDE6-979C-489A-8767-3336EC0E313B}" destId="{8EF50E30-9F87-44A5-A6DF-2E2A8A06A73C}" srcOrd="1" destOrd="0" parTransId="{59174D93-28C4-4C50-8A5D-BC2967D31336}" sibTransId="{B0785130-F6AA-4179-9F70-61B69F1B81D2}"/>
    <dgm:cxn modelId="{9519C753-1BB1-4905-BB21-9BEC97A4F533}" type="presOf" srcId="{5874F09A-0E13-4D47-BD3E-B87091EF0C4E}" destId="{014D8BF2-5B43-49DB-9FBA-4ACF2B2509BE}" srcOrd="0" destOrd="0" presId="urn:microsoft.com/office/officeart/2005/8/layout/hList1"/>
    <dgm:cxn modelId="{3262FB83-53A3-49F0-B308-4604BD22FB37}" srcId="{5E4BFF52-BCB7-4EEB-89FA-AB5CA8A052A7}" destId="{94F1DDE6-979C-489A-8767-3336EC0E313B}" srcOrd="1" destOrd="0" parTransId="{8FFD3C63-11CB-48A7-9DEB-6BA9FB7A4628}" sibTransId="{E95B2268-5879-4C80-893B-D3C6FE903A56}"/>
    <dgm:cxn modelId="{A6F79F90-F6E8-4269-93B9-DA414A7DED56}" type="presOf" srcId="{5E4BFF52-BCB7-4EEB-89FA-AB5CA8A052A7}" destId="{1FD238B0-8A55-4403-8D1E-01014D6B2BD4}" srcOrd="0" destOrd="0" presId="urn:microsoft.com/office/officeart/2005/8/layout/hList1"/>
    <dgm:cxn modelId="{B5DBA2A6-6F25-4EA5-9E0C-C503E6D180DA}" srcId="{5874F09A-0E13-4D47-BD3E-B87091EF0C4E}" destId="{87BD5E95-2EC1-45CC-BE2F-B511FD137F68}" srcOrd="1" destOrd="0" parTransId="{623A903F-16FF-45D3-AA27-169F69A5E924}" sibTransId="{FA269066-C4C9-4570-8638-2998BBEC7210}"/>
    <dgm:cxn modelId="{D7AF5AA9-935E-4F97-8950-80F57F19631B}" type="presOf" srcId="{B0085E5F-6418-4BAA-9389-EBA78C08A201}" destId="{E4A8B06C-715C-47C9-8F8A-B8826093996F}" srcOrd="0" destOrd="0" presId="urn:microsoft.com/office/officeart/2005/8/layout/hList1"/>
    <dgm:cxn modelId="{75C723C7-1106-4BF5-95A3-AB9BE1994315}" type="presOf" srcId="{87BD5E95-2EC1-45CC-BE2F-B511FD137F68}" destId="{E4A8B06C-715C-47C9-8F8A-B8826093996F}" srcOrd="0" destOrd="1" presId="urn:microsoft.com/office/officeart/2005/8/layout/hList1"/>
    <dgm:cxn modelId="{1A5C40D1-EE59-414B-A89E-4E6C3914DAA9}" srcId="{5874F09A-0E13-4D47-BD3E-B87091EF0C4E}" destId="{B0085E5F-6418-4BAA-9389-EBA78C08A201}" srcOrd="0" destOrd="0" parTransId="{B4F48C1D-655A-4368-A57C-FEB5D180033F}" sibTransId="{5A02275A-47BA-4655-9246-3FDC80A2622F}"/>
    <dgm:cxn modelId="{326EC5D7-8AB4-4314-A6E9-B3E53CA9A45D}" srcId="{5874F09A-0E13-4D47-BD3E-B87091EF0C4E}" destId="{170DC0DB-D248-46E7-A62B-720713463B0D}" srcOrd="3" destOrd="0" parTransId="{39832380-E57D-4F0D-A460-AB323AD11C4B}" sibTransId="{2EF01BC2-18AA-4333-AA9F-580F8538F468}"/>
    <dgm:cxn modelId="{7E399DE1-9596-46A7-BC4B-804FB7DD82C0}" type="presOf" srcId="{170DC0DB-D248-46E7-A62B-720713463B0D}" destId="{E4A8B06C-715C-47C9-8F8A-B8826093996F}" srcOrd="0" destOrd="3" presId="urn:microsoft.com/office/officeart/2005/8/layout/hList1"/>
    <dgm:cxn modelId="{05E518E4-A389-4BB7-89A6-AC8CA218FE07}" type="presOf" srcId="{8EF50E30-9F87-44A5-A6DF-2E2A8A06A73C}" destId="{EA6A0048-4402-439F-9D8B-CC9B4BCC7EB4}" srcOrd="0" destOrd="1" presId="urn:microsoft.com/office/officeart/2005/8/layout/hList1"/>
    <dgm:cxn modelId="{CB08A3C3-324D-4B16-8036-8A82E213600D}" type="presParOf" srcId="{1FD238B0-8A55-4403-8D1E-01014D6B2BD4}" destId="{371B8D7C-26AC-4008-B9D2-93EFC19F941C}" srcOrd="0" destOrd="0" presId="urn:microsoft.com/office/officeart/2005/8/layout/hList1"/>
    <dgm:cxn modelId="{027CD533-0286-4D61-958C-82E0E25915DD}" type="presParOf" srcId="{371B8D7C-26AC-4008-B9D2-93EFC19F941C}" destId="{014D8BF2-5B43-49DB-9FBA-4ACF2B2509BE}" srcOrd="0" destOrd="0" presId="urn:microsoft.com/office/officeart/2005/8/layout/hList1"/>
    <dgm:cxn modelId="{C7642A85-6C28-4656-8A80-197C9D76C2E6}" type="presParOf" srcId="{371B8D7C-26AC-4008-B9D2-93EFC19F941C}" destId="{E4A8B06C-715C-47C9-8F8A-B8826093996F}" srcOrd="1" destOrd="0" presId="urn:microsoft.com/office/officeart/2005/8/layout/hList1"/>
    <dgm:cxn modelId="{3C56616D-56D2-4915-BAF5-2CE791E52CA0}" type="presParOf" srcId="{1FD238B0-8A55-4403-8D1E-01014D6B2BD4}" destId="{E778399B-D121-4D45-A54E-DCE370454C1D}" srcOrd="1" destOrd="0" presId="urn:microsoft.com/office/officeart/2005/8/layout/hList1"/>
    <dgm:cxn modelId="{4621450C-C060-4254-B17C-55954ECC534A}" type="presParOf" srcId="{1FD238B0-8A55-4403-8D1E-01014D6B2BD4}" destId="{BE5FC09F-2DCF-4E33-9036-D197CDA0438D}" srcOrd="2" destOrd="0" presId="urn:microsoft.com/office/officeart/2005/8/layout/hList1"/>
    <dgm:cxn modelId="{BB6C47D4-5979-4440-A590-AAFF3D588563}" type="presParOf" srcId="{BE5FC09F-2DCF-4E33-9036-D197CDA0438D}" destId="{8BE6029F-C50A-4247-811D-879B179C0BEA}" srcOrd="0" destOrd="0" presId="urn:microsoft.com/office/officeart/2005/8/layout/hList1"/>
    <dgm:cxn modelId="{55804415-D8E3-4D69-9808-D69A48BDEF33}" type="presParOf" srcId="{BE5FC09F-2DCF-4E33-9036-D197CDA0438D}" destId="{EA6A0048-4402-439F-9D8B-CC9B4BCC7EB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DC756FD-8F74-4FA9-A450-ACE949893FF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l-GR"/>
        </a:p>
      </dgm:t>
    </dgm:pt>
    <dgm:pt modelId="{12E39B82-1B97-489C-9A66-03D857C1E0D0}">
      <dgm:prSet phldrT="[Κείμενο]"/>
      <dgm:spPr>
        <a:solidFill>
          <a:srgbClr val="002060"/>
        </a:solidFill>
      </dgm:spPr>
      <dgm:t>
        <a:bodyPr/>
        <a:lstStyle/>
        <a:p>
          <a:r>
            <a:rPr lang="en-US" b="1" dirty="0" err="1">
              <a:solidFill>
                <a:srgbClr val="FF0000"/>
              </a:solidFill>
            </a:rPr>
            <a:t>Rocatinlimab</a:t>
          </a:r>
          <a:r>
            <a:rPr lang="en-US" b="1" dirty="0">
              <a:solidFill>
                <a:srgbClr val="FF0000"/>
              </a:solidFill>
            </a:rPr>
            <a:t>: </a:t>
          </a:r>
          <a:r>
            <a:rPr lang="el-GR" b="1" dirty="0"/>
            <a:t>Πλήρως ανθρώπινο IgG1 αντι-OX40 </a:t>
          </a:r>
          <a:r>
            <a:rPr lang="el-GR" b="1" dirty="0" err="1"/>
            <a:t>μονοκλωνικό</a:t>
          </a:r>
          <a:r>
            <a:rPr lang="el-GR" b="1" dirty="0"/>
            <a:t> αντίσωμα</a:t>
          </a:r>
          <a:endParaRPr lang="el-GR" dirty="0"/>
        </a:p>
      </dgm:t>
    </dgm:pt>
    <dgm:pt modelId="{8D41E69E-90D8-427C-86A2-5C3E07CC411F}" type="parTrans" cxnId="{A6E38957-BAB9-4A3A-AE45-362E0420CC0C}">
      <dgm:prSet/>
      <dgm:spPr/>
      <dgm:t>
        <a:bodyPr/>
        <a:lstStyle/>
        <a:p>
          <a:endParaRPr lang="el-GR"/>
        </a:p>
      </dgm:t>
    </dgm:pt>
    <dgm:pt modelId="{2C23FADE-788C-45DF-9319-CA978BDBC5A7}" type="sibTrans" cxnId="{A6E38957-BAB9-4A3A-AE45-362E0420CC0C}">
      <dgm:prSet/>
      <dgm:spPr/>
      <dgm:t>
        <a:bodyPr/>
        <a:lstStyle/>
        <a:p>
          <a:endParaRPr lang="el-GR"/>
        </a:p>
      </dgm:t>
    </dgm:pt>
    <dgm:pt modelId="{E3EECB4B-9E58-4369-8D84-99B0FA34D403}">
      <dgm:prSet phldrT="[Κείμενο]" custT="1"/>
      <dgm:spPr/>
      <dgm:t>
        <a:bodyPr/>
        <a:lstStyle/>
        <a:p>
          <a:pPr>
            <a:buFont typeface="Arial" panose="020B0604020202020204" pitchFamily="34" charset="0"/>
            <a:buChar char="•"/>
          </a:pPr>
          <a:r>
            <a:rPr lang="el-GR" sz="1800" dirty="0">
              <a:effectLst/>
              <a:latin typeface="Aptos" panose="020B0004020202020204" pitchFamily="34" charset="0"/>
              <a:ea typeface="Aptos" panose="020B0004020202020204" pitchFamily="34" charset="0"/>
              <a:cs typeface="Arial" panose="020B0604020202020204" pitchFamily="34" charset="0"/>
            </a:rPr>
            <a:t>Επί του παρόντος υποβάλλεται σε αξιολόγηση για τη διαχείριση της μέτριας</a:t>
          </a:r>
          <a:r>
            <a:rPr lang="en-US" sz="1800" dirty="0">
              <a:effectLst/>
              <a:latin typeface="Aptos" panose="020B0004020202020204" pitchFamily="34" charset="0"/>
              <a:ea typeface="Aptos" panose="020B0004020202020204" pitchFamily="34" charset="0"/>
              <a:cs typeface="Arial" panose="020B0604020202020204" pitchFamily="34" charset="0"/>
            </a:rPr>
            <a:t> - </a:t>
          </a:r>
          <a:r>
            <a:rPr lang="el-GR" sz="1800" dirty="0">
              <a:effectLst/>
              <a:latin typeface="Aptos" panose="020B0004020202020204" pitchFamily="34" charset="0"/>
              <a:ea typeface="Aptos" panose="020B0004020202020204" pitchFamily="34" charset="0"/>
              <a:cs typeface="Arial" panose="020B0604020202020204" pitchFamily="34" charset="0"/>
            </a:rPr>
            <a:t>σοβαρής ΑΔ στο πλαίσιο κλινικών δοκιμών φάσης III.</a:t>
          </a:r>
          <a:endParaRPr lang="el-GR" sz="1800" dirty="0"/>
        </a:p>
      </dgm:t>
    </dgm:pt>
    <dgm:pt modelId="{90165893-0B6B-4EC9-ADC0-084DAF9B62FA}" type="parTrans" cxnId="{B0F13E89-A0C8-48B7-8049-53CA736A1F7B}">
      <dgm:prSet/>
      <dgm:spPr/>
      <dgm:t>
        <a:bodyPr/>
        <a:lstStyle/>
        <a:p>
          <a:endParaRPr lang="el-GR"/>
        </a:p>
      </dgm:t>
    </dgm:pt>
    <dgm:pt modelId="{3520B50F-7BC1-49CB-B5B9-5DD1AC73D9EE}" type="sibTrans" cxnId="{B0F13E89-A0C8-48B7-8049-53CA736A1F7B}">
      <dgm:prSet/>
      <dgm:spPr/>
      <dgm:t>
        <a:bodyPr/>
        <a:lstStyle/>
        <a:p>
          <a:endParaRPr lang="el-GR"/>
        </a:p>
      </dgm:t>
    </dgm:pt>
    <dgm:pt modelId="{BF9035BC-871E-4C66-80A6-F2339A689C6A}">
      <dgm:prSet phldrT="[Κείμενο]"/>
      <dgm:spPr>
        <a:solidFill>
          <a:srgbClr val="002060"/>
        </a:solidFill>
      </dgm:spPr>
      <dgm:t>
        <a:bodyPr/>
        <a:lstStyle/>
        <a:p>
          <a:r>
            <a:rPr lang="en-US" b="1" dirty="0" err="1">
              <a:solidFill>
                <a:srgbClr val="FF0000"/>
              </a:solidFill>
            </a:rPr>
            <a:t>Amlitelimab</a:t>
          </a:r>
          <a:r>
            <a:rPr lang="en-US" b="1" dirty="0">
              <a:solidFill>
                <a:srgbClr val="FF0000"/>
              </a:solidFill>
            </a:rPr>
            <a:t>: </a:t>
          </a:r>
          <a:r>
            <a:rPr lang="el-GR" b="1" dirty="0"/>
            <a:t>Πλήρως ανθρώπινο IgG4 </a:t>
          </a:r>
          <a:r>
            <a:rPr lang="el-GR" b="1" dirty="0" err="1"/>
            <a:t>μονοκλωνικό</a:t>
          </a:r>
          <a:r>
            <a:rPr lang="el-GR" b="1" dirty="0"/>
            <a:t> αντίσωμα που ανταγωνίζεται τον OX40L</a:t>
          </a:r>
          <a:r>
            <a:rPr lang="en-US" dirty="0"/>
            <a:t> </a:t>
          </a:r>
          <a:endParaRPr lang="el-GR" dirty="0"/>
        </a:p>
      </dgm:t>
    </dgm:pt>
    <dgm:pt modelId="{D1F0DD42-59AF-4BAD-8CE8-69A6B415870F}" type="parTrans" cxnId="{1F116DB5-1862-46D5-BD61-93A61E7985E4}">
      <dgm:prSet/>
      <dgm:spPr/>
      <dgm:t>
        <a:bodyPr/>
        <a:lstStyle/>
        <a:p>
          <a:endParaRPr lang="el-GR"/>
        </a:p>
      </dgm:t>
    </dgm:pt>
    <dgm:pt modelId="{2ABD1425-0A97-454C-900C-3BD1BA13F521}" type="sibTrans" cxnId="{1F116DB5-1862-46D5-BD61-93A61E7985E4}">
      <dgm:prSet/>
      <dgm:spPr/>
      <dgm:t>
        <a:bodyPr/>
        <a:lstStyle/>
        <a:p>
          <a:endParaRPr lang="el-GR"/>
        </a:p>
      </dgm:t>
    </dgm:pt>
    <dgm:pt modelId="{E6FAAD65-D265-4D98-9A87-83142C415485}">
      <dgm:prSet phldrT="[Κείμενο]" custT="1"/>
      <dgm:spPr/>
      <dgm:t>
        <a:bodyPr/>
        <a:lstStyle/>
        <a:p>
          <a:endParaRPr lang="el-GR" sz="1800" dirty="0"/>
        </a:p>
      </dgm:t>
    </dgm:pt>
    <dgm:pt modelId="{2EF92FB9-BAF0-481A-BDE6-B7AAF15CC66F}" type="parTrans" cxnId="{39065E43-745D-4B0F-97E7-1C56A8B0A973}">
      <dgm:prSet/>
      <dgm:spPr/>
      <dgm:t>
        <a:bodyPr/>
        <a:lstStyle/>
        <a:p>
          <a:endParaRPr lang="el-GR"/>
        </a:p>
      </dgm:t>
    </dgm:pt>
    <dgm:pt modelId="{A67D14A7-82D2-4D38-89B1-01BFC4A48344}" type="sibTrans" cxnId="{39065E43-745D-4B0F-97E7-1C56A8B0A973}">
      <dgm:prSet/>
      <dgm:spPr/>
      <dgm:t>
        <a:bodyPr/>
        <a:lstStyle/>
        <a:p>
          <a:endParaRPr lang="el-GR"/>
        </a:p>
      </dgm:t>
    </dgm:pt>
    <dgm:pt modelId="{9168968B-33AB-4A0A-AAA0-59D2B2B9EC95}">
      <dgm:prSet phldrT="[Κείμενο]" custT="1"/>
      <dgm:spPr/>
      <dgm:t>
        <a:bodyPr/>
        <a:lstStyle/>
        <a:p>
          <a:r>
            <a:rPr lang="el-GR" sz="1800" dirty="0"/>
            <a:t>Επί του παρόντος, δύο μελέτες φάσης ΙΙΙ (NCT06130566, NCT06181435) βρίσκονται σε εξέλιξη για την αξιολόγηση του προφίλ αποτελεσματικότητας και ασφάλειας του </a:t>
          </a:r>
          <a:r>
            <a:rPr lang="el-GR" sz="1800" dirty="0" err="1"/>
            <a:t>amlitelimab</a:t>
          </a:r>
          <a:r>
            <a:rPr lang="el-GR" sz="1800" dirty="0"/>
            <a:t>, τα αποτελέσματα των οποίων δεν είναι ακόμη διαθέσιμα.</a:t>
          </a:r>
        </a:p>
      </dgm:t>
    </dgm:pt>
    <dgm:pt modelId="{885507F6-E800-4894-BAEA-B489AA815EAA}" type="parTrans" cxnId="{371A8B3B-692E-4AB6-8046-7486516DF7EF}">
      <dgm:prSet/>
      <dgm:spPr/>
      <dgm:t>
        <a:bodyPr/>
        <a:lstStyle/>
        <a:p>
          <a:endParaRPr lang="el-GR"/>
        </a:p>
      </dgm:t>
    </dgm:pt>
    <dgm:pt modelId="{E9A05706-8CE0-4959-8424-C36868B95667}" type="sibTrans" cxnId="{371A8B3B-692E-4AB6-8046-7486516DF7EF}">
      <dgm:prSet/>
      <dgm:spPr/>
      <dgm:t>
        <a:bodyPr/>
        <a:lstStyle/>
        <a:p>
          <a:endParaRPr lang="el-GR"/>
        </a:p>
      </dgm:t>
    </dgm:pt>
    <dgm:pt modelId="{2159AAEF-D374-4CA8-B715-31B62BE15576}">
      <dgm:prSet custT="1"/>
      <dgm:spPr/>
      <dgm:t>
        <a:bodyPr/>
        <a:lstStyle/>
        <a:p>
          <a:pPr>
            <a:buFont typeface="Arial" panose="020B0604020202020204" pitchFamily="34" charset="0"/>
            <a:buChar char="•"/>
          </a:pPr>
          <a:r>
            <a:rPr lang="el-GR" sz="1800" b="1" i="1" u="sng" dirty="0">
              <a:effectLst/>
              <a:latin typeface="Times New Roman" panose="02020603050405020304" pitchFamily="18" charset="0"/>
              <a:ea typeface="Aptos" panose="020B0004020202020204" pitchFamily="34" charset="0"/>
              <a:cs typeface="Times New Roman" panose="02020603050405020304" pitchFamily="18" charset="0"/>
            </a:rPr>
            <a:t>Μηχανισμός Δράσης:</a:t>
          </a:r>
          <a:r>
            <a:rPr lang="el-GR" sz="1800" dirty="0">
              <a:effectLst/>
              <a:latin typeface="Aptos" panose="020B0004020202020204" pitchFamily="34" charset="0"/>
              <a:ea typeface="Aptos" panose="020B0004020202020204" pitchFamily="34" charset="0"/>
              <a:cs typeface="Times New Roman" panose="02020603050405020304" pitchFamily="18" charset="0"/>
            </a:rPr>
            <a:t> Επιλεκτική μείωση των ενεργοποιημένων OX40+ Τ-κυττάρων και καταστολή των </a:t>
          </a:r>
          <a:r>
            <a:rPr lang="el-GR" sz="1800" dirty="0" err="1">
              <a:effectLst/>
              <a:latin typeface="Aptos" panose="020B0004020202020204" pitchFamily="34" charset="0"/>
              <a:ea typeface="Aptos" panose="020B0004020202020204" pitchFamily="34" charset="0"/>
              <a:cs typeface="Times New Roman" panose="02020603050405020304" pitchFamily="18" charset="0"/>
            </a:rPr>
            <a:t>κλωνικών</a:t>
          </a:r>
          <a:r>
            <a:rPr lang="el-GR" sz="1800" dirty="0">
              <a:effectLst/>
              <a:latin typeface="Aptos" panose="020B0004020202020204" pitchFamily="34" charset="0"/>
              <a:ea typeface="Aptos" panose="020B0004020202020204" pitchFamily="34" charset="0"/>
              <a:cs typeface="Times New Roman" panose="02020603050405020304" pitchFamily="18" charset="0"/>
            </a:rPr>
            <a:t> Τ-κυττάρων.</a:t>
          </a:r>
        </a:p>
      </dgm:t>
    </dgm:pt>
    <dgm:pt modelId="{A4046C84-7079-4D10-B082-749869D45E97}" type="parTrans" cxnId="{554DC20E-BD30-41FA-9E5A-28EDF9B07439}">
      <dgm:prSet/>
      <dgm:spPr/>
      <dgm:t>
        <a:bodyPr/>
        <a:lstStyle/>
        <a:p>
          <a:endParaRPr lang="el-GR"/>
        </a:p>
      </dgm:t>
    </dgm:pt>
    <dgm:pt modelId="{76937DFB-FF69-4D61-B49A-F3907D1010FA}" type="sibTrans" cxnId="{554DC20E-BD30-41FA-9E5A-28EDF9B07439}">
      <dgm:prSet/>
      <dgm:spPr/>
      <dgm:t>
        <a:bodyPr/>
        <a:lstStyle/>
        <a:p>
          <a:endParaRPr lang="el-GR"/>
        </a:p>
      </dgm:t>
    </dgm:pt>
    <dgm:pt modelId="{7A509BB5-EA36-4B6F-BCA7-8EE1FD98B2F3}">
      <dgm:prSet custT="1"/>
      <dgm:spPr/>
      <dgm:t>
        <a:bodyPr/>
        <a:lstStyle/>
        <a:p>
          <a:pPr>
            <a:buFont typeface="Arial" panose="020B0604020202020204" pitchFamily="34" charset="0"/>
            <a:buChar char="•"/>
          </a:pPr>
          <a:r>
            <a:rPr lang="el-GR" sz="1800" b="1" i="1" u="sng" dirty="0">
              <a:effectLst/>
              <a:latin typeface="Times New Roman" panose="02020603050405020304" pitchFamily="18" charset="0"/>
              <a:ea typeface="Aptos" panose="020B0004020202020204" pitchFamily="34" charset="0"/>
              <a:cs typeface="Times New Roman" panose="02020603050405020304" pitchFamily="18" charset="0"/>
            </a:rPr>
            <a:t>Αποτελεσματικότητα:</a:t>
          </a:r>
          <a:r>
            <a:rPr lang="el-GR" sz="1800" dirty="0">
              <a:effectLst/>
              <a:latin typeface="Aptos" panose="020B0004020202020204" pitchFamily="34" charset="0"/>
              <a:ea typeface="Aptos" panose="020B0004020202020204" pitchFamily="34" charset="0"/>
              <a:cs typeface="Arial" panose="020B0604020202020204" pitchFamily="34" charset="0"/>
            </a:rPr>
            <a:t> Έχει βρεθεί πως μετά από 16 εβδομάδες χρήσης του </a:t>
          </a:r>
          <a:r>
            <a:rPr lang="en-US" sz="1800" dirty="0" err="1">
              <a:effectLst/>
              <a:latin typeface="Aptos" panose="020B0004020202020204" pitchFamily="34" charset="0"/>
              <a:ea typeface="Aptos" panose="020B0004020202020204" pitchFamily="34" charset="0"/>
              <a:cs typeface="Arial" panose="020B0604020202020204" pitchFamily="34" charset="0"/>
            </a:rPr>
            <a:t>rocatinlimab</a:t>
          </a:r>
          <a:r>
            <a:rPr lang="el-GR" sz="1800" dirty="0">
              <a:effectLst/>
              <a:latin typeface="Aptos" panose="020B0004020202020204" pitchFamily="34" charset="0"/>
              <a:ea typeface="Aptos" panose="020B0004020202020204" pitchFamily="34" charset="0"/>
              <a:cs typeface="Arial" panose="020B0604020202020204" pitchFamily="34" charset="0"/>
            </a:rPr>
            <a:t>, ως </a:t>
          </a:r>
          <a:r>
            <a:rPr lang="el-GR" sz="1800" dirty="0" err="1">
              <a:effectLst/>
              <a:latin typeface="Aptos" panose="020B0004020202020204" pitchFamily="34" charset="0"/>
              <a:ea typeface="Aptos" panose="020B0004020202020204" pitchFamily="34" charset="0"/>
              <a:cs typeface="Arial" panose="020B0604020202020204" pitchFamily="34" charset="0"/>
            </a:rPr>
            <a:t>μονοθεραπεία</a:t>
          </a:r>
          <a:r>
            <a:rPr lang="el-GR" sz="1800" dirty="0">
              <a:effectLst/>
              <a:latin typeface="Aptos" panose="020B0004020202020204" pitchFamily="34" charset="0"/>
              <a:ea typeface="Aptos" panose="020B0004020202020204" pitchFamily="34" charset="0"/>
              <a:cs typeface="Arial" panose="020B0604020202020204" pitchFamily="34" charset="0"/>
            </a:rPr>
            <a:t>, μειώνεται η σοβαρότητα της ΑΔ (βάσει του </a:t>
          </a:r>
          <a:r>
            <a:rPr lang="en-US" sz="1800" dirty="0">
              <a:effectLst/>
              <a:latin typeface="Aptos" panose="020B0004020202020204" pitchFamily="34" charset="0"/>
              <a:ea typeface="Aptos" panose="020B0004020202020204" pitchFamily="34" charset="0"/>
              <a:cs typeface="Arial" panose="020B0604020202020204" pitchFamily="34" charset="0"/>
            </a:rPr>
            <a:t>EASI</a:t>
          </a:r>
          <a:r>
            <a:rPr lang="el-GR" sz="1800" dirty="0">
              <a:effectLst/>
              <a:latin typeface="Aptos" panose="020B0004020202020204" pitchFamily="34" charset="0"/>
              <a:ea typeface="Aptos" panose="020B0004020202020204" pitchFamily="34" charset="0"/>
              <a:cs typeface="Arial" panose="020B0604020202020204" pitchFamily="34" charset="0"/>
            </a:rPr>
            <a:t>) σε ποσοστό μεταξύ 48,3% έως 61,1%, συγκριτικά με </a:t>
          </a:r>
          <a:r>
            <a:rPr lang="en-US" sz="1800" dirty="0">
              <a:effectLst/>
              <a:latin typeface="Aptos" panose="020B0004020202020204" pitchFamily="34" charset="0"/>
              <a:ea typeface="Aptos" panose="020B0004020202020204" pitchFamily="34" charset="0"/>
              <a:cs typeface="Arial" panose="020B0604020202020204" pitchFamily="34" charset="0"/>
            </a:rPr>
            <a:t>placebo</a:t>
          </a:r>
          <a:r>
            <a:rPr lang="el-GR" sz="1800" dirty="0">
              <a:effectLst/>
              <a:latin typeface="Aptos" panose="020B0004020202020204" pitchFamily="34" charset="0"/>
              <a:ea typeface="Aptos" panose="020B0004020202020204" pitchFamily="34" charset="0"/>
              <a:cs typeface="Arial" panose="020B0604020202020204" pitchFamily="34" charset="0"/>
            </a:rPr>
            <a:t> που πέτυχε μείωση 15%.</a:t>
          </a:r>
          <a:r>
            <a:rPr lang="el-GR" sz="1800" dirty="0">
              <a:effectLst/>
              <a:latin typeface="Aptos" panose="020B0004020202020204" pitchFamily="34" charset="0"/>
              <a:ea typeface="Aptos" panose="020B0004020202020204" pitchFamily="34" charset="0"/>
              <a:cs typeface="Times New Roman" panose="02020603050405020304" pitchFamily="18" charset="0"/>
            </a:rPr>
            <a:t> Μπορεί επίσης να πετύχει μείωση του κνησμού κατά 4 και παραπάνω βαθμούς στην PP-NRS.</a:t>
          </a:r>
        </a:p>
      </dgm:t>
    </dgm:pt>
    <dgm:pt modelId="{2AA4113E-A2DD-4872-9B69-4257216006C9}" type="parTrans" cxnId="{73194B39-A870-4213-8155-B8B58DA54A60}">
      <dgm:prSet/>
      <dgm:spPr/>
      <dgm:t>
        <a:bodyPr/>
        <a:lstStyle/>
        <a:p>
          <a:endParaRPr lang="el-GR"/>
        </a:p>
      </dgm:t>
    </dgm:pt>
    <dgm:pt modelId="{EBB47539-F19C-494F-99FB-AF675D187B61}" type="sibTrans" cxnId="{73194B39-A870-4213-8155-B8B58DA54A60}">
      <dgm:prSet/>
      <dgm:spPr/>
      <dgm:t>
        <a:bodyPr/>
        <a:lstStyle/>
        <a:p>
          <a:endParaRPr lang="el-GR"/>
        </a:p>
      </dgm:t>
    </dgm:pt>
    <dgm:pt modelId="{51C8C5AF-9D41-408A-BEF2-E3B84C4E9B6F}">
      <dgm:prSet custT="1"/>
      <dgm:spPr/>
      <dgm:t>
        <a:bodyPr/>
        <a:lstStyle/>
        <a:p>
          <a:pPr>
            <a:buFont typeface="Arial" panose="020B0604020202020204" pitchFamily="34" charset="0"/>
            <a:buChar char="•"/>
          </a:pPr>
          <a:r>
            <a:rPr lang="el-GR" sz="1800" b="1" i="1" u="sng" dirty="0">
              <a:effectLst/>
              <a:latin typeface="Times New Roman" panose="02020603050405020304" pitchFamily="18" charset="0"/>
              <a:ea typeface="Aptos" panose="020B0004020202020204" pitchFamily="34" charset="0"/>
              <a:cs typeface="Times New Roman" panose="02020603050405020304" pitchFamily="18" charset="0"/>
            </a:rPr>
            <a:t>Δόση:</a:t>
          </a:r>
          <a:r>
            <a:rPr lang="el-GR" sz="1800" dirty="0">
              <a:effectLst/>
              <a:latin typeface="Aptos" panose="020B0004020202020204" pitchFamily="34" charset="0"/>
              <a:ea typeface="Aptos" panose="020B0004020202020204" pitchFamily="34" charset="0"/>
              <a:cs typeface="Times New Roman" panose="02020603050405020304" pitchFamily="18" charset="0"/>
            </a:rPr>
            <a:t> Αξιοσημείωτες βελτιώσεις φάνηκαν μετά από 16 εβδομάδες θεραπείας με 300 </a:t>
          </a:r>
          <a:r>
            <a:rPr lang="el-GR" sz="1800" dirty="0" err="1">
              <a:effectLst/>
              <a:latin typeface="Aptos" panose="020B0004020202020204" pitchFamily="34" charset="0"/>
              <a:ea typeface="Aptos" panose="020B0004020202020204" pitchFamily="34" charset="0"/>
              <a:cs typeface="Times New Roman" panose="02020603050405020304" pitchFamily="18" charset="0"/>
            </a:rPr>
            <a:t>mg</a:t>
          </a:r>
          <a:r>
            <a:rPr lang="el-GR" sz="1800" dirty="0">
              <a:effectLst/>
              <a:latin typeface="Aptos" panose="020B0004020202020204" pitchFamily="34" charset="0"/>
              <a:ea typeface="Aptos" panose="020B0004020202020204" pitchFamily="34" charset="0"/>
              <a:cs typeface="Times New Roman" panose="02020603050405020304" pitchFamily="18" charset="0"/>
            </a:rPr>
            <a:t> Q2W του </a:t>
          </a:r>
          <a:r>
            <a:rPr lang="el-GR" sz="1800" dirty="0" err="1">
              <a:effectLst/>
              <a:latin typeface="Aptos" panose="020B0004020202020204" pitchFamily="34" charset="0"/>
              <a:ea typeface="Aptos" panose="020B0004020202020204" pitchFamily="34" charset="0"/>
              <a:cs typeface="Times New Roman" panose="02020603050405020304" pitchFamily="18" charset="0"/>
            </a:rPr>
            <a:t>rocatinlimab</a:t>
          </a:r>
          <a:r>
            <a:rPr lang="el-GR" sz="1800" dirty="0">
              <a:effectLst/>
              <a:latin typeface="Aptos" panose="020B0004020202020204" pitchFamily="34" charset="0"/>
              <a:ea typeface="Aptos" panose="020B0004020202020204" pitchFamily="34" charset="0"/>
              <a:cs typeface="Times New Roman" panose="02020603050405020304" pitchFamily="18" charset="0"/>
            </a:rPr>
            <a:t> σε σύγκριση με άλλα θεραπευτικά σχήματα. </a:t>
          </a:r>
        </a:p>
      </dgm:t>
    </dgm:pt>
    <dgm:pt modelId="{520D6241-6AF3-4A3E-AAE7-0DA43C59735C}" type="parTrans" cxnId="{F46B1275-8DF3-4278-9DEA-7AC1315B4910}">
      <dgm:prSet/>
      <dgm:spPr/>
      <dgm:t>
        <a:bodyPr/>
        <a:lstStyle/>
        <a:p>
          <a:endParaRPr lang="el-GR"/>
        </a:p>
      </dgm:t>
    </dgm:pt>
    <dgm:pt modelId="{54D9A4EA-0201-4F80-8A42-108ED30736F3}" type="sibTrans" cxnId="{F46B1275-8DF3-4278-9DEA-7AC1315B4910}">
      <dgm:prSet/>
      <dgm:spPr/>
      <dgm:t>
        <a:bodyPr/>
        <a:lstStyle/>
        <a:p>
          <a:endParaRPr lang="el-GR"/>
        </a:p>
      </dgm:t>
    </dgm:pt>
    <dgm:pt modelId="{0E6F10EF-8E95-472B-BA60-4992EB8E4478}">
      <dgm:prSet phldrT="[Κείμενο]" custT="1"/>
      <dgm:spPr/>
      <dgm:t>
        <a:bodyPr/>
        <a:lstStyle/>
        <a:p>
          <a:pPr>
            <a:buFont typeface="Arial" panose="020B0604020202020204" pitchFamily="34" charset="0"/>
            <a:buNone/>
          </a:pPr>
          <a:endParaRPr lang="el-GR" sz="1200" b="1" dirty="0"/>
        </a:p>
      </dgm:t>
    </dgm:pt>
    <dgm:pt modelId="{782C31C9-A3A1-4855-87E3-F21F37B1D1EF}" type="parTrans" cxnId="{10120B7C-07D7-4029-9171-50D81DE13798}">
      <dgm:prSet/>
      <dgm:spPr/>
      <dgm:t>
        <a:bodyPr/>
        <a:lstStyle/>
        <a:p>
          <a:endParaRPr lang="el-GR"/>
        </a:p>
      </dgm:t>
    </dgm:pt>
    <dgm:pt modelId="{4594B2E6-2238-49AB-B12C-976697746EE0}" type="sibTrans" cxnId="{10120B7C-07D7-4029-9171-50D81DE13798}">
      <dgm:prSet/>
      <dgm:spPr/>
      <dgm:t>
        <a:bodyPr/>
        <a:lstStyle/>
        <a:p>
          <a:endParaRPr lang="el-GR"/>
        </a:p>
      </dgm:t>
    </dgm:pt>
    <dgm:pt modelId="{32F997D3-89BF-4885-99FC-C56DB52E611D}">
      <dgm:prSet custT="1"/>
      <dgm:spPr/>
      <dgm:t>
        <a:bodyPr/>
        <a:lstStyle/>
        <a:p>
          <a:r>
            <a:rPr lang="el-GR" sz="1800" b="1" i="1" u="sng" dirty="0">
              <a:latin typeface="Times New Roman" panose="02020603050405020304" pitchFamily="18" charset="0"/>
              <a:cs typeface="Times New Roman" panose="02020603050405020304" pitchFamily="18" charset="0"/>
            </a:rPr>
            <a:t>Μηχανισμός Δράσης:</a:t>
          </a:r>
          <a:r>
            <a:rPr lang="el-GR" sz="1800" dirty="0"/>
            <a:t> Δρα δεσμεύοντας τον  OX40L σε αντιγονοπαρουσιαστικά κύτταρα. Ως αποτέλεσμα, διακόπτεται η σηματοδότηση OX40-OX40L.</a:t>
          </a:r>
        </a:p>
      </dgm:t>
    </dgm:pt>
    <dgm:pt modelId="{E6EAE45C-83BF-413F-B72F-4A7FDD2259FF}" type="parTrans" cxnId="{A74EB8F8-16BB-40A3-9222-74059FB319F2}">
      <dgm:prSet/>
      <dgm:spPr/>
      <dgm:t>
        <a:bodyPr/>
        <a:lstStyle/>
        <a:p>
          <a:endParaRPr lang="el-GR"/>
        </a:p>
      </dgm:t>
    </dgm:pt>
    <dgm:pt modelId="{A917239F-53AD-4B3F-8383-3D7ABC27F7C9}" type="sibTrans" cxnId="{A74EB8F8-16BB-40A3-9222-74059FB319F2}">
      <dgm:prSet/>
      <dgm:spPr/>
      <dgm:t>
        <a:bodyPr/>
        <a:lstStyle/>
        <a:p>
          <a:endParaRPr lang="el-GR"/>
        </a:p>
      </dgm:t>
    </dgm:pt>
    <dgm:pt modelId="{E6BF78F4-1C1C-4781-A9A7-30B028FDDD89}">
      <dgm:prSet/>
      <dgm:spPr/>
      <dgm:t>
        <a:bodyPr/>
        <a:lstStyle/>
        <a:p>
          <a:endParaRPr lang="el-GR" sz="1600" dirty="0"/>
        </a:p>
      </dgm:t>
    </dgm:pt>
    <dgm:pt modelId="{CA523B8A-620C-4516-B395-FE88E3585D84}" type="parTrans" cxnId="{E799876D-4B33-4313-96EE-1E22974E062F}">
      <dgm:prSet/>
      <dgm:spPr/>
      <dgm:t>
        <a:bodyPr/>
        <a:lstStyle/>
        <a:p>
          <a:endParaRPr lang="el-GR"/>
        </a:p>
      </dgm:t>
    </dgm:pt>
    <dgm:pt modelId="{28C46330-AFD7-4666-A629-6A2973E8F4E4}" type="sibTrans" cxnId="{E799876D-4B33-4313-96EE-1E22974E062F}">
      <dgm:prSet/>
      <dgm:spPr/>
      <dgm:t>
        <a:bodyPr/>
        <a:lstStyle/>
        <a:p>
          <a:endParaRPr lang="el-GR"/>
        </a:p>
      </dgm:t>
    </dgm:pt>
    <dgm:pt modelId="{952A99CD-9944-400E-B9AF-5FC55D549779}" type="pres">
      <dgm:prSet presAssocID="{5DC756FD-8F74-4FA9-A450-ACE949893FFA}" presName="Name0" presStyleCnt="0">
        <dgm:presLayoutVars>
          <dgm:dir/>
          <dgm:animLvl val="lvl"/>
          <dgm:resizeHandles val="exact"/>
        </dgm:presLayoutVars>
      </dgm:prSet>
      <dgm:spPr/>
    </dgm:pt>
    <dgm:pt modelId="{3CC013D0-43BA-4734-98ED-0046A6EFAC3F}" type="pres">
      <dgm:prSet presAssocID="{12E39B82-1B97-489C-9A66-03D857C1E0D0}" presName="linNode" presStyleCnt="0"/>
      <dgm:spPr/>
    </dgm:pt>
    <dgm:pt modelId="{8B3F9A43-F614-4A8C-AEFF-0FD1A3C3057E}" type="pres">
      <dgm:prSet presAssocID="{12E39B82-1B97-489C-9A66-03D857C1E0D0}" presName="parentText" presStyleLbl="node1" presStyleIdx="0" presStyleCnt="2">
        <dgm:presLayoutVars>
          <dgm:chMax val="1"/>
          <dgm:bulletEnabled val="1"/>
        </dgm:presLayoutVars>
      </dgm:prSet>
      <dgm:spPr/>
    </dgm:pt>
    <dgm:pt modelId="{3B4FC9CF-C8DF-4B16-9A3A-F581E9215952}" type="pres">
      <dgm:prSet presAssocID="{12E39B82-1B97-489C-9A66-03D857C1E0D0}" presName="descendantText" presStyleLbl="alignAccFollowNode1" presStyleIdx="0" presStyleCnt="2" custScaleY="144795">
        <dgm:presLayoutVars>
          <dgm:bulletEnabled val="1"/>
        </dgm:presLayoutVars>
      </dgm:prSet>
      <dgm:spPr/>
    </dgm:pt>
    <dgm:pt modelId="{DC1A28C7-C86D-47F1-9E25-90FCFE59D141}" type="pres">
      <dgm:prSet presAssocID="{2C23FADE-788C-45DF-9319-CA978BDBC5A7}" presName="sp" presStyleCnt="0"/>
      <dgm:spPr/>
    </dgm:pt>
    <dgm:pt modelId="{6FA82E16-F592-48A7-AC89-03179BA279F1}" type="pres">
      <dgm:prSet presAssocID="{BF9035BC-871E-4C66-80A6-F2339A689C6A}" presName="linNode" presStyleCnt="0"/>
      <dgm:spPr/>
    </dgm:pt>
    <dgm:pt modelId="{DB7BB5A5-AE39-4A4A-B388-F8544F9FED04}" type="pres">
      <dgm:prSet presAssocID="{BF9035BC-871E-4C66-80A6-F2339A689C6A}" presName="parentText" presStyleLbl="node1" presStyleIdx="1" presStyleCnt="2">
        <dgm:presLayoutVars>
          <dgm:chMax val="1"/>
          <dgm:bulletEnabled val="1"/>
        </dgm:presLayoutVars>
      </dgm:prSet>
      <dgm:spPr/>
    </dgm:pt>
    <dgm:pt modelId="{9DB4C64C-015C-49B2-8633-A5E7EC7156A4}" type="pres">
      <dgm:prSet presAssocID="{BF9035BC-871E-4C66-80A6-F2339A689C6A}" presName="descendantText" presStyleLbl="alignAccFollowNode1" presStyleIdx="1" presStyleCnt="2">
        <dgm:presLayoutVars>
          <dgm:bulletEnabled val="1"/>
        </dgm:presLayoutVars>
      </dgm:prSet>
      <dgm:spPr/>
    </dgm:pt>
  </dgm:ptLst>
  <dgm:cxnLst>
    <dgm:cxn modelId="{554DC20E-BD30-41FA-9E5A-28EDF9B07439}" srcId="{12E39B82-1B97-489C-9A66-03D857C1E0D0}" destId="{2159AAEF-D374-4CA8-B715-31B62BE15576}" srcOrd="2" destOrd="0" parTransId="{A4046C84-7079-4D10-B082-749869D45E97}" sibTransId="{76937DFB-FF69-4D61-B49A-F3907D1010FA}"/>
    <dgm:cxn modelId="{928C0F0F-471C-479E-886D-3BCB72A84971}" type="presOf" srcId="{BF9035BC-871E-4C66-80A6-F2339A689C6A}" destId="{DB7BB5A5-AE39-4A4A-B388-F8544F9FED04}" srcOrd="0" destOrd="0" presId="urn:microsoft.com/office/officeart/2005/8/layout/vList5"/>
    <dgm:cxn modelId="{04B2A618-15BF-43C3-BA6C-FCE6E52AD8C5}" type="presOf" srcId="{2159AAEF-D374-4CA8-B715-31B62BE15576}" destId="{3B4FC9CF-C8DF-4B16-9A3A-F581E9215952}" srcOrd="0" destOrd="2" presId="urn:microsoft.com/office/officeart/2005/8/layout/vList5"/>
    <dgm:cxn modelId="{F4A1C724-358A-4F59-B7A3-0FCE771A58A2}" type="presOf" srcId="{51C8C5AF-9D41-408A-BEF2-E3B84C4E9B6F}" destId="{3B4FC9CF-C8DF-4B16-9A3A-F581E9215952}" srcOrd="0" destOrd="4" presId="urn:microsoft.com/office/officeart/2005/8/layout/vList5"/>
    <dgm:cxn modelId="{63070F28-F53E-4C51-A7E8-6AEDD49132BA}" type="presOf" srcId="{E3EECB4B-9E58-4369-8D84-99B0FA34D403}" destId="{3B4FC9CF-C8DF-4B16-9A3A-F581E9215952}" srcOrd="0" destOrd="1" presId="urn:microsoft.com/office/officeart/2005/8/layout/vList5"/>
    <dgm:cxn modelId="{73194B39-A870-4213-8155-B8B58DA54A60}" srcId="{12E39B82-1B97-489C-9A66-03D857C1E0D0}" destId="{7A509BB5-EA36-4B6F-BCA7-8EE1FD98B2F3}" srcOrd="3" destOrd="0" parTransId="{2AA4113E-A2DD-4872-9B69-4257216006C9}" sibTransId="{EBB47539-F19C-494F-99FB-AF675D187B61}"/>
    <dgm:cxn modelId="{371A8B3B-692E-4AB6-8046-7486516DF7EF}" srcId="{BF9035BC-871E-4C66-80A6-F2339A689C6A}" destId="{9168968B-33AB-4A0A-AAA0-59D2B2B9EC95}" srcOrd="1" destOrd="0" parTransId="{885507F6-E800-4894-BAEA-B489AA815EAA}" sibTransId="{E9A05706-8CE0-4959-8424-C36868B95667}"/>
    <dgm:cxn modelId="{39065E43-745D-4B0F-97E7-1C56A8B0A973}" srcId="{BF9035BC-871E-4C66-80A6-F2339A689C6A}" destId="{E6FAAD65-D265-4D98-9A87-83142C415485}" srcOrd="0" destOrd="0" parTransId="{2EF92FB9-BAF0-481A-BDE6-B7AAF15CC66F}" sibTransId="{A67D14A7-82D2-4D38-89B1-01BFC4A48344}"/>
    <dgm:cxn modelId="{E799876D-4B33-4313-96EE-1E22974E062F}" srcId="{BF9035BC-871E-4C66-80A6-F2339A689C6A}" destId="{E6BF78F4-1C1C-4781-A9A7-30B028FDDD89}" srcOrd="3" destOrd="0" parTransId="{CA523B8A-620C-4516-B395-FE88E3585D84}" sibTransId="{28C46330-AFD7-4666-A629-6A2973E8F4E4}"/>
    <dgm:cxn modelId="{F46B1275-8DF3-4278-9DEA-7AC1315B4910}" srcId="{12E39B82-1B97-489C-9A66-03D857C1E0D0}" destId="{51C8C5AF-9D41-408A-BEF2-E3B84C4E9B6F}" srcOrd="4" destOrd="0" parTransId="{520D6241-6AF3-4A3E-AAE7-0DA43C59735C}" sibTransId="{54D9A4EA-0201-4F80-8A42-108ED30736F3}"/>
    <dgm:cxn modelId="{A6E38957-BAB9-4A3A-AE45-362E0420CC0C}" srcId="{5DC756FD-8F74-4FA9-A450-ACE949893FFA}" destId="{12E39B82-1B97-489C-9A66-03D857C1E0D0}" srcOrd="0" destOrd="0" parTransId="{8D41E69E-90D8-427C-86A2-5C3E07CC411F}" sibTransId="{2C23FADE-788C-45DF-9319-CA978BDBC5A7}"/>
    <dgm:cxn modelId="{151F5879-E8D7-419D-819E-398CFCACD4F1}" type="presOf" srcId="{E6BF78F4-1C1C-4781-A9A7-30B028FDDD89}" destId="{9DB4C64C-015C-49B2-8633-A5E7EC7156A4}" srcOrd="0" destOrd="3" presId="urn:microsoft.com/office/officeart/2005/8/layout/vList5"/>
    <dgm:cxn modelId="{10120B7C-07D7-4029-9171-50D81DE13798}" srcId="{12E39B82-1B97-489C-9A66-03D857C1E0D0}" destId="{0E6F10EF-8E95-472B-BA60-4992EB8E4478}" srcOrd="0" destOrd="0" parTransId="{782C31C9-A3A1-4855-87E3-F21F37B1D1EF}" sibTransId="{4594B2E6-2238-49AB-B12C-976697746EE0}"/>
    <dgm:cxn modelId="{815BF57E-9F8D-4727-8541-CDF2258ACC32}" type="presOf" srcId="{32F997D3-89BF-4885-99FC-C56DB52E611D}" destId="{9DB4C64C-015C-49B2-8633-A5E7EC7156A4}" srcOrd="0" destOrd="2" presId="urn:microsoft.com/office/officeart/2005/8/layout/vList5"/>
    <dgm:cxn modelId="{B0F13E89-A0C8-48B7-8049-53CA736A1F7B}" srcId="{12E39B82-1B97-489C-9A66-03D857C1E0D0}" destId="{E3EECB4B-9E58-4369-8D84-99B0FA34D403}" srcOrd="1" destOrd="0" parTransId="{90165893-0B6B-4EC9-ADC0-084DAF9B62FA}" sibTransId="{3520B50F-7BC1-49CB-B5B9-5DD1AC73D9EE}"/>
    <dgm:cxn modelId="{38B74EAB-0DC5-4E88-A790-26736099A5B4}" type="presOf" srcId="{E6FAAD65-D265-4D98-9A87-83142C415485}" destId="{9DB4C64C-015C-49B2-8633-A5E7EC7156A4}" srcOrd="0" destOrd="0" presId="urn:microsoft.com/office/officeart/2005/8/layout/vList5"/>
    <dgm:cxn modelId="{525A85B1-52AD-4BF8-9E59-78BC66E85C05}" type="presOf" srcId="{0E6F10EF-8E95-472B-BA60-4992EB8E4478}" destId="{3B4FC9CF-C8DF-4B16-9A3A-F581E9215952}" srcOrd="0" destOrd="0" presId="urn:microsoft.com/office/officeart/2005/8/layout/vList5"/>
    <dgm:cxn modelId="{368D2FB3-C95A-4612-A331-0B75860F90A2}" type="presOf" srcId="{12E39B82-1B97-489C-9A66-03D857C1E0D0}" destId="{8B3F9A43-F614-4A8C-AEFF-0FD1A3C3057E}" srcOrd="0" destOrd="0" presId="urn:microsoft.com/office/officeart/2005/8/layout/vList5"/>
    <dgm:cxn modelId="{1F116DB5-1862-46D5-BD61-93A61E7985E4}" srcId="{5DC756FD-8F74-4FA9-A450-ACE949893FFA}" destId="{BF9035BC-871E-4C66-80A6-F2339A689C6A}" srcOrd="1" destOrd="0" parTransId="{D1F0DD42-59AF-4BAD-8CE8-69A6B415870F}" sibTransId="{2ABD1425-0A97-454C-900C-3BD1BA13F521}"/>
    <dgm:cxn modelId="{AFA84BC5-F3BA-4B2D-ACB8-14D910DDC2BA}" type="presOf" srcId="{9168968B-33AB-4A0A-AAA0-59D2B2B9EC95}" destId="{9DB4C64C-015C-49B2-8633-A5E7EC7156A4}" srcOrd="0" destOrd="1" presId="urn:microsoft.com/office/officeart/2005/8/layout/vList5"/>
    <dgm:cxn modelId="{FB4CBDCD-8C50-4034-860F-45D1B4421D28}" type="presOf" srcId="{5DC756FD-8F74-4FA9-A450-ACE949893FFA}" destId="{952A99CD-9944-400E-B9AF-5FC55D549779}" srcOrd="0" destOrd="0" presId="urn:microsoft.com/office/officeart/2005/8/layout/vList5"/>
    <dgm:cxn modelId="{A429ABD1-1109-4866-8CA4-F783D11DF522}" type="presOf" srcId="{7A509BB5-EA36-4B6F-BCA7-8EE1FD98B2F3}" destId="{3B4FC9CF-C8DF-4B16-9A3A-F581E9215952}" srcOrd="0" destOrd="3" presId="urn:microsoft.com/office/officeart/2005/8/layout/vList5"/>
    <dgm:cxn modelId="{A74EB8F8-16BB-40A3-9222-74059FB319F2}" srcId="{BF9035BC-871E-4C66-80A6-F2339A689C6A}" destId="{32F997D3-89BF-4885-99FC-C56DB52E611D}" srcOrd="2" destOrd="0" parTransId="{E6EAE45C-83BF-413F-B72F-4A7FDD2259FF}" sibTransId="{A917239F-53AD-4B3F-8383-3D7ABC27F7C9}"/>
    <dgm:cxn modelId="{F8D0DA9E-9946-45F6-8FC2-55D3F1D72C2F}" type="presParOf" srcId="{952A99CD-9944-400E-B9AF-5FC55D549779}" destId="{3CC013D0-43BA-4734-98ED-0046A6EFAC3F}" srcOrd="0" destOrd="0" presId="urn:microsoft.com/office/officeart/2005/8/layout/vList5"/>
    <dgm:cxn modelId="{BB45F790-AE8E-495B-82A6-55CDE40DA7C4}" type="presParOf" srcId="{3CC013D0-43BA-4734-98ED-0046A6EFAC3F}" destId="{8B3F9A43-F614-4A8C-AEFF-0FD1A3C3057E}" srcOrd="0" destOrd="0" presId="urn:microsoft.com/office/officeart/2005/8/layout/vList5"/>
    <dgm:cxn modelId="{95C506F4-D51F-4C1B-B06D-17AEE994F08E}" type="presParOf" srcId="{3CC013D0-43BA-4734-98ED-0046A6EFAC3F}" destId="{3B4FC9CF-C8DF-4B16-9A3A-F581E9215952}" srcOrd="1" destOrd="0" presId="urn:microsoft.com/office/officeart/2005/8/layout/vList5"/>
    <dgm:cxn modelId="{3795C7F9-A768-45C2-B247-4FDF12436B05}" type="presParOf" srcId="{952A99CD-9944-400E-B9AF-5FC55D549779}" destId="{DC1A28C7-C86D-47F1-9E25-90FCFE59D141}" srcOrd="1" destOrd="0" presId="urn:microsoft.com/office/officeart/2005/8/layout/vList5"/>
    <dgm:cxn modelId="{FAE3F6E3-B4DC-4C81-940B-A6A9D1B26D76}" type="presParOf" srcId="{952A99CD-9944-400E-B9AF-5FC55D549779}" destId="{6FA82E16-F592-48A7-AC89-03179BA279F1}" srcOrd="2" destOrd="0" presId="urn:microsoft.com/office/officeart/2005/8/layout/vList5"/>
    <dgm:cxn modelId="{E250211D-D92D-4FFF-BA39-F5D56DE62A75}" type="presParOf" srcId="{6FA82E16-F592-48A7-AC89-03179BA279F1}" destId="{DB7BB5A5-AE39-4A4A-B388-F8544F9FED04}" srcOrd="0" destOrd="0" presId="urn:microsoft.com/office/officeart/2005/8/layout/vList5"/>
    <dgm:cxn modelId="{D5CC8461-53EB-45A4-A0B2-55AD88D45688}" type="presParOf" srcId="{6FA82E16-F592-48A7-AC89-03179BA279F1}" destId="{9DB4C64C-015C-49B2-8633-A5E7EC7156A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7E705D-13C4-4E35-8DF4-5870F8C68A2E}" type="doc">
      <dgm:prSet loTypeId="urn:microsoft.com/office/officeart/2005/8/layout/process1" loCatId="process" qsTypeId="urn:microsoft.com/office/officeart/2005/8/quickstyle/simple4" qsCatId="simple" csTypeId="urn:microsoft.com/office/officeart/2005/8/colors/accent1_2" csCatId="accent1" phldr="1"/>
      <dgm:spPr/>
      <dgm:t>
        <a:bodyPr/>
        <a:lstStyle/>
        <a:p>
          <a:endParaRPr lang="el-GR"/>
        </a:p>
      </dgm:t>
    </dgm:pt>
    <dgm:pt modelId="{FD44164D-D58D-4246-91C6-B1CBEC7AD869}" type="pres">
      <dgm:prSet presAssocID="{837E705D-13C4-4E35-8DF4-5870F8C68A2E}" presName="Name0" presStyleCnt="0">
        <dgm:presLayoutVars>
          <dgm:dir/>
          <dgm:resizeHandles val="exact"/>
        </dgm:presLayoutVars>
      </dgm:prSet>
      <dgm:spPr/>
    </dgm:pt>
  </dgm:ptLst>
  <dgm:cxnLst>
    <dgm:cxn modelId="{8D0A63D0-B151-49BA-A072-8E44397D47BD}" type="presOf" srcId="{837E705D-13C4-4E35-8DF4-5870F8C68A2E}" destId="{FD44164D-D58D-4246-91C6-B1CBEC7AD869}"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1A8143-6E94-4093-9593-178A5C22AC9A}"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l-GR"/>
        </a:p>
      </dgm:t>
    </dgm:pt>
    <dgm:pt modelId="{B3D9D1EA-FD8C-4A2A-BF14-6BC4E38C1E27}">
      <dgm:prSet phldrT="[Κείμενο]" custT="1"/>
      <dgm:spPr>
        <a:solidFill>
          <a:schemeClr val="accent5">
            <a:lumMod val="75000"/>
          </a:schemeClr>
        </a:solidFill>
      </dgm:spPr>
      <dgm:t>
        <a:bodyPr/>
        <a:lstStyle/>
        <a:p>
          <a:r>
            <a:rPr lang="el-GR" sz="1800" dirty="0">
              <a:latin typeface="Arial" panose="020B0604020202020204" pitchFamily="34" charset="0"/>
              <a:cs typeface="Arial" panose="020B0604020202020204" pitchFamily="34" charset="0"/>
            </a:rPr>
            <a:t>Εξωτερικοί οξειδωτικοί </a:t>
          </a:r>
          <a:r>
            <a:rPr lang="el-GR" sz="1800" dirty="0" err="1">
              <a:latin typeface="Arial" panose="020B0604020202020204" pitchFamily="34" charset="0"/>
              <a:cs typeface="Arial" panose="020B0604020202020204" pitchFamily="34" charset="0"/>
            </a:rPr>
            <a:t>στρεσογόνοι</a:t>
          </a:r>
          <a:r>
            <a:rPr lang="el-GR" sz="1800" dirty="0">
              <a:latin typeface="Arial" panose="020B0604020202020204" pitchFamily="34" charset="0"/>
              <a:cs typeface="Arial" panose="020B0604020202020204" pitchFamily="34" charset="0"/>
            </a:rPr>
            <a:t> παράγοντες όπως υπεριώδης ακτινοβολία, χημικές ουσίες και τραυματισμός</a:t>
          </a:r>
        </a:p>
      </dgm:t>
    </dgm:pt>
    <dgm:pt modelId="{5F3F38C7-71A9-49DE-90C2-B8E4740C808B}" type="parTrans" cxnId="{434108EB-D77E-4DD9-B728-01ADD2ED8239}">
      <dgm:prSet/>
      <dgm:spPr/>
      <dgm:t>
        <a:bodyPr/>
        <a:lstStyle/>
        <a:p>
          <a:endParaRPr lang="el-GR"/>
        </a:p>
      </dgm:t>
    </dgm:pt>
    <dgm:pt modelId="{24F65391-06A1-485A-9ED3-5CE083A2BF52}" type="sibTrans" cxnId="{434108EB-D77E-4DD9-B728-01ADD2ED8239}">
      <dgm:prSet/>
      <dgm:spPr>
        <a:ln>
          <a:solidFill>
            <a:schemeClr val="tx1">
              <a:alpha val="90000"/>
            </a:schemeClr>
          </a:solidFill>
        </a:ln>
      </dgm:spPr>
      <dgm:t>
        <a:bodyPr/>
        <a:lstStyle/>
        <a:p>
          <a:endParaRPr lang="el-GR"/>
        </a:p>
      </dgm:t>
    </dgm:pt>
    <dgm:pt modelId="{256A1D37-1ED1-4634-8DAF-944908FB31B0}">
      <dgm:prSet phldrT="[Κείμενο]" custT="1"/>
      <dgm:spPr>
        <a:solidFill>
          <a:schemeClr val="accent3"/>
        </a:solidFill>
      </dgm:spPr>
      <dgm:t>
        <a:bodyPr/>
        <a:lstStyle/>
        <a:p>
          <a:r>
            <a:rPr lang="el-GR" sz="1600" dirty="0">
              <a:latin typeface="Arial" panose="020B0604020202020204" pitchFamily="34" charset="0"/>
              <a:cs typeface="Arial" panose="020B0604020202020204" pitchFamily="34" charset="0"/>
            </a:rPr>
            <a:t>Ενεργοποίηση των </a:t>
          </a:r>
          <a:r>
            <a:rPr lang="el-GR" sz="1600" dirty="0" err="1">
              <a:latin typeface="Arial" panose="020B0604020202020204" pitchFamily="34" charset="0"/>
              <a:cs typeface="Arial" panose="020B0604020202020204" pitchFamily="34" charset="0"/>
            </a:rPr>
            <a:t>αυτοαντιδραστικών</a:t>
          </a:r>
          <a:r>
            <a:rPr lang="el-GR" sz="1600" dirty="0">
              <a:latin typeface="Arial" panose="020B0604020202020204" pitchFamily="34" charset="0"/>
              <a:cs typeface="Arial" panose="020B0604020202020204" pitchFamily="34" charset="0"/>
            </a:rPr>
            <a:t> CD8+ Τ-κυττάρων </a:t>
          </a:r>
          <a:r>
            <a:rPr lang="el-GR" sz="1600" dirty="0">
              <a:latin typeface="Arial" panose="020B0604020202020204" pitchFamily="34" charset="0"/>
              <a:cs typeface="Arial" panose="020B0604020202020204" pitchFamily="34" charset="0"/>
              <a:sym typeface="Wingdings" panose="05000000000000000000" pitchFamily="2" charset="2"/>
            </a:rPr>
            <a:t> παραγωγή </a:t>
          </a:r>
          <a:r>
            <a:rPr lang="el-GR" sz="1600" dirty="0">
              <a:latin typeface="Arial" panose="020B0604020202020204" pitchFamily="34" charset="0"/>
              <a:cs typeface="Arial" panose="020B0604020202020204" pitchFamily="34" charset="0"/>
            </a:rPr>
            <a:t>IFN-γ </a:t>
          </a:r>
          <a:r>
            <a:rPr lang="el-GR" sz="1600" dirty="0">
              <a:latin typeface="Arial" panose="020B0604020202020204" pitchFamily="34" charset="0"/>
              <a:cs typeface="Arial" panose="020B0604020202020204" pitchFamily="34" charset="0"/>
              <a:sym typeface="Wingdings" panose="05000000000000000000" pitchFamily="2" charset="2"/>
            </a:rPr>
            <a:t> ενεργοποίηση της </a:t>
          </a:r>
          <a:r>
            <a:rPr lang="en-US" sz="1600" dirty="0">
              <a:latin typeface="Arial" panose="020B0604020202020204" pitchFamily="34" charset="0"/>
              <a:cs typeface="Arial" panose="020B0604020202020204" pitchFamily="34" charset="0"/>
              <a:sym typeface="Wingdings" panose="05000000000000000000" pitchFamily="2" charset="2"/>
            </a:rPr>
            <a:t>JAK </a:t>
          </a:r>
          <a:r>
            <a:rPr lang="el-GR" sz="1600" dirty="0" err="1">
              <a:latin typeface="Arial" panose="020B0604020202020204" pitchFamily="34" charset="0"/>
              <a:cs typeface="Arial" panose="020B0604020202020204" pitchFamily="34" charset="0"/>
              <a:sym typeface="Wingdings" panose="05000000000000000000" pitchFamily="2" charset="2"/>
            </a:rPr>
            <a:t>κινάσης</a:t>
          </a:r>
          <a:r>
            <a:rPr lang="el-GR" sz="1600" dirty="0">
              <a:latin typeface="Arial" panose="020B0604020202020204" pitchFamily="34" charset="0"/>
              <a:cs typeface="Arial" panose="020B0604020202020204" pitchFamily="34" charset="0"/>
              <a:sym typeface="Wingdings" panose="05000000000000000000" pitchFamily="2" charset="2"/>
            </a:rPr>
            <a:t>  </a:t>
          </a:r>
          <a:r>
            <a:rPr lang="el-GR" sz="1600" dirty="0">
              <a:latin typeface="Arial" panose="020B0604020202020204" pitchFamily="34" charset="0"/>
              <a:cs typeface="Arial" panose="020B0604020202020204" pitchFamily="34" charset="0"/>
            </a:rPr>
            <a:t>επαγωγή των </a:t>
          </a:r>
          <a:r>
            <a:rPr lang="el-GR" sz="1600" dirty="0" err="1">
              <a:latin typeface="Arial" panose="020B0604020202020204" pitchFamily="34" charset="0"/>
              <a:cs typeface="Arial" panose="020B0604020202020204" pitchFamily="34" charset="0"/>
            </a:rPr>
            <a:t>κερατινοκυττάρων</a:t>
          </a:r>
          <a:r>
            <a:rPr lang="el-GR" sz="1600" dirty="0">
              <a:latin typeface="Arial" panose="020B0604020202020204" pitchFamily="34" charset="0"/>
              <a:cs typeface="Arial" panose="020B0604020202020204" pitchFamily="34" charset="0"/>
            </a:rPr>
            <a:t> να εκκρίνουν τις </a:t>
          </a:r>
          <a:r>
            <a:rPr lang="el-GR" sz="1600" dirty="0" err="1">
              <a:latin typeface="Arial" panose="020B0604020202020204" pitchFamily="34" charset="0"/>
              <a:cs typeface="Arial" panose="020B0604020202020204" pitchFamily="34" charset="0"/>
            </a:rPr>
            <a:t>χημειοκίνες</a:t>
          </a:r>
          <a:r>
            <a:rPr lang="el-GR" sz="1600" dirty="0">
              <a:latin typeface="Arial" panose="020B0604020202020204" pitchFamily="34" charset="0"/>
              <a:cs typeface="Arial" panose="020B0604020202020204" pitchFamily="34" charset="0"/>
            </a:rPr>
            <a:t> CXCL9 και CXCL10 </a:t>
          </a:r>
          <a:r>
            <a:rPr lang="el-GR" sz="1600" dirty="0">
              <a:latin typeface="Arial" panose="020B0604020202020204" pitchFamily="34" charset="0"/>
              <a:cs typeface="Arial" panose="020B0604020202020204" pitchFamily="34" charset="0"/>
              <a:sym typeface="Wingdings" panose="05000000000000000000" pitchFamily="2" charset="2"/>
            </a:rPr>
            <a:t> αυτές</a:t>
          </a:r>
          <a:r>
            <a:rPr lang="el-GR" sz="1600" dirty="0">
              <a:latin typeface="Arial" panose="020B0604020202020204" pitchFamily="34" charset="0"/>
              <a:cs typeface="Arial" panose="020B0604020202020204" pitchFamily="34" charset="0"/>
            </a:rPr>
            <a:t> στρατολογούν επιπλέον κύτταρα του ανοσοποιητικού μέσω του υποδοχέα </a:t>
          </a:r>
          <a:r>
            <a:rPr lang="el-GR" sz="1600" dirty="0" err="1">
              <a:latin typeface="Arial" panose="020B0604020202020204" pitchFamily="34" charset="0"/>
              <a:cs typeface="Arial" panose="020B0604020202020204" pitchFamily="34" charset="0"/>
            </a:rPr>
            <a:t>χημειοκίνης</a:t>
          </a:r>
          <a:r>
            <a:rPr lang="el-GR" sz="1600" dirty="0">
              <a:latin typeface="Arial" panose="020B0604020202020204" pitchFamily="34" charset="0"/>
              <a:cs typeface="Arial" panose="020B0604020202020204" pitchFamily="34" charset="0"/>
            </a:rPr>
            <a:t> CXCR3</a:t>
          </a:r>
        </a:p>
      </dgm:t>
    </dgm:pt>
    <dgm:pt modelId="{85D82B19-0651-4131-B663-8B43049985F2}" type="parTrans" cxnId="{EB47DD61-7030-44A7-90CC-FFCE5C5DCD2F}">
      <dgm:prSet/>
      <dgm:spPr/>
      <dgm:t>
        <a:bodyPr/>
        <a:lstStyle/>
        <a:p>
          <a:endParaRPr lang="el-GR"/>
        </a:p>
      </dgm:t>
    </dgm:pt>
    <dgm:pt modelId="{14DBA555-4370-47D6-9B5D-67504C670269}" type="sibTrans" cxnId="{EB47DD61-7030-44A7-90CC-FFCE5C5DCD2F}">
      <dgm:prSet/>
      <dgm:spPr>
        <a:ln>
          <a:solidFill>
            <a:schemeClr val="tx1">
              <a:alpha val="90000"/>
            </a:schemeClr>
          </a:solidFill>
        </a:ln>
      </dgm:spPr>
      <dgm:t>
        <a:bodyPr/>
        <a:lstStyle/>
        <a:p>
          <a:endParaRPr lang="el-GR"/>
        </a:p>
      </dgm:t>
    </dgm:pt>
    <dgm:pt modelId="{878363A2-E225-413D-8364-583D7DE8324E}">
      <dgm:prSet phldrT="[Κείμενο]" custT="1"/>
      <dgm:spPr>
        <a:solidFill>
          <a:srgbClr val="C00000"/>
        </a:solidFill>
      </dgm:spPr>
      <dgm:t>
        <a:bodyPr/>
        <a:lstStyle/>
        <a:p>
          <a:pPr algn="l"/>
          <a:r>
            <a:rPr lang="el-GR" sz="2000" dirty="0">
              <a:latin typeface="Arial" panose="020B0604020202020204" pitchFamily="34" charset="0"/>
              <a:cs typeface="Arial" panose="020B0604020202020204" pitchFamily="34" charset="0"/>
            </a:rPr>
            <a:t>Δημιουργία ενός βρόχου θετικής ανάδρασης, διαιωνίζοντας την εξέλιξη της λεύκης</a:t>
          </a:r>
        </a:p>
      </dgm:t>
    </dgm:pt>
    <dgm:pt modelId="{570C3648-AD50-414C-A457-87B0DE762A4A}" type="parTrans" cxnId="{AD8396BC-FB47-488E-9026-50C5B1BFBBBE}">
      <dgm:prSet/>
      <dgm:spPr/>
      <dgm:t>
        <a:bodyPr/>
        <a:lstStyle/>
        <a:p>
          <a:endParaRPr lang="el-GR"/>
        </a:p>
      </dgm:t>
    </dgm:pt>
    <dgm:pt modelId="{1BC80534-4BE0-41AF-B84E-3944DFD01C03}" type="sibTrans" cxnId="{AD8396BC-FB47-488E-9026-50C5B1BFBBBE}">
      <dgm:prSet/>
      <dgm:spPr/>
      <dgm:t>
        <a:bodyPr/>
        <a:lstStyle/>
        <a:p>
          <a:endParaRPr lang="el-GR"/>
        </a:p>
      </dgm:t>
    </dgm:pt>
    <dgm:pt modelId="{7C3477FA-FDD6-4CA7-84D4-533083F1B979}">
      <dgm:prSet custT="1"/>
      <dgm:spPr>
        <a:solidFill>
          <a:schemeClr val="accent2">
            <a:lumMod val="75000"/>
          </a:schemeClr>
        </a:solidFill>
      </dgm:spPr>
      <dgm:t>
        <a:bodyPr/>
        <a:lstStyle/>
        <a:p>
          <a:r>
            <a:rPr lang="el-GR" sz="1800" dirty="0">
              <a:latin typeface="Arial" panose="020B0604020202020204" pitchFamily="34" charset="0"/>
              <a:cs typeface="Arial" panose="020B0604020202020204" pitchFamily="34" charset="0"/>
            </a:rPr>
            <a:t>Απελευθέρωση σημάτων κινδύνου και </a:t>
          </a:r>
          <a:r>
            <a:rPr lang="el-GR" sz="1800" dirty="0" err="1">
              <a:latin typeface="Arial" panose="020B0604020202020204" pitchFamily="34" charset="0"/>
              <a:cs typeface="Arial" panose="020B0604020202020204" pitchFamily="34" charset="0"/>
            </a:rPr>
            <a:t>προφλεγμονωδών</a:t>
          </a:r>
          <a:r>
            <a:rPr lang="el-GR" sz="1800" dirty="0">
              <a:latin typeface="Arial" panose="020B0604020202020204" pitchFamily="34" charset="0"/>
              <a:cs typeface="Arial" panose="020B0604020202020204" pitchFamily="34" charset="0"/>
            </a:rPr>
            <a:t> παραγόντων (ROS, HSP70 και </a:t>
          </a:r>
          <a:r>
            <a:rPr lang="el-GR" sz="1800" dirty="0" err="1">
              <a:latin typeface="Arial" panose="020B0604020202020204" pitchFamily="34" charset="0"/>
              <a:cs typeface="Arial" panose="020B0604020202020204" pitchFamily="34" charset="0"/>
            </a:rPr>
            <a:t>DAMPs</a:t>
          </a:r>
          <a:r>
            <a:rPr lang="el-GR" sz="1800" dirty="0">
              <a:latin typeface="Arial" panose="020B0604020202020204" pitchFamily="34" charset="0"/>
              <a:cs typeface="Arial" panose="020B0604020202020204" pitchFamily="34" charset="0"/>
            </a:rPr>
            <a:t>) από τα </a:t>
          </a:r>
          <a:r>
            <a:rPr lang="el-GR" sz="1800" dirty="0" err="1">
              <a:latin typeface="Arial" panose="020B0604020202020204" pitchFamily="34" charset="0"/>
              <a:cs typeface="Arial" panose="020B0604020202020204" pitchFamily="34" charset="0"/>
            </a:rPr>
            <a:t>μελανοκύτταρα</a:t>
          </a:r>
          <a:endParaRPr lang="el-GR" sz="1800" dirty="0">
            <a:latin typeface="Arial" panose="020B0604020202020204" pitchFamily="34" charset="0"/>
            <a:cs typeface="Arial" panose="020B0604020202020204" pitchFamily="34" charset="0"/>
          </a:endParaRPr>
        </a:p>
      </dgm:t>
    </dgm:pt>
    <dgm:pt modelId="{FF01205B-43C8-43BB-A54C-55F35FE0253E}" type="parTrans" cxnId="{50A23B10-D159-428F-8167-3C4AAD748DD5}">
      <dgm:prSet/>
      <dgm:spPr/>
      <dgm:t>
        <a:bodyPr/>
        <a:lstStyle/>
        <a:p>
          <a:endParaRPr lang="el-GR"/>
        </a:p>
      </dgm:t>
    </dgm:pt>
    <dgm:pt modelId="{CF3FBDDA-7004-43A4-8F7F-C0C40A2B5EC5}" type="sibTrans" cxnId="{50A23B10-D159-428F-8167-3C4AAD748DD5}">
      <dgm:prSet/>
      <dgm:spPr>
        <a:ln>
          <a:solidFill>
            <a:schemeClr val="tx1">
              <a:alpha val="90000"/>
            </a:schemeClr>
          </a:solidFill>
        </a:ln>
      </dgm:spPr>
      <dgm:t>
        <a:bodyPr/>
        <a:lstStyle/>
        <a:p>
          <a:endParaRPr lang="el-GR"/>
        </a:p>
      </dgm:t>
    </dgm:pt>
    <dgm:pt modelId="{843A3F31-D62D-4E9C-B2B6-FD987F9A13C9}">
      <dgm:prSet custT="1"/>
      <dgm:spPr>
        <a:solidFill>
          <a:schemeClr val="tx2">
            <a:lumMod val="50000"/>
            <a:lumOff val="50000"/>
          </a:schemeClr>
        </a:solidFill>
      </dgm:spPr>
      <dgm:t>
        <a:bodyPr/>
        <a:lstStyle/>
        <a:p>
          <a:r>
            <a:rPr lang="el-GR" sz="1800" dirty="0">
              <a:latin typeface="Arial" panose="020B0604020202020204" pitchFamily="34" charset="0"/>
              <a:cs typeface="Arial" panose="020B0604020202020204" pitchFamily="34" charset="0"/>
            </a:rPr>
            <a:t>Ενεργοποίηση της μη ειδικής ανοσίας και πυροδότηση ενός ανοσολογικού καταρράκτη γεγονότων</a:t>
          </a:r>
        </a:p>
      </dgm:t>
    </dgm:pt>
    <dgm:pt modelId="{C45CE263-83AF-44B2-A0F5-035BFE04EE17}" type="parTrans" cxnId="{782D74A0-BAC6-46BA-ACE5-22417641168A}">
      <dgm:prSet/>
      <dgm:spPr/>
      <dgm:t>
        <a:bodyPr/>
        <a:lstStyle/>
        <a:p>
          <a:endParaRPr lang="el-GR"/>
        </a:p>
      </dgm:t>
    </dgm:pt>
    <dgm:pt modelId="{6CA6718C-6410-4CAC-9BCB-C5D3245F6CB6}" type="sibTrans" cxnId="{782D74A0-BAC6-46BA-ACE5-22417641168A}">
      <dgm:prSet/>
      <dgm:spPr>
        <a:ln>
          <a:solidFill>
            <a:schemeClr val="tx1">
              <a:alpha val="90000"/>
            </a:schemeClr>
          </a:solidFill>
        </a:ln>
      </dgm:spPr>
      <dgm:t>
        <a:bodyPr/>
        <a:lstStyle/>
        <a:p>
          <a:endParaRPr lang="el-GR"/>
        </a:p>
      </dgm:t>
    </dgm:pt>
    <dgm:pt modelId="{AA683C67-1807-4FA0-9AC1-0091BD4834DA}">
      <dgm:prSet/>
      <dgm:spPr/>
    </dgm:pt>
    <dgm:pt modelId="{EE206D3F-896C-4867-A612-265195520B0B}" type="parTrans" cxnId="{23FF0145-7929-42E2-94A8-BDBFDAE0C98E}">
      <dgm:prSet/>
      <dgm:spPr/>
      <dgm:t>
        <a:bodyPr/>
        <a:lstStyle/>
        <a:p>
          <a:endParaRPr lang="el-GR"/>
        </a:p>
      </dgm:t>
    </dgm:pt>
    <dgm:pt modelId="{6E24B09B-C27F-4B90-B203-07FE0F9BBC47}" type="sibTrans" cxnId="{23FF0145-7929-42E2-94A8-BDBFDAE0C98E}">
      <dgm:prSet/>
      <dgm:spPr/>
      <dgm:t>
        <a:bodyPr/>
        <a:lstStyle/>
        <a:p>
          <a:endParaRPr lang="el-GR"/>
        </a:p>
      </dgm:t>
    </dgm:pt>
    <dgm:pt modelId="{ADF22E39-0EC3-47EF-A52A-3E3128ABF95D}" type="pres">
      <dgm:prSet presAssocID="{291A8143-6E94-4093-9593-178A5C22AC9A}" presName="outerComposite" presStyleCnt="0">
        <dgm:presLayoutVars>
          <dgm:chMax val="5"/>
          <dgm:dir/>
          <dgm:resizeHandles val="exact"/>
        </dgm:presLayoutVars>
      </dgm:prSet>
      <dgm:spPr/>
    </dgm:pt>
    <dgm:pt modelId="{E9D5BFEA-1D25-41F4-B6FF-B6DEFFA49D09}" type="pres">
      <dgm:prSet presAssocID="{291A8143-6E94-4093-9593-178A5C22AC9A}" presName="dummyMaxCanvas" presStyleCnt="0">
        <dgm:presLayoutVars/>
      </dgm:prSet>
      <dgm:spPr/>
    </dgm:pt>
    <dgm:pt modelId="{516B31F0-8FB4-4F84-86F9-726A42C26232}" type="pres">
      <dgm:prSet presAssocID="{291A8143-6E94-4093-9593-178A5C22AC9A}" presName="FiveNodes_1" presStyleLbl="node1" presStyleIdx="0" presStyleCnt="5">
        <dgm:presLayoutVars>
          <dgm:bulletEnabled val="1"/>
        </dgm:presLayoutVars>
      </dgm:prSet>
      <dgm:spPr/>
    </dgm:pt>
    <dgm:pt modelId="{5B631D85-492E-4F53-B2E6-4BCEC714F5B6}" type="pres">
      <dgm:prSet presAssocID="{291A8143-6E94-4093-9593-178A5C22AC9A}" presName="FiveNodes_2" presStyleLbl="node1" presStyleIdx="1" presStyleCnt="5">
        <dgm:presLayoutVars>
          <dgm:bulletEnabled val="1"/>
        </dgm:presLayoutVars>
      </dgm:prSet>
      <dgm:spPr/>
    </dgm:pt>
    <dgm:pt modelId="{EF4AFE16-B1F4-497A-A41E-5E33293DD439}" type="pres">
      <dgm:prSet presAssocID="{291A8143-6E94-4093-9593-178A5C22AC9A}" presName="FiveNodes_3" presStyleLbl="node1" presStyleIdx="2" presStyleCnt="5">
        <dgm:presLayoutVars>
          <dgm:bulletEnabled val="1"/>
        </dgm:presLayoutVars>
      </dgm:prSet>
      <dgm:spPr/>
    </dgm:pt>
    <dgm:pt modelId="{D37AF101-4E22-42CE-9BE6-E5F747766CF4}" type="pres">
      <dgm:prSet presAssocID="{291A8143-6E94-4093-9593-178A5C22AC9A}" presName="FiveNodes_4" presStyleLbl="node1" presStyleIdx="3" presStyleCnt="5" custScaleX="104224" custScaleY="108030">
        <dgm:presLayoutVars>
          <dgm:bulletEnabled val="1"/>
        </dgm:presLayoutVars>
      </dgm:prSet>
      <dgm:spPr/>
    </dgm:pt>
    <dgm:pt modelId="{D53ABA44-5AF6-49D9-8AE3-F7C866171B35}" type="pres">
      <dgm:prSet presAssocID="{291A8143-6E94-4093-9593-178A5C22AC9A}" presName="FiveNodes_5" presStyleLbl="node1" presStyleIdx="4" presStyleCnt="5">
        <dgm:presLayoutVars>
          <dgm:bulletEnabled val="1"/>
        </dgm:presLayoutVars>
      </dgm:prSet>
      <dgm:spPr/>
    </dgm:pt>
    <dgm:pt modelId="{23C96677-11A3-42CA-BCE5-7957AE3C4F02}" type="pres">
      <dgm:prSet presAssocID="{291A8143-6E94-4093-9593-178A5C22AC9A}" presName="FiveConn_1-2" presStyleLbl="fgAccFollowNode1" presStyleIdx="0" presStyleCnt="4">
        <dgm:presLayoutVars>
          <dgm:bulletEnabled val="1"/>
        </dgm:presLayoutVars>
      </dgm:prSet>
      <dgm:spPr/>
    </dgm:pt>
    <dgm:pt modelId="{6A9DB3A3-2389-4743-B64C-1601CE6015AD}" type="pres">
      <dgm:prSet presAssocID="{291A8143-6E94-4093-9593-178A5C22AC9A}" presName="FiveConn_2-3" presStyleLbl="fgAccFollowNode1" presStyleIdx="1" presStyleCnt="4">
        <dgm:presLayoutVars>
          <dgm:bulletEnabled val="1"/>
        </dgm:presLayoutVars>
      </dgm:prSet>
      <dgm:spPr/>
    </dgm:pt>
    <dgm:pt modelId="{013B2C6F-978D-4CDD-85C4-06A7F3BE6B24}" type="pres">
      <dgm:prSet presAssocID="{291A8143-6E94-4093-9593-178A5C22AC9A}" presName="FiveConn_3-4" presStyleLbl="fgAccFollowNode1" presStyleIdx="2" presStyleCnt="4">
        <dgm:presLayoutVars>
          <dgm:bulletEnabled val="1"/>
        </dgm:presLayoutVars>
      </dgm:prSet>
      <dgm:spPr/>
    </dgm:pt>
    <dgm:pt modelId="{A40EE04B-9B64-4C68-AA3F-8E3632655B3E}" type="pres">
      <dgm:prSet presAssocID="{291A8143-6E94-4093-9593-178A5C22AC9A}" presName="FiveConn_4-5" presStyleLbl="fgAccFollowNode1" presStyleIdx="3" presStyleCnt="4">
        <dgm:presLayoutVars>
          <dgm:bulletEnabled val="1"/>
        </dgm:presLayoutVars>
      </dgm:prSet>
      <dgm:spPr/>
    </dgm:pt>
    <dgm:pt modelId="{468FEBC2-3749-4C70-880D-2135B93BDB75}" type="pres">
      <dgm:prSet presAssocID="{291A8143-6E94-4093-9593-178A5C22AC9A}" presName="FiveNodes_1_text" presStyleLbl="node1" presStyleIdx="4" presStyleCnt="5">
        <dgm:presLayoutVars>
          <dgm:bulletEnabled val="1"/>
        </dgm:presLayoutVars>
      </dgm:prSet>
      <dgm:spPr/>
    </dgm:pt>
    <dgm:pt modelId="{EC45E434-3DD9-432D-8AFD-EF34FC477721}" type="pres">
      <dgm:prSet presAssocID="{291A8143-6E94-4093-9593-178A5C22AC9A}" presName="FiveNodes_2_text" presStyleLbl="node1" presStyleIdx="4" presStyleCnt="5">
        <dgm:presLayoutVars>
          <dgm:bulletEnabled val="1"/>
        </dgm:presLayoutVars>
      </dgm:prSet>
      <dgm:spPr/>
    </dgm:pt>
    <dgm:pt modelId="{FC6A098B-319D-45DC-B517-95EE039C26A5}" type="pres">
      <dgm:prSet presAssocID="{291A8143-6E94-4093-9593-178A5C22AC9A}" presName="FiveNodes_3_text" presStyleLbl="node1" presStyleIdx="4" presStyleCnt="5">
        <dgm:presLayoutVars>
          <dgm:bulletEnabled val="1"/>
        </dgm:presLayoutVars>
      </dgm:prSet>
      <dgm:spPr/>
    </dgm:pt>
    <dgm:pt modelId="{25F090C5-C40E-486E-866B-F0CCB15ED5D2}" type="pres">
      <dgm:prSet presAssocID="{291A8143-6E94-4093-9593-178A5C22AC9A}" presName="FiveNodes_4_text" presStyleLbl="node1" presStyleIdx="4" presStyleCnt="5">
        <dgm:presLayoutVars>
          <dgm:bulletEnabled val="1"/>
        </dgm:presLayoutVars>
      </dgm:prSet>
      <dgm:spPr/>
    </dgm:pt>
    <dgm:pt modelId="{A25BFC25-E4B9-487B-A26B-F8AEBE08E53F}" type="pres">
      <dgm:prSet presAssocID="{291A8143-6E94-4093-9593-178A5C22AC9A}" presName="FiveNodes_5_text" presStyleLbl="node1" presStyleIdx="4" presStyleCnt="5">
        <dgm:presLayoutVars>
          <dgm:bulletEnabled val="1"/>
        </dgm:presLayoutVars>
      </dgm:prSet>
      <dgm:spPr/>
    </dgm:pt>
  </dgm:ptLst>
  <dgm:cxnLst>
    <dgm:cxn modelId="{59DD6A02-2EAF-463E-BAD9-400C236F88CD}" type="presOf" srcId="{878363A2-E225-413D-8364-583D7DE8324E}" destId="{A25BFC25-E4B9-487B-A26B-F8AEBE08E53F}" srcOrd="1" destOrd="0" presId="urn:microsoft.com/office/officeart/2005/8/layout/vProcess5"/>
    <dgm:cxn modelId="{50A23B10-D159-428F-8167-3C4AAD748DD5}" srcId="{291A8143-6E94-4093-9593-178A5C22AC9A}" destId="{7C3477FA-FDD6-4CA7-84D4-533083F1B979}" srcOrd="1" destOrd="0" parTransId="{FF01205B-43C8-43BB-A54C-55F35FE0253E}" sibTransId="{CF3FBDDA-7004-43A4-8F7F-C0C40A2B5EC5}"/>
    <dgm:cxn modelId="{EB47DD61-7030-44A7-90CC-FFCE5C5DCD2F}" srcId="{291A8143-6E94-4093-9593-178A5C22AC9A}" destId="{256A1D37-1ED1-4634-8DAF-944908FB31B0}" srcOrd="3" destOrd="0" parTransId="{85D82B19-0651-4131-B663-8B43049985F2}" sibTransId="{14DBA555-4370-47D6-9B5D-67504C670269}"/>
    <dgm:cxn modelId="{9AD3B763-28FE-4CB2-841A-F848837A22D6}" type="presOf" srcId="{843A3F31-D62D-4E9C-B2B6-FD987F9A13C9}" destId="{EF4AFE16-B1F4-497A-A41E-5E33293DD439}" srcOrd="0" destOrd="0" presId="urn:microsoft.com/office/officeart/2005/8/layout/vProcess5"/>
    <dgm:cxn modelId="{23FF0145-7929-42E2-94A8-BDBFDAE0C98E}" srcId="{291A8143-6E94-4093-9593-178A5C22AC9A}" destId="{AA683C67-1807-4FA0-9AC1-0091BD4834DA}" srcOrd="5" destOrd="0" parTransId="{EE206D3F-896C-4867-A612-265195520B0B}" sibTransId="{6E24B09B-C27F-4B90-B203-07FE0F9BBC47}"/>
    <dgm:cxn modelId="{A7BD3646-E8AE-4AA3-8A04-8B9B74C1920B}" type="presOf" srcId="{7C3477FA-FDD6-4CA7-84D4-533083F1B979}" destId="{5B631D85-492E-4F53-B2E6-4BCEC714F5B6}" srcOrd="0" destOrd="0" presId="urn:microsoft.com/office/officeart/2005/8/layout/vProcess5"/>
    <dgm:cxn modelId="{4C41366B-7429-43CA-90A3-24DFF45036D2}" type="presOf" srcId="{843A3F31-D62D-4E9C-B2B6-FD987F9A13C9}" destId="{FC6A098B-319D-45DC-B517-95EE039C26A5}" srcOrd="1" destOrd="0" presId="urn:microsoft.com/office/officeart/2005/8/layout/vProcess5"/>
    <dgm:cxn modelId="{3C276E52-5B5C-42DF-B16F-E1E7D0F5BD83}" type="presOf" srcId="{B3D9D1EA-FD8C-4A2A-BF14-6BC4E38C1E27}" destId="{516B31F0-8FB4-4F84-86F9-726A42C26232}" srcOrd="0" destOrd="0" presId="urn:microsoft.com/office/officeart/2005/8/layout/vProcess5"/>
    <dgm:cxn modelId="{3205838D-1C37-46D6-BAE4-4F2E924CD855}" type="presOf" srcId="{14DBA555-4370-47D6-9B5D-67504C670269}" destId="{A40EE04B-9B64-4C68-AA3F-8E3632655B3E}" srcOrd="0" destOrd="0" presId="urn:microsoft.com/office/officeart/2005/8/layout/vProcess5"/>
    <dgm:cxn modelId="{782D74A0-BAC6-46BA-ACE5-22417641168A}" srcId="{291A8143-6E94-4093-9593-178A5C22AC9A}" destId="{843A3F31-D62D-4E9C-B2B6-FD987F9A13C9}" srcOrd="2" destOrd="0" parTransId="{C45CE263-83AF-44B2-A0F5-035BFE04EE17}" sibTransId="{6CA6718C-6410-4CAC-9BCB-C5D3245F6CB6}"/>
    <dgm:cxn modelId="{229327A8-52AB-49D9-85B4-8C0A73ABC64B}" type="presOf" srcId="{256A1D37-1ED1-4634-8DAF-944908FB31B0}" destId="{D37AF101-4E22-42CE-9BE6-E5F747766CF4}" srcOrd="0" destOrd="0" presId="urn:microsoft.com/office/officeart/2005/8/layout/vProcess5"/>
    <dgm:cxn modelId="{8E656AB4-211A-4293-822C-89A16B6BB857}" type="presOf" srcId="{7C3477FA-FDD6-4CA7-84D4-533083F1B979}" destId="{EC45E434-3DD9-432D-8AFD-EF34FC477721}" srcOrd="1" destOrd="0" presId="urn:microsoft.com/office/officeart/2005/8/layout/vProcess5"/>
    <dgm:cxn modelId="{AD8396BC-FB47-488E-9026-50C5B1BFBBBE}" srcId="{291A8143-6E94-4093-9593-178A5C22AC9A}" destId="{878363A2-E225-413D-8364-583D7DE8324E}" srcOrd="4" destOrd="0" parTransId="{570C3648-AD50-414C-A457-87B0DE762A4A}" sibTransId="{1BC80534-4BE0-41AF-B84E-3944DFD01C03}"/>
    <dgm:cxn modelId="{851B44C2-8077-49AB-9930-E6E81CDEBBD1}" type="presOf" srcId="{256A1D37-1ED1-4634-8DAF-944908FB31B0}" destId="{25F090C5-C40E-486E-866B-F0CCB15ED5D2}" srcOrd="1" destOrd="0" presId="urn:microsoft.com/office/officeart/2005/8/layout/vProcess5"/>
    <dgm:cxn modelId="{68AF35CB-D773-426B-A629-E82D54AAFDCF}" type="presOf" srcId="{291A8143-6E94-4093-9593-178A5C22AC9A}" destId="{ADF22E39-0EC3-47EF-A52A-3E3128ABF95D}" srcOrd="0" destOrd="0" presId="urn:microsoft.com/office/officeart/2005/8/layout/vProcess5"/>
    <dgm:cxn modelId="{0B2EA8DC-4868-4A47-A850-A73808516196}" type="presOf" srcId="{878363A2-E225-413D-8364-583D7DE8324E}" destId="{D53ABA44-5AF6-49D9-8AE3-F7C866171B35}" srcOrd="0" destOrd="0" presId="urn:microsoft.com/office/officeart/2005/8/layout/vProcess5"/>
    <dgm:cxn modelId="{97F93FDE-8DE9-4F65-B94A-C1C2A25161E7}" type="presOf" srcId="{B3D9D1EA-FD8C-4A2A-BF14-6BC4E38C1E27}" destId="{468FEBC2-3749-4C70-880D-2135B93BDB75}" srcOrd="1" destOrd="0" presId="urn:microsoft.com/office/officeart/2005/8/layout/vProcess5"/>
    <dgm:cxn modelId="{2B5B1FE1-6CDB-450C-A6B0-CB81BCD102FA}" type="presOf" srcId="{6CA6718C-6410-4CAC-9BCB-C5D3245F6CB6}" destId="{013B2C6F-978D-4CDD-85C4-06A7F3BE6B24}" srcOrd="0" destOrd="0" presId="urn:microsoft.com/office/officeart/2005/8/layout/vProcess5"/>
    <dgm:cxn modelId="{B54D55E1-7EE0-4D20-B3FF-59F7E074B8D2}" type="presOf" srcId="{CF3FBDDA-7004-43A4-8F7F-C0C40A2B5EC5}" destId="{6A9DB3A3-2389-4743-B64C-1601CE6015AD}" srcOrd="0" destOrd="0" presId="urn:microsoft.com/office/officeart/2005/8/layout/vProcess5"/>
    <dgm:cxn modelId="{434108EB-D77E-4DD9-B728-01ADD2ED8239}" srcId="{291A8143-6E94-4093-9593-178A5C22AC9A}" destId="{B3D9D1EA-FD8C-4A2A-BF14-6BC4E38C1E27}" srcOrd="0" destOrd="0" parTransId="{5F3F38C7-71A9-49DE-90C2-B8E4740C808B}" sibTransId="{24F65391-06A1-485A-9ED3-5CE083A2BF52}"/>
    <dgm:cxn modelId="{B84F55FA-3580-46A7-B607-7ADFEA2B9CD6}" type="presOf" srcId="{24F65391-06A1-485A-9ED3-5CE083A2BF52}" destId="{23C96677-11A3-42CA-BCE5-7957AE3C4F02}" srcOrd="0" destOrd="0" presId="urn:microsoft.com/office/officeart/2005/8/layout/vProcess5"/>
    <dgm:cxn modelId="{348E93FB-ED05-4828-8BF3-F16C0401F0CD}" type="presParOf" srcId="{ADF22E39-0EC3-47EF-A52A-3E3128ABF95D}" destId="{E9D5BFEA-1D25-41F4-B6FF-B6DEFFA49D09}" srcOrd="0" destOrd="0" presId="urn:microsoft.com/office/officeart/2005/8/layout/vProcess5"/>
    <dgm:cxn modelId="{747EE8A6-F4A0-4083-9F54-D6A94ABC3498}" type="presParOf" srcId="{ADF22E39-0EC3-47EF-A52A-3E3128ABF95D}" destId="{516B31F0-8FB4-4F84-86F9-726A42C26232}" srcOrd="1" destOrd="0" presId="urn:microsoft.com/office/officeart/2005/8/layout/vProcess5"/>
    <dgm:cxn modelId="{47ECB236-DD38-4098-84B5-BAFACEECCD46}" type="presParOf" srcId="{ADF22E39-0EC3-47EF-A52A-3E3128ABF95D}" destId="{5B631D85-492E-4F53-B2E6-4BCEC714F5B6}" srcOrd="2" destOrd="0" presId="urn:microsoft.com/office/officeart/2005/8/layout/vProcess5"/>
    <dgm:cxn modelId="{58EE5E20-9705-4ABB-AAA3-6046BC5EEEA2}" type="presParOf" srcId="{ADF22E39-0EC3-47EF-A52A-3E3128ABF95D}" destId="{EF4AFE16-B1F4-497A-A41E-5E33293DD439}" srcOrd="3" destOrd="0" presId="urn:microsoft.com/office/officeart/2005/8/layout/vProcess5"/>
    <dgm:cxn modelId="{6A150322-751E-445A-98CA-DC433E86BE9A}" type="presParOf" srcId="{ADF22E39-0EC3-47EF-A52A-3E3128ABF95D}" destId="{D37AF101-4E22-42CE-9BE6-E5F747766CF4}" srcOrd="4" destOrd="0" presId="urn:microsoft.com/office/officeart/2005/8/layout/vProcess5"/>
    <dgm:cxn modelId="{C126FF1F-26AE-41FA-BFE3-922831D25D80}" type="presParOf" srcId="{ADF22E39-0EC3-47EF-A52A-3E3128ABF95D}" destId="{D53ABA44-5AF6-49D9-8AE3-F7C866171B35}" srcOrd="5" destOrd="0" presId="urn:microsoft.com/office/officeart/2005/8/layout/vProcess5"/>
    <dgm:cxn modelId="{47FF9416-3FFA-44AC-BDF9-7CB3D3DF6F09}" type="presParOf" srcId="{ADF22E39-0EC3-47EF-A52A-3E3128ABF95D}" destId="{23C96677-11A3-42CA-BCE5-7957AE3C4F02}" srcOrd="6" destOrd="0" presId="urn:microsoft.com/office/officeart/2005/8/layout/vProcess5"/>
    <dgm:cxn modelId="{2765657C-4DA3-46E8-A450-59F5064FD4DA}" type="presParOf" srcId="{ADF22E39-0EC3-47EF-A52A-3E3128ABF95D}" destId="{6A9DB3A3-2389-4743-B64C-1601CE6015AD}" srcOrd="7" destOrd="0" presId="urn:microsoft.com/office/officeart/2005/8/layout/vProcess5"/>
    <dgm:cxn modelId="{67743EA8-F566-4B75-B440-ADD6C5C2C9F3}" type="presParOf" srcId="{ADF22E39-0EC3-47EF-A52A-3E3128ABF95D}" destId="{013B2C6F-978D-4CDD-85C4-06A7F3BE6B24}" srcOrd="8" destOrd="0" presId="urn:microsoft.com/office/officeart/2005/8/layout/vProcess5"/>
    <dgm:cxn modelId="{D152B9FF-5CCF-43BD-A5D8-FC17A9195864}" type="presParOf" srcId="{ADF22E39-0EC3-47EF-A52A-3E3128ABF95D}" destId="{A40EE04B-9B64-4C68-AA3F-8E3632655B3E}" srcOrd="9" destOrd="0" presId="urn:microsoft.com/office/officeart/2005/8/layout/vProcess5"/>
    <dgm:cxn modelId="{13CB2123-8619-44CF-900D-1836CA1E9475}" type="presParOf" srcId="{ADF22E39-0EC3-47EF-A52A-3E3128ABF95D}" destId="{468FEBC2-3749-4C70-880D-2135B93BDB75}" srcOrd="10" destOrd="0" presId="urn:microsoft.com/office/officeart/2005/8/layout/vProcess5"/>
    <dgm:cxn modelId="{C19DB483-D309-484B-B6A6-A47EABE534F1}" type="presParOf" srcId="{ADF22E39-0EC3-47EF-A52A-3E3128ABF95D}" destId="{EC45E434-3DD9-432D-8AFD-EF34FC477721}" srcOrd="11" destOrd="0" presId="urn:microsoft.com/office/officeart/2005/8/layout/vProcess5"/>
    <dgm:cxn modelId="{40198B4B-A5F9-4869-84EA-0F11601B7E1A}" type="presParOf" srcId="{ADF22E39-0EC3-47EF-A52A-3E3128ABF95D}" destId="{FC6A098B-319D-45DC-B517-95EE039C26A5}" srcOrd="12" destOrd="0" presId="urn:microsoft.com/office/officeart/2005/8/layout/vProcess5"/>
    <dgm:cxn modelId="{7C9DAF9E-8DB2-4A47-B376-C0E163716628}" type="presParOf" srcId="{ADF22E39-0EC3-47EF-A52A-3E3128ABF95D}" destId="{25F090C5-C40E-486E-866B-F0CCB15ED5D2}" srcOrd="13" destOrd="0" presId="urn:microsoft.com/office/officeart/2005/8/layout/vProcess5"/>
    <dgm:cxn modelId="{0E788706-5CCE-45D2-8A2D-7BF68D600524}" type="presParOf" srcId="{ADF22E39-0EC3-47EF-A52A-3E3128ABF95D}" destId="{A25BFC25-E4B9-487B-A26B-F8AEBE08E53F}" srcOrd="14" destOrd="0" presId="urn:microsoft.com/office/officeart/2005/8/layout/vProcess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16A81C-EA6B-4D04-BBED-672B218F28E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l-GR"/>
        </a:p>
      </dgm:t>
    </dgm:pt>
    <dgm:pt modelId="{3769CF6C-E00B-470B-A274-33332DF53A0E}">
      <dgm:prSet phldrT="[Κείμενο]"/>
      <dgm:spPr>
        <a:solidFill>
          <a:schemeClr val="accent6"/>
        </a:solidFill>
      </dgm:spPr>
      <dgm:t>
        <a:bodyPr/>
        <a:lstStyle/>
        <a:p>
          <a:pPr marL="0" marR="0" lvl="0" indent="0" defTabSz="1066800" eaLnBrk="1" fontAlgn="auto" latinLnBrk="0" hangingPunct="1">
            <a:lnSpc>
              <a:spcPct val="90000"/>
            </a:lnSpc>
            <a:spcBef>
              <a:spcPct val="0"/>
            </a:spcBef>
            <a:spcAft>
              <a:spcPct val="35000"/>
            </a:spcAft>
            <a:buClrTx/>
            <a:buSzTx/>
            <a:buFontTx/>
            <a:buNone/>
            <a:tabLst/>
            <a:defRPr/>
          </a:pPr>
          <a:r>
            <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Φωτοθεραπεία με υπεριώδη ακτινοβολία στενού φάσματος (</a:t>
          </a:r>
          <a:r>
            <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NB</a:t>
          </a:r>
          <a:r>
            <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-UV</a:t>
          </a:r>
          <a:r>
            <a:rPr lang="en-US"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t>
          </a:r>
          <a:endPar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lvl="0" defTabSz="1066800">
            <a:lnSpc>
              <a:spcPct val="90000"/>
            </a:lnSpc>
            <a:spcBef>
              <a:spcPct val="0"/>
            </a:spcBef>
            <a:spcAft>
              <a:spcPct val="35000"/>
            </a:spcAft>
            <a:buNone/>
          </a:pPr>
          <a:endParaRPr lang="el-GR" dirty="0">
            <a:latin typeface="Arial" panose="020B0604020202020204" pitchFamily="34" charset="0"/>
            <a:cs typeface="Arial" panose="020B0604020202020204" pitchFamily="34" charset="0"/>
          </a:endParaRPr>
        </a:p>
      </dgm:t>
    </dgm:pt>
    <dgm:pt modelId="{25392827-2882-4FF3-A470-7F7F8E9FED10}" type="parTrans" cxnId="{ED85C779-B222-48B2-A918-D60F3320A3A7}">
      <dgm:prSet/>
      <dgm:spPr/>
      <dgm:t>
        <a:bodyPr/>
        <a:lstStyle/>
        <a:p>
          <a:endParaRPr lang="el-GR"/>
        </a:p>
      </dgm:t>
    </dgm:pt>
    <dgm:pt modelId="{98874F4B-7E86-4669-9DEC-88C75B60DF48}" type="sibTrans" cxnId="{ED85C779-B222-48B2-A918-D60F3320A3A7}">
      <dgm:prSet/>
      <dgm:spPr/>
      <dgm:t>
        <a:bodyPr/>
        <a:lstStyle/>
        <a:p>
          <a:endParaRPr lang="el-GR"/>
        </a:p>
      </dgm:t>
    </dgm:pt>
    <dgm:pt modelId="{3DF41C59-2AAC-439D-9C90-ABAF57C426F7}">
      <dgm:prSet phldrT="[Κείμενο]"/>
      <dgm:spPr>
        <a:solidFill>
          <a:schemeClr val="accent1"/>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dirty="0">
              <a:solidFill>
                <a:schemeClr val="tx1"/>
              </a:solidFill>
              <a:latin typeface="Arial" panose="020B0604020202020204" pitchFamily="34" charset="0"/>
              <a:cs typeface="Arial" panose="020B0604020202020204" pitchFamily="34" charset="0"/>
            </a:rPr>
            <a:t>X</a:t>
          </a:r>
          <a:r>
            <a:rPr lang="el-GR" b="1" dirty="0" err="1">
              <a:solidFill>
                <a:schemeClr val="tx1"/>
              </a:solidFill>
              <a:latin typeface="Arial" panose="020B0604020202020204" pitchFamily="34" charset="0"/>
              <a:cs typeface="Arial" panose="020B0604020202020204" pitchFamily="34" charset="0"/>
            </a:rPr>
            <a:t>ειρουργικές</a:t>
          </a:r>
          <a:r>
            <a:rPr lang="el-GR" b="1" dirty="0">
              <a:solidFill>
                <a:schemeClr val="tx1"/>
              </a:solidFill>
              <a:latin typeface="Arial" panose="020B0604020202020204" pitchFamily="34" charset="0"/>
              <a:cs typeface="Arial" panose="020B0604020202020204" pitchFamily="34" charset="0"/>
            </a:rPr>
            <a:t> επεμβάσεις </a:t>
          </a:r>
        </a:p>
        <a:p>
          <a:pPr marL="0" defTabSz="800100">
            <a:lnSpc>
              <a:spcPct val="90000"/>
            </a:lnSpc>
            <a:spcBef>
              <a:spcPct val="0"/>
            </a:spcBef>
            <a:spcAft>
              <a:spcPct val="35000"/>
            </a:spcAft>
          </a:pPr>
          <a:endParaRPr lang="el-GR" dirty="0">
            <a:latin typeface="Arial" panose="020B0604020202020204" pitchFamily="34" charset="0"/>
            <a:cs typeface="Arial" panose="020B0604020202020204" pitchFamily="34" charset="0"/>
          </a:endParaRPr>
        </a:p>
      </dgm:t>
    </dgm:pt>
    <dgm:pt modelId="{1DA9F24E-9B97-48C6-A301-EF0CA6228F49}" type="parTrans" cxnId="{214256D1-10A5-44C1-8010-77253C6EA024}">
      <dgm:prSet/>
      <dgm:spPr/>
      <dgm:t>
        <a:bodyPr/>
        <a:lstStyle/>
        <a:p>
          <a:endParaRPr lang="el-GR"/>
        </a:p>
      </dgm:t>
    </dgm:pt>
    <dgm:pt modelId="{7DACE4D7-9886-456D-8B0D-292EE3AA44FA}" type="sibTrans" cxnId="{214256D1-10A5-44C1-8010-77253C6EA024}">
      <dgm:prSet/>
      <dgm:spPr/>
      <dgm:t>
        <a:bodyPr/>
        <a:lstStyle/>
        <a:p>
          <a:endParaRPr lang="el-GR"/>
        </a:p>
      </dgm:t>
    </dgm:pt>
    <dgm:pt modelId="{CACA3B02-35F5-423A-AE2E-59E426AFE3C1}">
      <dgm:prSet phldrT="[Κείμενο]"/>
      <dgm:spPr>
        <a:solidFill>
          <a:schemeClr val="accent2"/>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b="1" dirty="0" err="1">
              <a:solidFill>
                <a:schemeClr val="tx1"/>
              </a:solidFill>
              <a:latin typeface="Arial" panose="020B0604020202020204" pitchFamily="34" charset="0"/>
              <a:cs typeface="Arial" panose="020B0604020202020204" pitchFamily="34" charset="0"/>
            </a:rPr>
            <a:t>Φωτοχημειοθεραπεία</a:t>
          </a:r>
          <a:r>
            <a:rPr lang="el-GR" b="1" dirty="0">
              <a:solidFill>
                <a:schemeClr val="tx1"/>
              </a:solidFill>
              <a:latin typeface="Arial" panose="020B0604020202020204" pitchFamily="34" charset="0"/>
              <a:cs typeface="Arial" panose="020B0604020202020204" pitchFamily="34" charset="0"/>
            </a:rPr>
            <a:t> με υπεριώδη ακτινοβολία Α σε συνδυασμό με τη λήψη </a:t>
          </a:r>
          <a:r>
            <a:rPr lang="el-GR" b="1" dirty="0" err="1">
              <a:solidFill>
                <a:schemeClr val="tx1"/>
              </a:solidFill>
              <a:latin typeface="Arial" panose="020B0604020202020204" pitchFamily="34" charset="0"/>
              <a:cs typeface="Arial" panose="020B0604020202020204" pitchFamily="34" charset="0"/>
            </a:rPr>
            <a:t>ψωραλενίων</a:t>
          </a:r>
          <a:r>
            <a:rPr lang="el-GR" b="1" dirty="0">
              <a:solidFill>
                <a:schemeClr val="tx1"/>
              </a:solidFill>
              <a:latin typeface="Arial" panose="020B0604020202020204" pitchFamily="34" charset="0"/>
              <a:cs typeface="Arial" panose="020B0604020202020204" pitchFamily="34" charset="0"/>
            </a:rPr>
            <a:t> από το στόμα </a:t>
          </a:r>
          <a:r>
            <a:rPr lang="en-US" b="1" dirty="0">
              <a:solidFill>
                <a:schemeClr val="tx1"/>
              </a:solidFill>
              <a:latin typeface="Arial" panose="020B0604020202020204" pitchFamily="34" charset="0"/>
              <a:cs typeface="Arial" panose="020B0604020202020204" pitchFamily="34" charset="0"/>
            </a:rPr>
            <a:t>(PUVA)</a:t>
          </a:r>
        </a:p>
        <a:p>
          <a:pPr marL="0" defTabSz="800100">
            <a:lnSpc>
              <a:spcPct val="90000"/>
            </a:lnSpc>
            <a:spcBef>
              <a:spcPct val="0"/>
            </a:spcBef>
            <a:spcAft>
              <a:spcPct val="35000"/>
            </a:spcAft>
          </a:pPr>
          <a:endParaRPr lang="el-GR" dirty="0">
            <a:latin typeface="Arial" panose="020B0604020202020204" pitchFamily="34" charset="0"/>
            <a:cs typeface="Arial" panose="020B0604020202020204" pitchFamily="34" charset="0"/>
          </a:endParaRPr>
        </a:p>
      </dgm:t>
    </dgm:pt>
    <dgm:pt modelId="{C9320FF7-1324-48D1-8F46-91241E5B28A5}" type="parTrans" cxnId="{0C040DB0-D637-432F-9A7E-AA0636C7CD83}">
      <dgm:prSet/>
      <dgm:spPr/>
      <dgm:t>
        <a:bodyPr/>
        <a:lstStyle/>
        <a:p>
          <a:endParaRPr lang="el-GR"/>
        </a:p>
      </dgm:t>
    </dgm:pt>
    <dgm:pt modelId="{E49D63A4-EBC5-4D12-96EA-BEE677757CEA}" type="sibTrans" cxnId="{0C040DB0-D637-432F-9A7E-AA0636C7CD83}">
      <dgm:prSet/>
      <dgm:spPr/>
      <dgm:t>
        <a:bodyPr/>
        <a:lstStyle/>
        <a:p>
          <a:endParaRPr lang="el-GR"/>
        </a:p>
      </dgm:t>
    </dgm:pt>
    <dgm:pt modelId="{B2CD04F4-0B1B-4CBA-AD8E-E0A3E79A6D83}">
      <dgm:prSet phldrT="[Κείμενο]"/>
      <dgm:spPr>
        <a:solidFill>
          <a:schemeClr val="accent3">
            <a:lumMod val="60000"/>
            <a:lumOff val="40000"/>
          </a:schemeClr>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b="1" dirty="0">
              <a:solidFill>
                <a:schemeClr val="tx1"/>
              </a:solidFill>
              <a:latin typeface="Arial" panose="020B0604020202020204" pitchFamily="34" charset="0"/>
              <a:cs typeface="Arial" panose="020B0604020202020204" pitchFamily="34" charset="0"/>
            </a:rPr>
            <a:t>Αποχρωματισμός του φυσιολογικού δέρματος </a:t>
          </a:r>
        </a:p>
        <a:p>
          <a:pPr marL="0" defTabSz="666750">
            <a:lnSpc>
              <a:spcPct val="90000"/>
            </a:lnSpc>
            <a:spcBef>
              <a:spcPct val="0"/>
            </a:spcBef>
            <a:spcAft>
              <a:spcPct val="35000"/>
            </a:spcAft>
          </a:pPr>
          <a:endParaRPr lang="el-GR" dirty="0">
            <a:latin typeface="Arial" panose="020B0604020202020204" pitchFamily="34" charset="0"/>
            <a:cs typeface="Arial" panose="020B0604020202020204" pitchFamily="34" charset="0"/>
          </a:endParaRPr>
        </a:p>
      </dgm:t>
    </dgm:pt>
    <dgm:pt modelId="{FFE7B090-4932-415A-9B41-3C146936750D}" type="parTrans" cxnId="{6DD2132B-AD70-417C-9FA2-8E489D872D78}">
      <dgm:prSet/>
      <dgm:spPr/>
      <dgm:t>
        <a:bodyPr/>
        <a:lstStyle/>
        <a:p>
          <a:endParaRPr lang="el-GR"/>
        </a:p>
      </dgm:t>
    </dgm:pt>
    <dgm:pt modelId="{58DF113E-0E41-4EBC-BAC4-DD26944AB222}" type="sibTrans" cxnId="{6DD2132B-AD70-417C-9FA2-8E489D872D78}">
      <dgm:prSet/>
      <dgm:spPr/>
      <dgm:t>
        <a:bodyPr/>
        <a:lstStyle/>
        <a:p>
          <a:endParaRPr lang="el-GR"/>
        </a:p>
      </dgm:t>
    </dgm:pt>
    <dgm:pt modelId="{317134E1-81EF-49B1-8C05-BB7929535C7E}">
      <dgm:prSet/>
      <dgm:spPr>
        <a:solidFill>
          <a:schemeClr val="tx2">
            <a:lumMod val="50000"/>
            <a:lumOff val="50000"/>
          </a:schemeClr>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Τοπική αγωγή</a:t>
          </a:r>
          <a:r>
            <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 με </a:t>
          </a:r>
          <a:r>
            <a:rPr lang="el-GR" b="1" dirty="0" err="1">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κορτικοστεροειδή</a:t>
          </a:r>
          <a:r>
            <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 και αναστολείς </a:t>
          </a:r>
          <a:r>
            <a:rPr lang="el-GR" b="1" dirty="0" err="1">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καλσινευρίνης</a:t>
          </a:r>
          <a:endPar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l-G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7210438B-261C-4CE2-99C7-728D4D054139}" type="parTrans" cxnId="{DED69E82-B39E-46A0-9DB4-E5C3503581B6}">
      <dgm:prSet/>
      <dgm:spPr/>
      <dgm:t>
        <a:bodyPr/>
        <a:lstStyle/>
        <a:p>
          <a:endParaRPr lang="el-GR"/>
        </a:p>
      </dgm:t>
    </dgm:pt>
    <dgm:pt modelId="{7074FCC8-9B2D-4058-9748-9ECC1353984B}" type="sibTrans" cxnId="{DED69E82-B39E-46A0-9DB4-E5C3503581B6}">
      <dgm:prSet/>
      <dgm:spPr/>
      <dgm:t>
        <a:bodyPr/>
        <a:lstStyle/>
        <a:p>
          <a:endParaRPr lang="el-GR"/>
        </a:p>
      </dgm:t>
    </dgm:pt>
    <dgm:pt modelId="{860230CE-7193-412F-AAD0-04C70912F7CC}">
      <dgm:prSet custT="1"/>
      <dgm:spPr>
        <a:solidFill>
          <a:schemeClr val="accent6">
            <a:lumMod val="75000"/>
          </a:schemeClr>
        </a:solidFill>
      </dgm:spPr>
      <dgm:t>
        <a:bodyPr/>
        <a:lstStyle/>
        <a:p>
          <a:r>
            <a:rPr lang="el-GR" sz="1600" b="1" dirty="0" err="1">
              <a:solidFill>
                <a:schemeClr val="tx1"/>
              </a:solidFill>
              <a:latin typeface="Arial" panose="020B0604020202020204" pitchFamily="34" charset="0"/>
              <a:cs typeface="Arial" panose="020B0604020202020204" pitchFamily="34" charset="0"/>
            </a:rPr>
            <a:t>Λείζερ</a:t>
          </a:r>
          <a:endParaRPr lang="el-GR" sz="1600" b="1" dirty="0">
            <a:solidFill>
              <a:schemeClr val="tx1"/>
            </a:solidFill>
            <a:latin typeface="Arial" panose="020B0604020202020204" pitchFamily="34" charset="0"/>
            <a:cs typeface="Arial" panose="020B0604020202020204" pitchFamily="34" charset="0"/>
          </a:endParaRPr>
        </a:p>
      </dgm:t>
    </dgm:pt>
    <dgm:pt modelId="{BAA5640B-AF39-46F9-8396-CEB5BBA6A466}" type="parTrans" cxnId="{AFFC75BD-A819-43CA-A7FC-9CABECB0136C}">
      <dgm:prSet/>
      <dgm:spPr/>
      <dgm:t>
        <a:bodyPr/>
        <a:lstStyle/>
        <a:p>
          <a:endParaRPr lang="el-GR"/>
        </a:p>
      </dgm:t>
    </dgm:pt>
    <dgm:pt modelId="{72F114D9-EA69-44F8-8CA0-C3650E9518A0}" type="sibTrans" cxnId="{AFFC75BD-A819-43CA-A7FC-9CABECB0136C}">
      <dgm:prSet/>
      <dgm:spPr/>
      <dgm:t>
        <a:bodyPr/>
        <a:lstStyle/>
        <a:p>
          <a:endParaRPr lang="el-GR"/>
        </a:p>
      </dgm:t>
    </dgm:pt>
    <dgm:pt modelId="{14B311D8-2F1D-417A-8EF1-75275A7B1F5B}" type="pres">
      <dgm:prSet presAssocID="{5D16A81C-EA6B-4D04-BBED-672B218F28E7}" presName="diagram" presStyleCnt="0">
        <dgm:presLayoutVars>
          <dgm:dir/>
          <dgm:resizeHandles val="exact"/>
        </dgm:presLayoutVars>
      </dgm:prSet>
      <dgm:spPr/>
    </dgm:pt>
    <dgm:pt modelId="{4F6F4333-602D-425F-A1F8-AD0CF8CF28FE}" type="pres">
      <dgm:prSet presAssocID="{3769CF6C-E00B-470B-A274-33332DF53A0E}" presName="node" presStyleLbl="node1" presStyleIdx="0" presStyleCnt="6">
        <dgm:presLayoutVars>
          <dgm:bulletEnabled val="1"/>
        </dgm:presLayoutVars>
      </dgm:prSet>
      <dgm:spPr/>
    </dgm:pt>
    <dgm:pt modelId="{30EAB087-BCD4-4521-A8F1-D7ACBEE226DF}" type="pres">
      <dgm:prSet presAssocID="{98874F4B-7E86-4669-9DEC-88C75B60DF48}" presName="sibTrans" presStyleCnt="0"/>
      <dgm:spPr/>
    </dgm:pt>
    <dgm:pt modelId="{B1E5AFF8-EF98-4F82-9CEA-822787337562}" type="pres">
      <dgm:prSet presAssocID="{317134E1-81EF-49B1-8C05-BB7929535C7E}" presName="node" presStyleLbl="node1" presStyleIdx="1" presStyleCnt="6">
        <dgm:presLayoutVars>
          <dgm:bulletEnabled val="1"/>
        </dgm:presLayoutVars>
      </dgm:prSet>
      <dgm:spPr/>
    </dgm:pt>
    <dgm:pt modelId="{80B6B165-B7BE-4BE1-AEB5-607D1A1F7D2B}" type="pres">
      <dgm:prSet presAssocID="{7074FCC8-9B2D-4058-9748-9ECC1353984B}" presName="sibTrans" presStyleCnt="0"/>
      <dgm:spPr/>
    </dgm:pt>
    <dgm:pt modelId="{99D8BB0A-3265-4E9C-9FE9-E46595F8584E}" type="pres">
      <dgm:prSet presAssocID="{3DF41C59-2AAC-439D-9C90-ABAF57C426F7}" presName="node" presStyleLbl="node1" presStyleIdx="2" presStyleCnt="6">
        <dgm:presLayoutVars>
          <dgm:bulletEnabled val="1"/>
        </dgm:presLayoutVars>
      </dgm:prSet>
      <dgm:spPr/>
    </dgm:pt>
    <dgm:pt modelId="{9D5D4140-12B4-4D8C-BB65-4B3D486DEB2E}" type="pres">
      <dgm:prSet presAssocID="{7DACE4D7-9886-456D-8B0D-292EE3AA44FA}" presName="sibTrans" presStyleCnt="0"/>
      <dgm:spPr/>
    </dgm:pt>
    <dgm:pt modelId="{294A6932-D37E-471D-9EA4-5AF3B1C4BECC}" type="pres">
      <dgm:prSet presAssocID="{CACA3B02-35F5-423A-AE2E-59E426AFE3C1}" presName="node" presStyleLbl="node1" presStyleIdx="3" presStyleCnt="6">
        <dgm:presLayoutVars>
          <dgm:bulletEnabled val="1"/>
        </dgm:presLayoutVars>
      </dgm:prSet>
      <dgm:spPr/>
    </dgm:pt>
    <dgm:pt modelId="{12ED206F-EF91-4123-AEF5-1C616752E55C}" type="pres">
      <dgm:prSet presAssocID="{E49D63A4-EBC5-4D12-96EA-BEE677757CEA}" presName="sibTrans" presStyleCnt="0"/>
      <dgm:spPr/>
    </dgm:pt>
    <dgm:pt modelId="{E4F3FE22-361D-4DDD-A674-311D305235B7}" type="pres">
      <dgm:prSet presAssocID="{B2CD04F4-0B1B-4CBA-AD8E-E0A3E79A6D83}" presName="node" presStyleLbl="node1" presStyleIdx="4" presStyleCnt="6">
        <dgm:presLayoutVars>
          <dgm:bulletEnabled val="1"/>
        </dgm:presLayoutVars>
      </dgm:prSet>
      <dgm:spPr/>
    </dgm:pt>
    <dgm:pt modelId="{31D12942-7AEE-4A28-B729-C526DED6FA1C}" type="pres">
      <dgm:prSet presAssocID="{58DF113E-0E41-4EBC-BAC4-DD26944AB222}" presName="sibTrans" presStyleCnt="0"/>
      <dgm:spPr/>
    </dgm:pt>
    <dgm:pt modelId="{CA31B548-851A-4511-900B-BB77D56D50AA}" type="pres">
      <dgm:prSet presAssocID="{860230CE-7193-412F-AAD0-04C70912F7CC}" presName="node" presStyleLbl="node1" presStyleIdx="5" presStyleCnt="6">
        <dgm:presLayoutVars>
          <dgm:bulletEnabled val="1"/>
        </dgm:presLayoutVars>
      </dgm:prSet>
      <dgm:spPr/>
    </dgm:pt>
  </dgm:ptLst>
  <dgm:cxnLst>
    <dgm:cxn modelId="{7B5AE515-1C89-4D63-BAC6-04BA0C6E2F0E}" type="presOf" srcId="{3DF41C59-2AAC-439D-9C90-ABAF57C426F7}" destId="{99D8BB0A-3265-4E9C-9FE9-E46595F8584E}" srcOrd="0" destOrd="0" presId="urn:microsoft.com/office/officeart/2005/8/layout/default"/>
    <dgm:cxn modelId="{6DD2132B-AD70-417C-9FA2-8E489D872D78}" srcId="{5D16A81C-EA6B-4D04-BBED-672B218F28E7}" destId="{B2CD04F4-0B1B-4CBA-AD8E-E0A3E79A6D83}" srcOrd="4" destOrd="0" parTransId="{FFE7B090-4932-415A-9B41-3C146936750D}" sibTransId="{58DF113E-0E41-4EBC-BAC4-DD26944AB222}"/>
    <dgm:cxn modelId="{6BF6525B-A7EE-4C1E-9B22-31F6A728837C}" type="presOf" srcId="{860230CE-7193-412F-AAD0-04C70912F7CC}" destId="{CA31B548-851A-4511-900B-BB77D56D50AA}" srcOrd="0" destOrd="0" presId="urn:microsoft.com/office/officeart/2005/8/layout/default"/>
    <dgm:cxn modelId="{520E3459-9365-4ADB-929C-7563F4B005B0}" type="presOf" srcId="{5D16A81C-EA6B-4D04-BBED-672B218F28E7}" destId="{14B311D8-2F1D-417A-8EF1-75275A7B1F5B}" srcOrd="0" destOrd="0" presId="urn:microsoft.com/office/officeart/2005/8/layout/default"/>
    <dgm:cxn modelId="{ED85C779-B222-48B2-A918-D60F3320A3A7}" srcId="{5D16A81C-EA6B-4D04-BBED-672B218F28E7}" destId="{3769CF6C-E00B-470B-A274-33332DF53A0E}" srcOrd="0" destOrd="0" parTransId="{25392827-2882-4FF3-A470-7F7F8E9FED10}" sibTransId="{98874F4B-7E86-4669-9DEC-88C75B60DF48}"/>
    <dgm:cxn modelId="{DED69E82-B39E-46A0-9DB4-E5C3503581B6}" srcId="{5D16A81C-EA6B-4D04-BBED-672B218F28E7}" destId="{317134E1-81EF-49B1-8C05-BB7929535C7E}" srcOrd="1" destOrd="0" parTransId="{7210438B-261C-4CE2-99C7-728D4D054139}" sibTransId="{7074FCC8-9B2D-4058-9748-9ECC1353984B}"/>
    <dgm:cxn modelId="{24113590-44D3-4153-B79E-A03CB366CFE3}" type="presOf" srcId="{317134E1-81EF-49B1-8C05-BB7929535C7E}" destId="{B1E5AFF8-EF98-4F82-9CEA-822787337562}" srcOrd="0" destOrd="0" presId="urn:microsoft.com/office/officeart/2005/8/layout/default"/>
    <dgm:cxn modelId="{A965FAAD-548C-4428-9408-536D195F5FF1}" type="presOf" srcId="{B2CD04F4-0B1B-4CBA-AD8E-E0A3E79A6D83}" destId="{E4F3FE22-361D-4DDD-A674-311D305235B7}" srcOrd="0" destOrd="0" presId="urn:microsoft.com/office/officeart/2005/8/layout/default"/>
    <dgm:cxn modelId="{0C040DB0-D637-432F-9A7E-AA0636C7CD83}" srcId="{5D16A81C-EA6B-4D04-BBED-672B218F28E7}" destId="{CACA3B02-35F5-423A-AE2E-59E426AFE3C1}" srcOrd="3" destOrd="0" parTransId="{C9320FF7-1324-48D1-8F46-91241E5B28A5}" sibTransId="{E49D63A4-EBC5-4D12-96EA-BEE677757CEA}"/>
    <dgm:cxn modelId="{6515A2B3-5999-45A7-BA26-C0A0D6DA49CB}" type="presOf" srcId="{3769CF6C-E00B-470B-A274-33332DF53A0E}" destId="{4F6F4333-602D-425F-A1F8-AD0CF8CF28FE}" srcOrd="0" destOrd="0" presId="urn:microsoft.com/office/officeart/2005/8/layout/default"/>
    <dgm:cxn modelId="{AFFC75BD-A819-43CA-A7FC-9CABECB0136C}" srcId="{5D16A81C-EA6B-4D04-BBED-672B218F28E7}" destId="{860230CE-7193-412F-AAD0-04C70912F7CC}" srcOrd="5" destOrd="0" parTransId="{BAA5640B-AF39-46F9-8396-CEB5BBA6A466}" sibTransId="{72F114D9-EA69-44F8-8CA0-C3650E9518A0}"/>
    <dgm:cxn modelId="{214256D1-10A5-44C1-8010-77253C6EA024}" srcId="{5D16A81C-EA6B-4D04-BBED-672B218F28E7}" destId="{3DF41C59-2AAC-439D-9C90-ABAF57C426F7}" srcOrd="2" destOrd="0" parTransId="{1DA9F24E-9B97-48C6-A301-EF0CA6228F49}" sibTransId="{7DACE4D7-9886-456D-8B0D-292EE3AA44FA}"/>
    <dgm:cxn modelId="{0E338EF3-3B9F-4754-AB36-8F6E17DFD6D3}" type="presOf" srcId="{CACA3B02-35F5-423A-AE2E-59E426AFE3C1}" destId="{294A6932-D37E-471D-9EA4-5AF3B1C4BECC}" srcOrd="0" destOrd="0" presId="urn:microsoft.com/office/officeart/2005/8/layout/default"/>
    <dgm:cxn modelId="{4EA09990-7663-4980-9E96-B9FCB09E68B1}" type="presParOf" srcId="{14B311D8-2F1D-417A-8EF1-75275A7B1F5B}" destId="{4F6F4333-602D-425F-A1F8-AD0CF8CF28FE}" srcOrd="0" destOrd="0" presId="urn:microsoft.com/office/officeart/2005/8/layout/default"/>
    <dgm:cxn modelId="{F16A2D03-B9CC-4601-B5D0-DA580F5AABC0}" type="presParOf" srcId="{14B311D8-2F1D-417A-8EF1-75275A7B1F5B}" destId="{30EAB087-BCD4-4521-A8F1-D7ACBEE226DF}" srcOrd="1" destOrd="0" presId="urn:microsoft.com/office/officeart/2005/8/layout/default"/>
    <dgm:cxn modelId="{9DFBAA46-EDF4-41A8-9335-3443B4E60DA4}" type="presParOf" srcId="{14B311D8-2F1D-417A-8EF1-75275A7B1F5B}" destId="{B1E5AFF8-EF98-4F82-9CEA-822787337562}" srcOrd="2" destOrd="0" presId="urn:microsoft.com/office/officeart/2005/8/layout/default"/>
    <dgm:cxn modelId="{B5EF2D8F-A49A-4CE7-B3F7-9F24CC28684F}" type="presParOf" srcId="{14B311D8-2F1D-417A-8EF1-75275A7B1F5B}" destId="{80B6B165-B7BE-4BE1-AEB5-607D1A1F7D2B}" srcOrd="3" destOrd="0" presId="urn:microsoft.com/office/officeart/2005/8/layout/default"/>
    <dgm:cxn modelId="{DDDD4D4D-1323-459C-AA7A-AC03BE0B1018}" type="presParOf" srcId="{14B311D8-2F1D-417A-8EF1-75275A7B1F5B}" destId="{99D8BB0A-3265-4E9C-9FE9-E46595F8584E}" srcOrd="4" destOrd="0" presId="urn:microsoft.com/office/officeart/2005/8/layout/default"/>
    <dgm:cxn modelId="{66D3951A-C080-48F5-936C-E5499CA132F0}" type="presParOf" srcId="{14B311D8-2F1D-417A-8EF1-75275A7B1F5B}" destId="{9D5D4140-12B4-4D8C-BB65-4B3D486DEB2E}" srcOrd="5" destOrd="0" presId="urn:microsoft.com/office/officeart/2005/8/layout/default"/>
    <dgm:cxn modelId="{C75515C5-7420-4D6E-8C19-00A9C4899D1E}" type="presParOf" srcId="{14B311D8-2F1D-417A-8EF1-75275A7B1F5B}" destId="{294A6932-D37E-471D-9EA4-5AF3B1C4BECC}" srcOrd="6" destOrd="0" presId="urn:microsoft.com/office/officeart/2005/8/layout/default"/>
    <dgm:cxn modelId="{530A1387-C6B3-49A7-9374-FC0BB578A203}" type="presParOf" srcId="{14B311D8-2F1D-417A-8EF1-75275A7B1F5B}" destId="{12ED206F-EF91-4123-AEF5-1C616752E55C}" srcOrd="7" destOrd="0" presId="urn:microsoft.com/office/officeart/2005/8/layout/default"/>
    <dgm:cxn modelId="{63106B15-0D60-49F1-BE02-A8D4D16F8B62}" type="presParOf" srcId="{14B311D8-2F1D-417A-8EF1-75275A7B1F5B}" destId="{E4F3FE22-361D-4DDD-A674-311D305235B7}" srcOrd="8" destOrd="0" presId="urn:microsoft.com/office/officeart/2005/8/layout/default"/>
    <dgm:cxn modelId="{407288D1-863A-40A0-AD82-86979155C68C}" type="presParOf" srcId="{14B311D8-2F1D-417A-8EF1-75275A7B1F5B}" destId="{31D12942-7AEE-4A28-B729-C526DED6FA1C}" srcOrd="9" destOrd="0" presId="urn:microsoft.com/office/officeart/2005/8/layout/default"/>
    <dgm:cxn modelId="{66298388-65EE-4DEA-99E9-BA832B0A83AF}" type="presParOf" srcId="{14B311D8-2F1D-417A-8EF1-75275A7B1F5B}" destId="{CA31B548-851A-4511-900B-BB77D56D50AA}"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566407-92FA-4375-B1BA-DB2DF387112F}" type="doc">
      <dgm:prSet loTypeId="urn:microsoft.com/office/officeart/2005/8/layout/hProcess9" loCatId="process" qsTypeId="urn:microsoft.com/office/officeart/2005/8/quickstyle/simple1" qsCatId="simple" csTypeId="urn:microsoft.com/office/officeart/2005/8/colors/accent1_2" csCatId="accent1" phldr="1"/>
      <dgm:spPr/>
    </dgm:pt>
    <dgm:pt modelId="{101BB28A-DFEC-4813-B47C-309CE1BE1CDF}">
      <dgm:prSet phldrT="[Κείμενο]" custT="1"/>
      <dgm:spPr>
        <a:solidFill>
          <a:schemeClr val="accent2"/>
        </a:solidFill>
      </dgm:spPr>
      <dgm:t>
        <a:bodyPr/>
        <a:lstStyle/>
        <a:p>
          <a:r>
            <a:rPr lang="el-GR" sz="1800" dirty="0">
              <a:solidFill>
                <a:schemeClr val="tx1"/>
              </a:solidFill>
              <a:latin typeface="Arial" panose="020B0604020202020204" pitchFamily="34" charset="0"/>
              <a:cs typeface="Arial" panose="020B0604020202020204" pitchFamily="34" charset="0"/>
            </a:rPr>
            <a:t>Η υπάρχουσα θεραπεία για τη λεύκη περιέχει </a:t>
          </a:r>
          <a:r>
            <a:rPr lang="el-GR" sz="1800" b="1" dirty="0">
              <a:solidFill>
                <a:srgbClr val="0070C0"/>
              </a:solidFill>
              <a:latin typeface="Arial" panose="020B0604020202020204" pitchFamily="34" charset="0"/>
              <a:cs typeface="Arial" panose="020B0604020202020204" pitchFamily="34" charset="0"/>
            </a:rPr>
            <a:t>μη </a:t>
          </a:r>
          <a:r>
            <a:rPr lang="el-GR" sz="1800" b="1" dirty="0" err="1">
              <a:solidFill>
                <a:srgbClr val="0070C0"/>
              </a:solidFill>
              <a:latin typeface="Arial" panose="020B0604020202020204" pitchFamily="34" charset="0"/>
              <a:cs typeface="Arial" panose="020B0604020202020204" pitchFamily="34" charset="0"/>
            </a:rPr>
            <a:t>στοχευμένα</a:t>
          </a:r>
          <a:r>
            <a:rPr lang="el-GR" sz="1800" b="1" dirty="0">
              <a:solidFill>
                <a:srgbClr val="0070C0"/>
              </a:solidFill>
              <a:latin typeface="Arial" panose="020B0604020202020204" pitchFamily="34" charset="0"/>
              <a:cs typeface="Arial" panose="020B0604020202020204" pitchFamily="34" charset="0"/>
            </a:rPr>
            <a:t> </a:t>
          </a:r>
          <a:r>
            <a:rPr lang="el-GR" sz="1800" b="1" dirty="0" err="1">
              <a:solidFill>
                <a:srgbClr val="0070C0"/>
              </a:solidFill>
              <a:latin typeface="Arial" panose="020B0604020202020204" pitchFamily="34" charset="0"/>
              <a:cs typeface="Arial" panose="020B0604020202020204" pitchFamily="34" charset="0"/>
            </a:rPr>
            <a:t>ανοσοκατασταλτικά</a:t>
          </a:r>
          <a:r>
            <a:rPr lang="el-GR" sz="1800" dirty="0">
              <a:latin typeface="Arial" panose="020B0604020202020204" pitchFamily="34" charset="0"/>
              <a:cs typeface="Arial" panose="020B0604020202020204" pitchFamily="34" charset="0"/>
            </a:rPr>
            <a:t> </a:t>
          </a:r>
          <a:r>
            <a:rPr lang="el-GR" sz="1800" dirty="0">
              <a:solidFill>
                <a:schemeClr val="tx1"/>
              </a:solidFill>
              <a:latin typeface="Arial" panose="020B0604020202020204" pitchFamily="34" charset="0"/>
              <a:cs typeface="Arial" panose="020B0604020202020204" pitchFamily="34" charset="0"/>
            </a:rPr>
            <a:t>με</a:t>
          </a:r>
          <a:r>
            <a:rPr lang="el-GR" sz="1800" dirty="0">
              <a:latin typeface="Arial" panose="020B0604020202020204" pitchFamily="34" charset="0"/>
              <a:cs typeface="Arial" panose="020B0604020202020204" pitchFamily="34" charset="0"/>
            </a:rPr>
            <a:t> </a:t>
          </a:r>
          <a:r>
            <a:rPr lang="el-GR" sz="1800" b="1" dirty="0">
              <a:solidFill>
                <a:srgbClr val="0070C0"/>
              </a:solidFill>
              <a:latin typeface="Arial" panose="020B0604020202020204" pitchFamily="34" charset="0"/>
              <a:cs typeface="Arial" panose="020B0604020202020204" pitchFamily="34" charset="0"/>
            </a:rPr>
            <a:t>μέτρια αποτελεσματικότητα </a:t>
          </a:r>
          <a:r>
            <a:rPr lang="el-GR" sz="1800" dirty="0">
              <a:solidFill>
                <a:schemeClr val="tx1"/>
              </a:solidFill>
              <a:latin typeface="Arial" panose="020B0604020202020204" pitchFamily="34" charset="0"/>
              <a:cs typeface="Arial" panose="020B0604020202020204" pitchFamily="34" charset="0"/>
            </a:rPr>
            <a:t>και επιδεινώνεται από το πρόβλημα της </a:t>
          </a:r>
          <a:r>
            <a:rPr lang="el-GR" sz="1800" b="1" dirty="0">
              <a:solidFill>
                <a:srgbClr val="C00000"/>
              </a:solidFill>
              <a:latin typeface="Arial" panose="020B0604020202020204" pitchFamily="34" charset="0"/>
              <a:cs typeface="Arial" panose="020B0604020202020204" pitchFamily="34" charset="0"/>
            </a:rPr>
            <a:t>υποτροπής</a:t>
          </a:r>
          <a:r>
            <a:rPr lang="el-GR" sz="1800" dirty="0">
              <a:latin typeface="Arial" panose="020B0604020202020204" pitchFamily="34" charset="0"/>
              <a:cs typeface="Arial" panose="020B0604020202020204" pitchFamily="34" charset="0"/>
            </a:rPr>
            <a:t> </a:t>
          </a:r>
          <a:r>
            <a:rPr lang="el-GR" sz="1800" dirty="0">
              <a:solidFill>
                <a:schemeClr val="tx1"/>
              </a:solidFill>
              <a:latin typeface="Arial" panose="020B0604020202020204" pitchFamily="34" charset="0"/>
              <a:cs typeface="Arial" panose="020B0604020202020204" pitchFamily="34" charset="0"/>
            </a:rPr>
            <a:t>μετά τη διακοπή της θεραπείας</a:t>
          </a:r>
        </a:p>
        <a:p>
          <a:endParaRPr lang="el-GR" sz="1600" dirty="0">
            <a:latin typeface="Arial" panose="020B0604020202020204" pitchFamily="34" charset="0"/>
            <a:cs typeface="Arial" panose="020B0604020202020204" pitchFamily="34" charset="0"/>
          </a:endParaRPr>
        </a:p>
      </dgm:t>
    </dgm:pt>
    <dgm:pt modelId="{C3C45FC8-A25E-43F3-9F3E-1D19628B9519}" type="parTrans" cxnId="{EE979DA3-0FA3-4DED-B199-11DBB5E7D844}">
      <dgm:prSet/>
      <dgm:spPr/>
      <dgm:t>
        <a:bodyPr/>
        <a:lstStyle/>
        <a:p>
          <a:endParaRPr lang="el-GR"/>
        </a:p>
      </dgm:t>
    </dgm:pt>
    <dgm:pt modelId="{FA761C24-6E10-48FD-B4BE-87CADDE86182}" type="sibTrans" cxnId="{EE979DA3-0FA3-4DED-B199-11DBB5E7D844}">
      <dgm:prSet/>
      <dgm:spPr/>
      <dgm:t>
        <a:bodyPr/>
        <a:lstStyle/>
        <a:p>
          <a:endParaRPr lang="el-GR"/>
        </a:p>
      </dgm:t>
    </dgm:pt>
    <dgm:pt modelId="{EF53F047-6B89-4D0C-8F87-8CCF2ED9F4CD}">
      <dgm:prSet custT="1"/>
      <dgm:spPr>
        <a:solidFill>
          <a:schemeClr val="accent3">
            <a:lumMod val="60000"/>
            <a:lumOff val="40000"/>
          </a:schemeClr>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sz="1800" dirty="0">
              <a:solidFill>
                <a:schemeClr val="tx1"/>
              </a:solidFill>
              <a:latin typeface="Arial" panose="020B0604020202020204" pitchFamily="34" charset="0"/>
              <a:cs typeface="Arial" panose="020B0604020202020204" pitchFamily="34" charset="0"/>
            </a:rPr>
            <a:t>Καθώς διευρύνεται η μοριακή κατανόηση της νόσου </a:t>
          </a:r>
          <a:r>
            <a:rPr lang="el-GR" sz="1800" dirty="0">
              <a:solidFill>
                <a:schemeClr val="tx1"/>
              </a:solidFill>
              <a:latin typeface="Arial" panose="020B0604020202020204" pitchFamily="34" charset="0"/>
              <a:cs typeface="Arial" panose="020B0604020202020204" pitchFamily="34" charset="0"/>
              <a:sym typeface="Wingdings" panose="05000000000000000000" pitchFamily="2" charset="2"/>
            </a:rPr>
            <a:t> ανάγκη  για </a:t>
          </a:r>
          <a:r>
            <a:rPr lang="el-GR" sz="1800" b="1" dirty="0">
              <a:solidFill>
                <a:srgbClr val="0070C0"/>
              </a:solidFill>
              <a:latin typeface="Arial" panose="020B0604020202020204" pitchFamily="34" charset="0"/>
              <a:cs typeface="Arial" panose="020B0604020202020204" pitchFamily="34" charset="0"/>
            </a:rPr>
            <a:t>πιο αποτελεσματικά φάρμακα </a:t>
          </a:r>
          <a:r>
            <a:rPr lang="el-GR" sz="1800" dirty="0">
              <a:solidFill>
                <a:schemeClr val="tx1"/>
              </a:solidFill>
              <a:latin typeface="Arial" panose="020B0604020202020204" pitchFamily="34" charset="0"/>
              <a:cs typeface="Arial" panose="020B0604020202020204" pitchFamily="34" charset="0"/>
            </a:rPr>
            <a:t>που </a:t>
          </a:r>
          <a:r>
            <a:rPr lang="el-GR" sz="1800" b="1" dirty="0">
              <a:solidFill>
                <a:srgbClr val="0070C0"/>
              </a:solidFill>
              <a:latin typeface="Arial" panose="020B0604020202020204" pitchFamily="34" charset="0"/>
              <a:cs typeface="Arial" panose="020B0604020202020204" pitchFamily="34" charset="0"/>
            </a:rPr>
            <a:t>στοχεύουν</a:t>
          </a:r>
          <a:r>
            <a:rPr lang="el-GR" sz="1800" dirty="0">
              <a:solidFill>
                <a:schemeClr val="tx1"/>
              </a:solidFill>
              <a:latin typeface="Arial" panose="020B0604020202020204" pitchFamily="34" charset="0"/>
              <a:cs typeface="Arial" panose="020B0604020202020204" pitchFamily="34" charset="0"/>
            </a:rPr>
            <a:t> συγκεκριμένες οδούς παθογένειας της νόσου </a:t>
          </a:r>
          <a:r>
            <a:rPr lang="en-US" sz="1800"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el-GR" sz="1800" dirty="0">
              <a:solidFill>
                <a:schemeClr val="tx1"/>
              </a:solidFill>
              <a:latin typeface="Arial" panose="020B0604020202020204" pitchFamily="34" charset="0"/>
              <a:cs typeface="Arial" panose="020B0604020202020204" pitchFamily="34" charset="0"/>
            </a:rPr>
            <a:t>ελαχιστοποίηση των πιθανών παρενεργειών</a:t>
          </a:r>
        </a:p>
        <a:p>
          <a:pPr marL="0" lvl="0" defTabSz="488950">
            <a:lnSpc>
              <a:spcPct val="90000"/>
            </a:lnSpc>
            <a:spcBef>
              <a:spcPct val="0"/>
            </a:spcBef>
            <a:spcAft>
              <a:spcPct val="35000"/>
            </a:spcAft>
            <a:buNone/>
          </a:pPr>
          <a:endParaRPr lang="el-GR" sz="1100" dirty="0"/>
        </a:p>
      </dgm:t>
    </dgm:pt>
    <dgm:pt modelId="{E23A587C-C685-448B-B35A-CCA29FFEA473}" type="parTrans" cxnId="{88930E7B-C0B4-4F8A-B198-13F7B0D0D474}">
      <dgm:prSet/>
      <dgm:spPr/>
      <dgm:t>
        <a:bodyPr/>
        <a:lstStyle/>
        <a:p>
          <a:endParaRPr lang="el-GR"/>
        </a:p>
      </dgm:t>
    </dgm:pt>
    <dgm:pt modelId="{C66AC4C6-2773-4A45-BF64-84C284FF0487}" type="sibTrans" cxnId="{88930E7B-C0B4-4F8A-B198-13F7B0D0D474}">
      <dgm:prSet/>
      <dgm:spPr/>
      <dgm:t>
        <a:bodyPr/>
        <a:lstStyle/>
        <a:p>
          <a:endParaRPr lang="el-GR"/>
        </a:p>
      </dgm:t>
    </dgm:pt>
    <dgm:pt modelId="{6954779D-4CE7-42A0-80AD-9722E99C7A56}">
      <dgm:prSet custT="1"/>
      <dgm:spPr>
        <a:solidFill>
          <a:schemeClr val="accent6"/>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l-GR" sz="1800" dirty="0">
              <a:solidFill>
                <a:schemeClr val="tx1"/>
              </a:solidFill>
              <a:latin typeface="Arial" panose="020B0604020202020204" pitchFamily="34" charset="0"/>
              <a:cs typeface="Arial" panose="020B0604020202020204" pitchFamily="34" charset="0"/>
            </a:rPr>
            <a:t>Οι βιολογικοί παράγοντες έχουν χρησιμοποιηθεί με επιτυχία για τη θεραπεία δερματικών παθήσεων όπως η </a:t>
          </a:r>
          <a:r>
            <a:rPr lang="el-GR" sz="1800" dirty="0">
              <a:solidFill>
                <a:srgbClr val="0070C0"/>
              </a:solidFill>
              <a:latin typeface="Arial" panose="020B0604020202020204" pitchFamily="34" charset="0"/>
              <a:cs typeface="Arial" panose="020B0604020202020204" pitchFamily="34" charset="0"/>
            </a:rPr>
            <a:t>ψωρίαση</a:t>
          </a:r>
          <a:r>
            <a:rPr lang="el-GR" sz="1800" dirty="0">
              <a:latin typeface="Arial" panose="020B0604020202020204" pitchFamily="34" charset="0"/>
              <a:cs typeface="Arial" panose="020B0604020202020204" pitchFamily="34" charset="0"/>
            </a:rPr>
            <a:t> </a:t>
          </a:r>
          <a:r>
            <a:rPr lang="el-GR" sz="1800" dirty="0">
              <a:solidFill>
                <a:schemeClr val="tx1"/>
              </a:solidFill>
              <a:latin typeface="Arial" panose="020B0604020202020204" pitchFamily="34" charset="0"/>
              <a:cs typeface="Arial" panose="020B0604020202020204" pitchFamily="34" charset="0"/>
            </a:rPr>
            <a:t>και η</a:t>
          </a:r>
          <a:r>
            <a:rPr lang="el-GR" sz="1800" dirty="0">
              <a:latin typeface="Arial" panose="020B0604020202020204" pitchFamily="34" charset="0"/>
              <a:cs typeface="Arial" panose="020B0604020202020204" pitchFamily="34" charset="0"/>
            </a:rPr>
            <a:t> </a:t>
          </a:r>
          <a:r>
            <a:rPr lang="el-GR" sz="1800" dirty="0" err="1">
              <a:solidFill>
                <a:srgbClr val="0070C0"/>
              </a:solidFill>
              <a:latin typeface="Arial" panose="020B0604020202020204" pitchFamily="34" charset="0"/>
              <a:cs typeface="Arial" panose="020B0604020202020204" pitchFamily="34" charset="0"/>
            </a:rPr>
            <a:t>ατοπική</a:t>
          </a:r>
          <a:r>
            <a:rPr lang="el-GR" sz="1800" dirty="0">
              <a:solidFill>
                <a:srgbClr val="0070C0"/>
              </a:solidFill>
              <a:latin typeface="Arial" panose="020B0604020202020204" pitchFamily="34" charset="0"/>
              <a:cs typeface="Arial" panose="020B0604020202020204" pitchFamily="34" charset="0"/>
            </a:rPr>
            <a:t> δερματίτιδα</a:t>
          </a:r>
          <a:r>
            <a:rPr lang="el-GR" sz="1800" dirty="0">
              <a:solidFill>
                <a:schemeClr val="tx1"/>
              </a:solidFill>
              <a:latin typeface="Arial" panose="020B0604020202020204" pitchFamily="34" charset="0"/>
              <a:cs typeface="Arial" panose="020B0604020202020204" pitchFamily="34" charset="0"/>
            </a:rPr>
            <a:t>,</a:t>
          </a:r>
          <a:r>
            <a:rPr lang="el-GR" sz="1800" dirty="0">
              <a:latin typeface="Arial" panose="020B0604020202020204" pitchFamily="34" charset="0"/>
              <a:cs typeface="Arial" panose="020B0604020202020204" pitchFamily="34" charset="0"/>
            </a:rPr>
            <a:t> </a:t>
          </a:r>
          <a:r>
            <a:rPr lang="el-GR" sz="1800" dirty="0">
              <a:solidFill>
                <a:schemeClr val="tx1"/>
              </a:solidFill>
              <a:latin typeface="Arial" panose="020B0604020202020204" pitchFamily="34" charset="0"/>
              <a:cs typeface="Arial" panose="020B0604020202020204" pitchFamily="34" charset="0"/>
            </a:rPr>
            <a:t>αλλά η χρήση τους στη λεύκη είναι περιορισμένη και ο ρόλος τους παραμένει</a:t>
          </a:r>
          <a:r>
            <a:rPr lang="el-GR" sz="1800" dirty="0">
              <a:latin typeface="Arial" panose="020B0604020202020204" pitchFamily="34" charset="0"/>
              <a:cs typeface="Arial" panose="020B0604020202020204" pitchFamily="34" charset="0"/>
            </a:rPr>
            <a:t> </a:t>
          </a:r>
          <a:r>
            <a:rPr lang="el-GR" sz="1800" b="1" dirty="0">
              <a:solidFill>
                <a:srgbClr val="0070C0"/>
              </a:solidFill>
              <a:latin typeface="Arial" panose="020B0604020202020204" pitchFamily="34" charset="0"/>
              <a:cs typeface="Arial" panose="020B0604020202020204" pitchFamily="34" charset="0"/>
            </a:rPr>
            <a:t>αβέβαιος</a:t>
          </a:r>
          <a:endParaRPr lang="en-US" sz="1800" b="1" dirty="0">
            <a:solidFill>
              <a:srgbClr val="0070C0"/>
            </a:solidFill>
            <a:latin typeface="Arial" panose="020B0604020202020204" pitchFamily="34" charset="0"/>
            <a:cs typeface="Arial" panose="020B0604020202020204" pitchFamily="34" charset="0"/>
          </a:endParaRPr>
        </a:p>
        <a:p>
          <a:pPr marL="0" lvl="0" defTabSz="488950">
            <a:lnSpc>
              <a:spcPct val="90000"/>
            </a:lnSpc>
            <a:spcBef>
              <a:spcPct val="0"/>
            </a:spcBef>
            <a:spcAft>
              <a:spcPct val="35000"/>
            </a:spcAft>
            <a:buNone/>
          </a:pPr>
          <a:endParaRPr lang="el-GR" sz="1600" dirty="0"/>
        </a:p>
      </dgm:t>
    </dgm:pt>
    <dgm:pt modelId="{C8E4A414-5669-4C58-9CBF-B18BCF237D53}" type="parTrans" cxnId="{09826B25-F563-48FD-82B5-BF5CE96BC31D}">
      <dgm:prSet/>
      <dgm:spPr/>
      <dgm:t>
        <a:bodyPr/>
        <a:lstStyle/>
        <a:p>
          <a:endParaRPr lang="el-GR"/>
        </a:p>
      </dgm:t>
    </dgm:pt>
    <dgm:pt modelId="{EB75B5CE-E967-4D5B-BAD2-DCD8278A9EAC}" type="sibTrans" cxnId="{09826B25-F563-48FD-82B5-BF5CE96BC31D}">
      <dgm:prSet/>
      <dgm:spPr/>
      <dgm:t>
        <a:bodyPr/>
        <a:lstStyle/>
        <a:p>
          <a:endParaRPr lang="el-GR"/>
        </a:p>
      </dgm:t>
    </dgm:pt>
    <dgm:pt modelId="{FA5930A4-EEBB-4F0D-88A0-0FADAC6BAD5D}" type="pres">
      <dgm:prSet presAssocID="{9D566407-92FA-4375-B1BA-DB2DF387112F}" presName="CompostProcess" presStyleCnt="0">
        <dgm:presLayoutVars>
          <dgm:dir/>
          <dgm:resizeHandles val="exact"/>
        </dgm:presLayoutVars>
      </dgm:prSet>
      <dgm:spPr/>
    </dgm:pt>
    <dgm:pt modelId="{6E4322D3-FB38-49E9-9FEF-F0C724B6C406}" type="pres">
      <dgm:prSet presAssocID="{9D566407-92FA-4375-B1BA-DB2DF387112F}" presName="arrow" presStyleLbl="bgShp" presStyleIdx="0" presStyleCnt="1"/>
      <dgm:spPr>
        <a:solidFill>
          <a:srgbClr val="002060"/>
        </a:solidFill>
      </dgm:spPr>
    </dgm:pt>
    <dgm:pt modelId="{4421494A-AF20-4D55-B33F-9FB18073C86A}" type="pres">
      <dgm:prSet presAssocID="{9D566407-92FA-4375-B1BA-DB2DF387112F}" presName="linearProcess" presStyleCnt="0"/>
      <dgm:spPr/>
    </dgm:pt>
    <dgm:pt modelId="{BCE79729-5614-4856-9465-68B660FCF9F2}" type="pres">
      <dgm:prSet presAssocID="{101BB28A-DFEC-4813-B47C-309CE1BE1CDF}" presName="textNode" presStyleLbl="node1" presStyleIdx="0" presStyleCnt="3">
        <dgm:presLayoutVars>
          <dgm:bulletEnabled val="1"/>
        </dgm:presLayoutVars>
      </dgm:prSet>
      <dgm:spPr/>
    </dgm:pt>
    <dgm:pt modelId="{93692A7A-94E3-4997-8760-AFEE7F9E8127}" type="pres">
      <dgm:prSet presAssocID="{FA761C24-6E10-48FD-B4BE-87CADDE86182}" presName="sibTrans" presStyleCnt="0"/>
      <dgm:spPr/>
    </dgm:pt>
    <dgm:pt modelId="{D864E934-42EF-4AE8-AA55-CE45675E3E92}" type="pres">
      <dgm:prSet presAssocID="{EF53F047-6B89-4D0C-8F87-8CCF2ED9F4CD}" presName="textNode" presStyleLbl="node1" presStyleIdx="1" presStyleCnt="3" custScaleX="107535" custScaleY="100164">
        <dgm:presLayoutVars>
          <dgm:bulletEnabled val="1"/>
        </dgm:presLayoutVars>
      </dgm:prSet>
      <dgm:spPr/>
    </dgm:pt>
    <dgm:pt modelId="{9FE3B12D-0E2F-4A45-8AAD-A3529470B43D}" type="pres">
      <dgm:prSet presAssocID="{C66AC4C6-2773-4A45-BF64-84C284FF0487}" presName="sibTrans" presStyleCnt="0"/>
      <dgm:spPr/>
    </dgm:pt>
    <dgm:pt modelId="{6FD99DF7-3F63-47DB-AE54-9836E3AECD68}" type="pres">
      <dgm:prSet presAssocID="{6954779D-4CE7-42A0-80AD-9722E99C7A56}" presName="textNode" presStyleLbl="node1" presStyleIdx="2" presStyleCnt="3" custScaleX="102931" custScaleY="104434" custLinFactNeighborX="1157">
        <dgm:presLayoutVars>
          <dgm:bulletEnabled val="1"/>
        </dgm:presLayoutVars>
      </dgm:prSet>
      <dgm:spPr/>
    </dgm:pt>
  </dgm:ptLst>
  <dgm:cxnLst>
    <dgm:cxn modelId="{09826B25-F563-48FD-82B5-BF5CE96BC31D}" srcId="{9D566407-92FA-4375-B1BA-DB2DF387112F}" destId="{6954779D-4CE7-42A0-80AD-9722E99C7A56}" srcOrd="2" destOrd="0" parTransId="{C8E4A414-5669-4C58-9CBF-B18BCF237D53}" sibTransId="{EB75B5CE-E967-4D5B-BAD2-DCD8278A9EAC}"/>
    <dgm:cxn modelId="{3CCC052F-4266-4563-B002-C72DAAB603FF}" type="presOf" srcId="{6954779D-4CE7-42A0-80AD-9722E99C7A56}" destId="{6FD99DF7-3F63-47DB-AE54-9836E3AECD68}" srcOrd="0" destOrd="0" presId="urn:microsoft.com/office/officeart/2005/8/layout/hProcess9"/>
    <dgm:cxn modelId="{6FB0E751-39BE-40D8-AF0B-FCCA324BBEDC}" type="presOf" srcId="{EF53F047-6B89-4D0C-8F87-8CCF2ED9F4CD}" destId="{D864E934-42EF-4AE8-AA55-CE45675E3E92}" srcOrd="0" destOrd="0" presId="urn:microsoft.com/office/officeart/2005/8/layout/hProcess9"/>
    <dgm:cxn modelId="{88930E7B-C0B4-4F8A-B198-13F7B0D0D474}" srcId="{9D566407-92FA-4375-B1BA-DB2DF387112F}" destId="{EF53F047-6B89-4D0C-8F87-8CCF2ED9F4CD}" srcOrd="1" destOrd="0" parTransId="{E23A587C-C685-448B-B35A-CCA29FFEA473}" sibTransId="{C66AC4C6-2773-4A45-BF64-84C284FF0487}"/>
    <dgm:cxn modelId="{5836BB92-C90E-49FD-A49F-5E1BC34ACC70}" type="presOf" srcId="{101BB28A-DFEC-4813-B47C-309CE1BE1CDF}" destId="{BCE79729-5614-4856-9465-68B660FCF9F2}" srcOrd="0" destOrd="0" presId="urn:microsoft.com/office/officeart/2005/8/layout/hProcess9"/>
    <dgm:cxn modelId="{EE979DA3-0FA3-4DED-B199-11DBB5E7D844}" srcId="{9D566407-92FA-4375-B1BA-DB2DF387112F}" destId="{101BB28A-DFEC-4813-B47C-309CE1BE1CDF}" srcOrd="0" destOrd="0" parTransId="{C3C45FC8-A25E-43F3-9F3E-1D19628B9519}" sibTransId="{FA761C24-6E10-48FD-B4BE-87CADDE86182}"/>
    <dgm:cxn modelId="{555536B7-540D-4E45-9AD4-F7D9C157F516}" type="presOf" srcId="{9D566407-92FA-4375-B1BA-DB2DF387112F}" destId="{FA5930A4-EEBB-4F0D-88A0-0FADAC6BAD5D}" srcOrd="0" destOrd="0" presId="urn:microsoft.com/office/officeart/2005/8/layout/hProcess9"/>
    <dgm:cxn modelId="{8B967C7A-CD13-431B-801D-A3B9DDB91F80}" type="presParOf" srcId="{FA5930A4-EEBB-4F0D-88A0-0FADAC6BAD5D}" destId="{6E4322D3-FB38-49E9-9FEF-F0C724B6C406}" srcOrd="0" destOrd="0" presId="urn:microsoft.com/office/officeart/2005/8/layout/hProcess9"/>
    <dgm:cxn modelId="{12C89DD9-09AD-4567-B2C7-99D4C5524ED5}" type="presParOf" srcId="{FA5930A4-EEBB-4F0D-88A0-0FADAC6BAD5D}" destId="{4421494A-AF20-4D55-B33F-9FB18073C86A}" srcOrd="1" destOrd="0" presId="urn:microsoft.com/office/officeart/2005/8/layout/hProcess9"/>
    <dgm:cxn modelId="{50BB569E-E999-4414-B08B-80A9CBD9CA7B}" type="presParOf" srcId="{4421494A-AF20-4D55-B33F-9FB18073C86A}" destId="{BCE79729-5614-4856-9465-68B660FCF9F2}" srcOrd="0" destOrd="0" presId="urn:microsoft.com/office/officeart/2005/8/layout/hProcess9"/>
    <dgm:cxn modelId="{31B58A25-5645-4498-AB43-5915998ABDDB}" type="presParOf" srcId="{4421494A-AF20-4D55-B33F-9FB18073C86A}" destId="{93692A7A-94E3-4997-8760-AFEE7F9E8127}" srcOrd="1" destOrd="0" presId="urn:microsoft.com/office/officeart/2005/8/layout/hProcess9"/>
    <dgm:cxn modelId="{8A5AEF11-800C-4F70-9912-0A0102EA3F49}" type="presParOf" srcId="{4421494A-AF20-4D55-B33F-9FB18073C86A}" destId="{D864E934-42EF-4AE8-AA55-CE45675E3E92}" srcOrd="2" destOrd="0" presId="urn:microsoft.com/office/officeart/2005/8/layout/hProcess9"/>
    <dgm:cxn modelId="{B5725BEB-FC62-4A11-9A9B-CC2A8D6429BF}" type="presParOf" srcId="{4421494A-AF20-4D55-B33F-9FB18073C86A}" destId="{9FE3B12D-0E2F-4A45-8AAD-A3529470B43D}" srcOrd="3" destOrd="0" presId="urn:microsoft.com/office/officeart/2005/8/layout/hProcess9"/>
    <dgm:cxn modelId="{2ECF2248-F568-407D-9EE2-AC2986DB4A7E}" type="presParOf" srcId="{4421494A-AF20-4D55-B33F-9FB18073C86A}" destId="{6FD99DF7-3F63-47DB-AE54-9836E3AECD68}"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FBF241-32D2-4595-A6F1-A86C08EF652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l-GR"/>
        </a:p>
      </dgm:t>
    </dgm:pt>
    <dgm:pt modelId="{95E78353-D75D-435E-A14E-55A5E0FC0733}">
      <dgm:prSet custT="1"/>
      <dgm:spPr>
        <a:solidFill>
          <a:srgbClr val="00B0F0"/>
        </a:solidFill>
      </dgm:spPr>
      <dgm:t>
        <a:bodyPr/>
        <a:lstStyle/>
        <a:p>
          <a:r>
            <a:rPr lang="el-GR" sz="2800" dirty="0" err="1"/>
            <a:t>Παθοφυσιολογικοί</a:t>
          </a:r>
          <a:r>
            <a:rPr lang="el-GR" sz="2800" dirty="0"/>
            <a:t> μηχανισμοί</a:t>
          </a:r>
        </a:p>
      </dgm:t>
    </dgm:pt>
    <dgm:pt modelId="{A81AA288-9A08-4A6E-BBB4-B000632B5B35}" type="parTrans" cxnId="{20BB6954-54A6-4CE5-8A8B-162D55228441}">
      <dgm:prSet/>
      <dgm:spPr/>
      <dgm:t>
        <a:bodyPr/>
        <a:lstStyle/>
        <a:p>
          <a:endParaRPr lang="el-GR"/>
        </a:p>
      </dgm:t>
    </dgm:pt>
    <dgm:pt modelId="{2101986F-1A90-4846-96BB-5D923437D412}" type="sibTrans" cxnId="{20BB6954-54A6-4CE5-8A8B-162D55228441}">
      <dgm:prSet/>
      <dgm:spPr/>
      <dgm:t>
        <a:bodyPr/>
        <a:lstStyle/>
        <a:p>
          <a:endParaRPr lang="el-GR"/>
        </a:p>
      </dgm:t>
    </dgm:pt>
    <dgm:pt modelId="{80CF97B4-C3C2-41FC-905E-4F73DA527A9E}" type="pres">
      <dgm:prSet presAssocID="{A4FBF241-32D2-4595-A6F1-A86C08EF652C}" presName="linear" presStyleCnt="0">
        <dgm:presLayoutVars>
          <dgm:animLvl val="lvl"/>
          <dgm:resizeHandles val="exact"/>
        </dgm:presLayoutVars>
      </dgm:prSet>
      <dgm:spPr/>
    </dgm:pt>
    <dgm:pt modelId="{A41D8E20-67EB-4610-93CC-1F21FBA939E4}" type="pres">
      <dgm:prSet presAssocID="{95E78353-D75D-435E-A14E-55A5E0FC0733}" presName="parentText" presStyleLbl="node1" presStyleIdx="0" presStyleCnt="1" custLinFactY="19596" custLinFactNeighborX="-2045" custLinFactNeighborY="100000">
        <dgm:presLayoutVars>
          <dgm:chMax val="0"/>
          <dgm:bulletEnabled val="1"/>
        </dgm:presLayoutVars>
      </dgm:prSet>
      <dgm:spPr/>
    </dgm:pt>
  </dgm:ptLst>
  <dgm:cxnLst>
    <dgm:cxn modelId="{67088B11-5DFD-4906-A224-0819AC131A3C}" type="presOf" srcId="{A4FBF241-32D2-4595-A6F1-A86C08EF652C}" destId="{80CF97B4-C3C2-41FC-905E-4F73DA527A9E}" srcOrd="0" destOrd="0" presId="urn:microsoft.com/office/officeart/2005/8/layout/vList2"/>
    <dgm:cxn modelId="{20BB6954-54A6-4CE5-8A8B-162D55228441}" srcId="{A4FBF241-32D2-4595-A6F1-A86C08EF652C}" destId="{95E78353-D75D-435E-A14E-55A5E0FC0733}" srcOrd="0" destOrd="0" parTransId="{A81AA288-9A08-4A6E-BBB4-B000632B5B35}" sibTransId="{2101986F-1A90-4846-96BB-5D923437D412}"/>
    <dgm:cxn modelId="{121E367C-0017-420B-A77E-10822809484D}" type="presOf" srcId="{95E78353-D75D-435E-A14E-55A5E0FC0733}" destId="{A41D8E20-67EB-4610-93CC-1F21FBA939E4}" srcOrd="0" destOrd="0" presId="urn:microsoft.com/office/officeart/2005/8/layout/vList2"/>
    <dgm:cxn modelId="{6253D5F8-1854-40F5-AD36-D3D400D3DB6B}" type="presParOf" srcId="{80CF97B4-C3C2-41FC-905E-4F73DA527A9E}" destId="{A41D8E20-67EB-4610-93CC-1F21FBA939E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D73135-D3C6-428F-BD1D-5960FCB667A3}"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l-GR"/>
        </a:p>
      </dgm:t>
    </dgm:pt>
    <dgm:pt modelId="{07462E5E-FCC0-46A1-859D-3FB57A783F65}">
      <dgm:prSet custT="1"/>
      <dgm:spPr>
        <a:ln w="38100">
          <a:solidFill>
            <a:schemeClr val="tx1"/>
          </a:solidFill>
        </a:ln>
      </dgm:spPr>
      <dgm:t>
        <a:bodyPr/>
        <a:lstStyle/>
        <a:p>
          <a:r>
            <a:rPr lang="el-GR" sz="1800" dirty="0"/>
            <a:t>Οι </a:t>
          </a:r>
          <a:r>
            <a:rPr lang="el-GR" sz="1800" b="1" dirty="0">
              <a:solidFill>
                <a:srgbClr val="0070C0"/>
              </a:solidFill>
            </a:rPr>
            <a:t>περιβαλλοντικοί παράγοντες</a:t>
          </a:r>
          <a:r>
            <a:rPr lang="el-GR" sz="1800" b="1" dirty="0"/>
            <a:t> </a:t>
          </a:r>
          <a:r>
            <a:rPr lang="el-GR" sz="1800" dirty="0"/>
            <a:t>μπορούν να λειτουργήσουν σαν </a:t>
          </a:r>
          <a:r>
            <a:rPr lang="el-GR" sz="1800" dirty="0" err="1">
              <a:solidFill>
                <a:srgbClr val="C00000"/>
              </a:solidFill>
            </a:rPr>
            <a:t>πυροδοτητές</a:t>
          </a:r>
          <a:r>
            <a:rPr lang="el-GR" sz="1800" dirty="0"/>
            <a:t> σε γενετικά ευαίσθητα άτομα για ΑΔ.</a:t>
          </a:r>
        </a:p>
      </dgm:t>
    </dgm:pt>
    <dgm:pt modelId="{91FD09CD-8FDE-4793-AC8B-AA53B7332636}" type="sibTrans" cxnId="{9F4D2730-871C-4678-AC57-5F0717534458}">
      <dgm:prSet/>
      <dgm:spPr/>
      <dgm:t>
        <a:bodyPr/>
        <a:lstStyle/>
        <a:p>
          <a:endParaRPr lang="el-GR"/>
        </a:p>
      </dgm:t>
    </dgm:pt>
    <dgm:pt modelId="{AD3E0D00-F8F3-48CB-98B6-0062BB48BEC3}" type="parTrans" cxnId="{9F4D2730-871C-4678-AC57-5F0717534458}">
      <dgm:prSet/>
      <dgm:spPr/>
      <dgm:t>
        <a:bodyPr/>
        <a:lstStyle/>
        <a:p>
          <a:endParaRPr lang="el-GR"/>
        </a:p>
      </dgm:t>
    </dgm:pt>
    <dgm:pt modelId="{88F19042-BA07-452B-9F4C-33747A497659}" type="pres">
      <dgm:prSet presAssocID="{5CD73135-D3C6-428F-BD1D-5960FCB667A3}" presName="linear" presStyleCnt="0">
        <dgm:presLayoutVars>
          <dgm:animLvl val="lvl"/>
          <dgm:resizeHandles val="exact"/>
        </dgm:presLayoutVars>
      </dgm:prSet>
      <dgm:spPr/>
    </dgm:pt>
    <dgm:pt modelId="{4439AB2C-1213-4F06-B668-3A63F6FC87F0}" type="pres">
      <dgm:prSet presAssocID="{07462E5E-FCC0-46A1-859D-3FB57A783F65}" presName="parentText" presStyleLbl="node1" presStyleIdx="0" presStyleCnt="1" custLinFactNeighborX="0" custLinFactNeighborY="-1100">
        <dgm:presLayoutVars>
          <dgm:chMax val="0"/>
          <dgm:bulletEnabled val="1"/>
        </dgm:presLayoutVars>
      </dgm:prSet>
      <dgm:spPr/>
    </dgm:pt>
  </dgm:ptLst>
  <dgm:cxnLst>
    <dgm:cxn modelId="{9F4D2730-871C-4678-AC57-5F0717534458}" srcId="{5CD73135-D3C6-428F-BD1D-5960FCB667A3}" destId="{07462E5E-FCC0-46A1-859D-3FB57A783F65}" srcOrd="0" destOrd="0" parTransId="{AD3E0D00-F8F3-48CB-98B6-0062BB48BEC3}" sibTransId="{91FD09CD-8FDE-4793-AC8B-AA53B7332636}"/>
    <dgm:cxn modelId="{675AB567-DE8E-429E-A6E6-B1F4C9ADA65F}" type="presOf" srcId="{5CD73135-D3C6-428F-BD1D-5960FCB667A3}" destId="{88F19042-BA07-452B-9F4C-33747A497659}" srcOrd="0" destOrd="0" presId="urn:microsoft.com/office/officeart/2005/8/layout/vList2"/>
    <dgm:cxn modelId="{ECFEE0DF-37AB-4A5A-B211-EB1B7C913C25}" type="presOf" srcId="{07462E5E-FCC0-46A1-859D-3FB57A783F65}" destId="{4439AB2C-1213-4F06-B668-3A63F6FC87F0}" srcOrd="0" destOrd="0" presId="urn:microsoft.com/office/officeart/2005/8/layout/vList2"/>
    <dgm:cxn modelId="{6B9AA08E-8360-4D81-AA9D-E6151AA1C335}" type="presParOf" srcId="{88F19042-BA07-452B-9F4C-33747A497659}" destId="{4439AB2C-1213-4F06-B668-3A63F6FC87F0}"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2E0E061-E7EA-4F83-8450-EAB60A06F8E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l-GR"/>
        </a:p>
      </dgm:t>
    </dgm:pt>
    <dgm:pt modelId="{0F4A88A7-0EF8-4933-AF82-ADC846437C56}">
      <dgm:prSet custT="1"/>
      <dgm:spPr>
        <a:solidFill>
          <a:srgbClr val="FF99CC"/>
        </a:solidFill>
        <a:ln w="28575">
          <a:solidFill>
            <a:schemeClr val="tx1"/>
          </a:solidFill>
        </a:ln>
      </dgm:spPr>
      <dgm:t>
        <a:bodyPr/>
        <a:lstStyle/>
        <a:p>
          <a:r>
            <a:rPr lang="el-GR" sz="1800" b="1" dirty="0">
              <a:solidFill>
                <a:schemeClr val="tx1"/>
              </a:solidFill>
            </a:rPr>
            <a:t>Αλλοίωση </a:t>
          </a:r>
          <a:r>
            <a:rPr lang="el-GR" sz="1800" b="1" dirty="0" err="1">
              <a:solidFill>
                <a:schemeClr val="tx1"/>
              </a:solidFill>
            </a:rPr>
            <a:t>μικροχλωρίδας</a:t>
          </a:r>
          <a:r>
            <a:rPr lang="el-GR" sz="1800" b="1" dirty="0">
              <a:solidFill>
                <a:schemeClr val="tx1"/>
              </a:solidFill>
            </a:rPr>
            <a:t> δέρματος. </a:t>
          </a:r>
          <a:r>
            <a:rPr lang="el-GR" sz="1800" b="0" dirty="0">
              <a:solidFill>
                <a:schemeClr val="tx1"/>
              </a:solidFill>
            </a:rPr>
            <a:t>Ο </a:t>
          </a:r>
          <a:r>
            <a:rPr lang="el-GR" sz="1800" dirty="0">
              <a:solidFill>
                <a:schemeClr val="tx1"/>
              </a:solidFill>
            </a:rPr>
            <a:t>S. </a:t>
          </a:r>
          <a:r>
            <a:rPr lang="en-US" sz="1800" dirty="0">
              <a:solidFill>
                <a:schemeClr val="tx1"/>
              </a:solidFill>
            </a:rPr>
            <a:t>aureus</a:t>
          </a:r>
          <a:r>
            <a:rPr lang="el-GR" sz="1800" dirty="0">
              <a:solidFill>
                <a:schemeClr val="tx1"/>
              </a:solidFill>
            </a:rPr>
            <a:t> προσκολλάται στην κεράτινη στοιβάδα και παράγει </a:t>
          </a:r>
          <a:r>
            <a:rPr lang="el-GR" sz="1800" dirty="0" err="1">
              <a:solidFill>
                <a:schemeClr val="tx1"/>
              </a:solidFill>
            </a:rPr>
            <a:t>βιοφίλμ</a:t>
          </a:r>
          <a:r>
            <a:rPr lang="el-GR" sz="1800" dirty="0">
              <a:solidFill>
                <a:schemeClr val="tx1"/>
              </a:solidFill>
            </a:rPr>
            <a:t> που σχετίζεται με τη σοβαρότητα της ΑΔ. </a:t>
          </a:r>
        </a:p>
      </dgm:t>
    </dgm:pt>
    <dgm:pt modelId="{D28D3FB1-1BF6-4917-A338-635BA9CBF94A}" type="parTrans" cxnId="{7C0CCCF3-6B4C-4B77-BC4C-37BB95D18E37}">
      <dgm:prSet/>
      <dgm:spPr/>
      <dgm:t>
        <a:bodyPr/>
        <a:lstStyle/>
        <a:p>
          <a:endParaRPr lang="el-GR"/>
        </a:p>
      </dgm:t>
    </dgm:pt>
    <dgm:pt modelId="{8F4CEE7B-9E45-43FF-87BE-399E1B198C34}" type="sibTrans" cxnId="{7C0CCCF3-6B4C-4B77-BC4C-37BB95D18E37}">
      <dgm:prSet/>
      <dgm:spPr/>
      <dgm:t>
        <a:bodyPr/>
        <a:lstStyle/>
        <a:p>
          <a:endParaRPr lang="el-GR"/>
        </a:p>
      </dgm:t>
    </dgm:pt>
    <dgm:pt modelId="{8D8A4FE5-E9C5-4D91-813D-7E725312C93A}" type="pres">
      <dgm:prSet presAssocID="{C2E0E061-E7EA-4F83-8450-EAB60A06F8EB}" presName="linear" presStyleCnt="0">
        <dgm:presLayoutVars>
          <dgm:animLvl val="lvl"/>
          <dgm:resizeHandles val="exact"/>
        </dgm:presLayoutVars>
      </dgm:prSet>
      <dgm:spPr/>
    </dgm:pt>
    <dgm:pt modelId="{696D2E06-05DA-4BEB-8A85-5EE019B6ABA5}" type="pres">
      <dgm:prSet presAssocID="{0F4A88A7-0EF8-4933-AF82-ADC846437C56}" presName="parentText" presStyleLbl="node1" presStyleIdx="0" presStyleCnt="1" custLinFactNeighborX="6456" custLinFactNeighborY="-510">
        <dgm:presLayoutVars>
          <dgm:chMax val="0"/>
          <dgm:bulletEnabled val="1"/>
        </dgm:presLayoutVars>
      </dgm:prSet>
      <dgm:spPr/>
    </dgm:pt>
  </dgm:ptLst>
  <dgm:cxnLst>
    <dgm:cxn modelId="{2F659738-9D4A-4F45-9A2D-ACD89575BF8A}" type="presOf" srcId="{0F4A88A7-0EF8-4933-AF82-ADC846437C56}" destId="{696D2E06-05DA-4BEB-8A85-5EE019B6ABA5}" srcOrd="0" destOrd="0" presId="urn:microsoft.com/office/officeart/2005/8/layout/vList2"/>
    <dgm:cxn modelId="{375509AE-B3EA-4647-B167-BF4F8FC38845}" type="presOf" srcId="{C2E0E061-E7EA-4F83-8450-EAB60A06F8EB}" destId="{8D8A4FE5-E9C5-4D91-813D-7E725312C93A}" srcOrd="0" destOrd="0" presId="urn:microsoft.com/office/officeart/2005/8/layout/vList2"/>
    <dgm:cxn modelId="{7C0CCCF3-6B4C-4B77-BC4C-37BB95D18E37}" srcId="{C2E0E061-E7EA-4F83-8450-EAB60A06F8EB}" destId="{0F4A88A7-0EF8-4933-AF82-ADC846437C56}" srcOrd="0" destOrd="0" parTransId="{D28D3FB1-1BF6-4917-A338-635BA9CBF94A}" sibTransId="{8F4CEE7B-9E45-43FF-87BE-399E1B198C34}"/>
    <dgm:cxn modelId="{8A2D8753-CDC1-4D26-BF34-4C3CA5B22A75}" type="presParOf" srcId="{8D8A4FE5-E9C5-4D91-813D-7E725312C93A}" destId="{696D2E06-05DA-4BEB-8A85-5EE019B6ABA5}"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8F6E90A-405C-4A62-B6DD-216EA136BB1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l-GR"/>
        </a:p>
      </dgm:t>
    </dgm:pt>
    <dgm:pt modelId="{14EFC7A2-F684-4261-AA5F-249C8A4BC57F}">
      <dgm:prSet custT="1"/>
      <dgm:spPr>
        <a:solidFill>
          <a:srgbClr val="990033"/>
        </a:solidFill>
        <a:ln w="38100">
          <a:solidFill>
            <a:schemeClr val="tx1"/>
          </a:solidFill>
        </a:ln>
      </dgm:spPr>
      <dgm:t>
        <a:bodyPr/>
        <a:lstStyle/>
        <a:p>
          <a:r>
            <a:rPr lang="el-GR" sz="1800" dirty="0"/>
            <a:t>Η αλληλεπίδραση του </a:t>
          </a:r>
          <a:r>
            <a:rPr lang="en-US" sz="1800" dirty="0"/>
            <a:t>S. aureus </a:t>
          </a:r>
          <a:r>
            <a:rPr lang="el-GR" sz="1800" dirty="0"/>
            <a:t>με το ανοσοποιητικό σύστημα του ξενιστή επάγει </a:t>
          </a:r>
          <a:r>
            <a:rPr lang="el-GR" sz="1800" b="1" u="sng" dirty="0" err="1"/>
            <a:t>προφλεγμονώδεις</a:t>
          </a:r>
          <a:r>
            <a:rPr lang="el-GR" sz="1800" b="1" u="sng" dirty="0"/>
            <a:t> αποκρίσεις</a:t>
          </a:r>
          <a:r>
            <a:rPr lang="el-GR" sz="1800" dirty="0"/>
            <a:t>.</a:t>
          </a:r>
        </a:p>
      </dgm:t>
    </dgm:pt>
    <dgm:pt modelId="{EFB7088D-AC51-46C3-ACC9-9510B9A262A6}" type="parTrans" cxnId="{495CEAC0-A016-4CAD-9373-3DA1C8D67369}">
      <dgm:prSet/>
      <dgm:spPr/>
      <dgm:t>
        <a:bodyPr/>
        <a:lstStyle/>
        <a:p>
          <a:endParaRPr lang="el-GR"/>
        </a:p>
      </dgm:t>
    </dgm:pt>
    <dgm:pt modelId="{CFD2D6E2-49A7-4662-A5E0-88553C9F6CD9}" type="sibTrans" cxnId="{495CEAC0-A016-4CAD-9373-3DA1C8D67369}">
      <dgm:prSet/>
      <dgm:spPr/>
      <dgm:t>
        <a:bodyPr/>
        <a:lstStyle/>
        <a:p>
          <a:endParaRPr lang="el-GR"/>
        </a:p>
      </dgm:t>
    </dgm:pt>
    <dgm:pt modelId="{EB22D48F-15EE-47D2-8F4B-078FEF670D8C}" type="pres">
      <dgm:prSet presAssocID="{48F6E90A-405C-4A62-B6DD-216EA136BB1E}" presName="linear" presStyleCnt="0">
        <dgm:presLayoutVars>
          <dgm:animLvl val="lvl"/>
          <dgm:resizeHandles val="exact"/>
        </dgm:presLayoutVars>
      </dgm:prSet>
      <dgm:spPr/>
    </dgm:pt>
    <dgm:pt modelId="{02F7BC8F-C3C5-44B0-808F-275A233DD923}" type="pres">
      <dgm:prSet presAssocID="{14EFC7A2-F684-4261-AA5F-249C8A4BC57F}" presName="parentText" presStyleLbl="node1" presStyleIdx="0" presStyleCnt="1" custLinFactNeighborX="-226" custLinFactNeighborY="-28871">
        <dgm:presLayoutVars>
          <dgm:chMax val="0"/>
          <dgm:bulletEnabled val="1"/>
        </dgm:presLayoutVars>
      </dgm:prSet>
      <dgm:spPr/>
    </dgm:pt>
  </dgm:ptLst>
  <dgm:cxnLst>
    <dgm:cxn modelId="{C53E5E79-21B5-4A52-BCA9-D7CC5C0ED2BB}" type="presOf" srcId="{14EFC7A2-F684-4261-AA5F-249C8A4BC57F}" destId="{02F7BC8F-C3C5-44B0-808F-275A233DD923}" srcOrd="0" destOrd="0" presId="urn:microsoft.com/office/officeart/2005/8/layout/vList2"/>
    <dgm:cxn modelId="{6BB51781-3C01-4A4A-97FD-5480EC35DEEF}" type="presOf" srcId="{48F6E90A-405C-4A62-B6DD-216EA136BB1E}" destId="{EB22D48F-15EE-47D2-8F4B-078FEF670D8C}" srcOrd="0" destOrd="0" presId="urn:microsoft.com/office/officeart/2005/8/layout/vList2"/>
    <dgm:cxn modelId="{495CEAC0-A016-4CAD-9373-3DA1C8D67369}" srcId="{48F6E90A-405C-4A62-B6DD-216EA136BB1E}" destId="{14EFC7A2-F684-4261-AA5F-249C8A4BC57F}" srcOrd="0" destOrd="0" parTransId="{EFB7088D-AC51-46C3-ACC9-9510B9A262A6}" sibTransId="{CFD2D6E2-49A7-4662-A5E0-88553C9F6CD9}"/>
    <dgm:cxn modelId="{831C4516-183C-4E65-ADF6-6E4D9A78EB40}" type="presParOf" srcId="{EB22D48F-15EE-47D2-8F4B-078FEF670D8C}" destId="{02F7BC8F-C3C5-44B0-808F-275A233DD923}" srcOrd="0"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7F43F0-B11E-4A5C-A7A6-A38974587868}">
      <dsp:nvSpPr>
        <dsp:cNvPr id="0" name=""/>
        <dsp:cNvSpPr/>
      </dsp:nvSpPr>
      <dsp:spPr>
        <a:xfrm>
          <a:off x="3095431" y="526"/>
          <a:ext cx="4856797" cy="2054932"/>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l-GR" sz="1800" kern="1200" dirty="0">
              <a:latin typeface="Arial" panose="020B0604020202020204" pitchFamily="34" charset="0"/>
              <a:cs typeface="Arial" panose="020B0604020202020204" pitchFamily="34" charset="0"/>
            </a:rPr>
            <a:t>Εμφάνιση των συμπτωμάτων σε </a:t>
          </a:r>
          <a:r>
            <a:rPr lang="el-GR" sz="1800" b="1" kern="1200" dirty="0">
              <a:solidFill>
                <a:srgbClr val="0070C0"/>
              </a:solidFill>
              <a:latin typeface="Arial" panose="020B0604020202020204" pitchFamily="34" charset="0"/>
              <a:cs typeface="Arial" panose="020B0604020202020204" pitchFamily="34" charset="0"/>
            </a:rPr>
            <a:t>συγκεκριμένο σημείο του δέρματος</a:t>
          </a:r>
          <a:r>
            <a:rPr lang="el-GR" sz="1800" kern="1200" dirty="0">
              <a:latin typeface="Arial" panose="020B0604020202020204" pitchFamily="34" charset="0"/>
              <a:cs typeface="Arial" panose="020B0604020202020204" pitchFamily="34" charset="0"/>
            </a:rPr>
            <a:t>, πολύ πιο γρήγορη εξάπλωση σε σχέση με την μη τμηματική</a:t>
          </a:r>
        </a:p>
        <a:p>
          <a:pPr marL="171450" lvl="1" indent="-171450" algn="l" defTabSz="800100">
            <a:lnSpc>
              <a:spcPct val="90000"/>
            </a:lnSpc>
            <a:spcBef>
              <a:spcPct val="0"/>
            </a:spcBef>
            <a:spcAft>
              <a:spcPct val="15000"/>
            </a:spcAft>
            <a:buFont typeface="Arial" panose="020B0604020202020204" pitchFamily="34" charset="0"/>
            <a:buChar char="•"/>
          </a:pPr>
          <a:r>
            <a:rPr lang="el-GR" sz="1800" kern="1200" dirty="0">
              <a:latin typeface="Arial" panose="020B0604020202020204" pitchFamily="34" charset="0"/>
              <a:cs typeface="Arial" panose="020B0604020202020204" pitchFamily="34" charset="0"/>
            </a:rPr>
            <a:t>Εμφανίζεται κυρίως κατά την εφηβική ηλικία</a:t>
          </a:r>
        </a:p>
        <a:p>
          <a:pPr marL="171450" lvl="1" indent="-171450" algn="l" defTabSz="800100">
            <a:lnSpc>
              <a:spcPct val="90000"/>
            </a:lnSpc>
            <a:spcBef>
              <a:spcPct val="0"/>
            </a:spcBef>
            <a:spcAft>
              <a:spcPct val="15000"/>
            </a:spcAft>
            <a:buChar char="•"/>
          </a:pPr>
          <a:r>
            <a:rPr lang="el-GR" sz="1800" kern="1200" dirty="0">
              <a:latin typeface="Arial" panose="020B0604020202020204" pitchFamily="34" charset="0"/>
              <a:cs typeface="Arial" panose="020B0604020202020204" pitchFamily="34" charset="0"/>
            </a:rPr>
            <a:t>Πιθανή αιτία </a:t>
          </a:r>
          <a:r>
            <a:rPr lang="el-GR" sz="1800" kern="1200" dirty="0">
              <a:latin typeface="Arial" panose="020B0604020202020204" pitchFamily="34" charset="0"/>
              <a:cs typeface="Arial" panose="020B0604020202020204" pitchFamily="34" charset="0"/>
              <a:sym typeface="Wingdings" panose="05000000000000000000" pitchFamily="2" charset="2"/>
            </a:rPr>
            <a:t> </a:t>
          </a:r>
          <a:r>
            <a:rPr lang="el-GR" sz="1800" b="1" kern="1200" dirty="0" err="1">
              <a:solidFill>
                <a:srgbClr val="002060"/>
              </a:solidFill>
              <a:latin typeface="Arial" panose="020B0604020202020204" pitchFamily="34" charset="0"/>
              <a:cs typeface="Arial" panose="020B0604020202020204" pitchFamily="34" charset="0"/>
            </a:rPr>
            <a:t>νευρωνικοί</a:t>
          </a:r>
          <a:r>
            <a:rPr lang="el-GR" sz="1800" b="1" kern="1200" dirty="0">
              <a:solidFill>
                <a:srgbClr val="002060"/>
              </a:solidFill>
              <a:latin typeface="Arial" panose="020B0604020202020204" pitchFamily="34" charset="0"/>
              <a:cs typeface="Arial" panose="020B0604020202020204" pitchFamily="34" charset="0"/>
            </a:rPr>
            <a:t> μηχανισμοί</a:t>
          </a:r>
        </a:p>
      </dsp:txBody>
      <dsp:txXfrm>
        <a:off x="3095431" y="257393"/>
        <a:ext cx="4086198" cy="1541199"/>
      </dsp:txXfrm>
    </dsp:sp>
    <dsp:sp modelId="{1B6C5616-CA7B-4142-BE15-7947E67F48AE}">
      <dsp:nvSpPr>
        <dsp:cNvPr id="0" name=""/>
        <dsp:cNvSpPr/>
      </dsp:nvSpPr>
      <dsp:spPr>
        <a:xfrm>
          <a:off x="142433" y="28576"/>
          <a:ext cx="2952997" cy="1998833"/>
        </a:xfrm>
        <a:prstGeom prst="round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l-GR" sz="2800" kern="1200" dirty="0">
              <a:solidFill>
                <a:schemeClr val="tx1"/>
              </a:solidFill>
              <a:latin typeface="Arial" panose="020B0604020202020204" pitchFamily="34" charset="0"/>
              <a:cs typeface="Arial" panose="020B0604020202020204" pitchFamily="34" charset="0"/>
            </a:rPr>
            <a:t>Τμηματική ή Εντοπισμένη (</a:t>
          </a:r>
          <a:r>
            <a:rPr lang="en-US" sz="2800" kern="1200" dirty="0">
              <a:solidFill>
                <a:schemeClr val="tx1"/>
              </a:solidFill>
              <a:latin typeface="Arial" panose="020B0604020202020204" pitchFamily="34" charset="0"/>
              <a:cs typeface="Arial" panose="020B0604020202020204" pitchFamily="34" charset="0"/>
            </a:rPr>
            <a:t>Segmental vitiligo-SV)</a:t>
          </a:r>
          <a:endParaRPr lang="el-GR" sz="2800" kern="1200" dirty="0">
            <a:solidFill>
              <a:schemeClr val="tx1"/>
            </a:solidFill>
            <a:latin typeface="Arial" panose="020B0604020202020204" pitchFamily="34" charset="0"/>
            <a:cs typeface="Arial" panose="020B0604020202020204" pitchFamily="34" charset="0"/>
          </a:endParaRPr>
        </a:p>
      </dsp:txBody>
      <dsp:txXfrm>
        <a:off x="240008" y="126151"/>
        <a:ext cx="2757847" cy="1803683"/>
      </dsp:txXfrm>
    </dsp:sp>
    <dsp:sp modelId="{A0C442C3-1550-4DA8-955F-372CA0AD455D}">
      <dsp:nvSpPr>
        <dsp:cNvPr id="0" name=""/>
        <dsp:cNvSpPr/>
      </dsp:nvSpPr>
      <dsp:spPr>
        <a:xfrm>
          <a:off x="3058665" y="2260953"/>
          <a:ext cx="4856797" cy="2054932"/>
        </a:xfrm>
        <a:prstGeom prst="rightArrow">
          <a:avLst>
            <a:gd name="adj1" fmla="val 75000"/>
            <a:gd name="adj2" fmla="val 50000"/>
          </a:avLst>
        </a:prstGeom>
        <a:solidFill>
          <a:schemeClr val="accent2">
            <a:tint val="40000"/>
            <a:alpha val="90000"/>
            <a:hueOff val="-18883363"/>
            <a:satOff val="31629"/>
            <a:lumOff val="-1040"/>
            <a:alphaOff val="0"/>
          </a:schemeClr>
        </a:solidFill>
        <a:ln w="12700" cap="flat" cmpd="sng" algn="ctr">
          <a:solidFill>
            <a:schemeClr val="accent2">
              <a:tint val="40000"/>
              <a:alpha val="90000"/>
              <a:hueOff val="-18883363"/>
              <a:satOff val="31629"/>
              <a:lumOff val="-104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l-GR" sz="1800" b="1" kern="1200" dirty="0">
              <a:solidFill>
                <a:srgbClr val="0070C0"/>
              </a:solidFill>
              <a:latin typeface="Arial" panose="020B0604020202020204" pitchFamily="34" charset="0"/>
              <a:cs typeface="Arial" panose="020B0604020202020204" pitchFamily="34" charset="0"/>
            </a:rPr>
            <a:t>Συμμετρία των προσβαλλόμενων τμημάτων δέρματος</a:t>
          </a:r>
          <a:r>
            <a:rPr lang="el-GR" sz="1800" kern="1200" dirty="0">
              <a:latin typeface="Arial" panose="020B0604020202020204" pitchFamily="34" charset="0"/>
              <a:cs typeface="Arial" panose="020B0604020202020204" pitchFamily="34" charset="0"/>
            </a:rPr>
            <a:t>, παραμένει σε ένα σημείο ή καταλαμβάνει μεγάλες περιοχές</a:t>
          </a:r>
        </a:p>
        <a:p>
          <a:pPr marL="171450" lvl="1" indent="-171450" algn="l" defTabSz="800100">
            <a:lnSpc>
              <a:spcPct val="90000"/>
            </a:lnSpc>
            <a:spcBef>
              <a:spcPct val="0"/>
            </a:spcBef>
            <a:spcAft>
              <a:spcPct val="15000"/>
            </a:spcAft>
            <a:buChar char="•"/>
          </a:pPr>
          <a:r>
            <a:rPr lang="el-GR" sz="1800" kern="1200" dirty="0">
              <a:latin typeface="Arial" panose="020B0604020202020204" pitchFamily="34" charset="0"/>
              <a:cs typeface="Arial" panose="020B0604020202020204" pitchFamily="34" charset="0"/>
            </a:rPr>
            <a:t>Μπορεί να εμφανιστεί σε κάθε ηλικία </a:t>
          </a:r>
        </a:p>
        <a:p>
          <a:pPr marL="171450" lvl="1" indent="-171450" algn="l" defTabSz="800100">
            <a:lnSpc>
              <a:spcPct val="90000"/>
            </a:lnSpc>
            <a:spcBef>
              <a:spcPct val="0"/>
            </a:spcBef>
            <a:spcAft>
              <a:spcPct val="15000"/>
            </a:spcAft>
            <a:buChar char="•"/>
          </a:pPr>
          <a:r>
            <a:rPr lang="el-GR" sz="1800" kern="1200" dirty="0">
              <a:latin typeface="Arial" panose="020B0604020202020204" pitchFamily="34" charset="0"/>
              <a:cs typeface="Arial" panose="020B0604020202020204" pitchFamily="34" charset="0"/>
            </a:rPr>
            <a:t>Πιθανή αιτία </a:t>
          </a:r>
          <a:r>
            <a:rPr lang="el-GR" sz="1800" kern="1200" dirty="0">
              <a:latin typeface="Arial" panose="020B0604020202020204" pitchFamily="34" charset="0"/>
              <a:cs typeface="Arial" panose="020B0604020202020204" pitchFamily="34" charset="0"/>
              <a:sym typeface="Wingdings" panose="05000000000000000000" pitchFamily="2" charset="2"/>
            </a:rPr>
            <a:t> </a:t>
          </a:r>
          <a:r>
            <a:rPr lang="el-GR" sz="1800" b="1" kern="1200" dirty="0">
              <a:solidFill>
                <a:srgbClr val="002060"/>
              </a:solidFill>
              <a:latin typeface="Arial" panose="020B0604020202020204" pitchFamily="34" charset="0"/>
              <a:cs typeface="Arial" panose="020B0604020202020204" pitchFamily="34" charset="0"/>
            </a:rPr>
            <a:t>ειδικοί </a:t>
          </a:r>
          <a:r>
            <a:rPr lang="el-GR" sz="1800" b="1" kern="1200" dirty="0" err="1">
              <a:solidFill>
                <a:srgbClr val="002060"/>
              </a:solidFill>
              <a:latin typeface="Arial" panose="020B0604020202020204" pitchFamily="34" charset="0"/>
              <a:cs typeface="Arial" panose="020B0604020202020204" pitchFamily="34" charset="0"/>
            </a:rPr>
            <a:t>αυτοάνοσοι</a:t>
          </a:r>
          <a:r>
            <a:rPr lang="el-GR" sz="1800" b="1" kern="1200" dirty="0">
              <a:solidFill>
                <a:srgbClr val="002060"/>
              </a:solidFill>
              <a:latin typeface="Arial" panose="020B0604020202020204" pitchFamily="34" charset="0"/>
              <a:cs typeface="Arial" panose="020B0604020202020204" pitchFamily="34" charset="0"/>
            </a:rPr>
            <a:t> μηχανισμοί ενάντια των </a:t>
          </a:r>
          <a:r>
            <a:rPr lang="el-GR" sz="1800" b="1" kern="1200" dirty="0" err="1">
              <a:solidFill>
                <a:srgbClr val="002060"/>
              </a:solidFill>
              <a:latin typeface="Arial" panose="020B0604020202020204" pitchFamily="34" charset="0"/>
              <a:cs typeface="Arial" panose="020B0604020202020204" pitchFamily="34" charset="0"/>
            </a:rPr>
            <a:t>μελανοκυττάρων</a:t>
          </a:r>
          <a:endParaRPr lang="el-GR" sz="1800" b="1" kern="1200" dirty="0">
            <a:solidFill>
              <a:srgbClr val="002060"/>
            </a:solidFill>
            <a:latin typeface="Arial" panose="020B0604020202020204" pitchFamily="34" charset="0"/>
            <a:cs typeface="Arial" panose="020B0604020202020204" pitchFamily="34" charset="0"/>
          </a:endParaRPr>
        </a:p>
      </dsp:txBody>
      <dsp:txXfrm>
        <a:off x="3058665" y="2517820"/>
        <a:ext cx="4086198" cy="1541199"/>
      </dsp:txXfrm>
    </dsp:sp>
    <dsp:sp modelId="{93E6737F-C413-4E43-ABA6-0B801D749D5D}">
      <dsp:nvSpPr>
        <dsp:cNvPr id="0" name=""/>
        <dsp:cNvSpPr/>
      </dsp:nvSpPr>
      <dsp:spPr>
        <a:xfrm>
          <a:off x="179199" y="2352675"/>
          <a:ext cx="2879465" cy="1871489"/>
        </a:xfrm>
        <a:prstGeom prst="round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l-GR" sz="2800" kern="1200" dirty="0">
              <a:solidFill>
                <a:schemeClr val="tx1"/>
              </a:solidFill>
              <a:latin typeface="Arial" panose="020B0604020202020204" pitchFamily="34" charset="0"/>
              <a:cs typeface="Arial" panose="020B0604020202020204" pitchFamily="34" charset="0"/>
            </a:rPr>
            <a:t>Μη τμηματική ή Γενικευμένη</a:t>
          </a:r>
          <a:r>
            <a:rPr lang="en-US" sz="2800" kern="1200" dirty="0">
              <a:solidFill>
                <a:schemeClr val="tx1"/>
              </a:solidFill>
              <a:latin typeface="Arial" panose="020B0604020202020204" pitchFamily="34" charset="0"/>
              <a:cs typeface="Arial" panose="020B0604020202020204" pitchFamily="34" charset="0"/>
            </a:rPr>
            <a:t> (</a:t>
          </a:r>
          <a:r>
            <a:rPr lang="en-US" sz="2800" kern="1200" dirty="0" err="1">
              <a:solidFill>
                <a:schemeClr val="tx1"/>
              </a:solidFill>
              <a:latin typeface="Arial" panose="020B0604020202020204" pitchFamily="34" charset="0"/>
              <a:cs typeface="Arial" panose="020B0604020202020204" pitchFamily="34" charset="0"/>
            </a:rPr>
            <a:t>Generalised</a:t>
          </a:r>
          <a:r>
            <a:rPr lang="en-US" sz="2800" kern="1200" dirty="0">
              <a:solidFill>
                <a:schemeClr val="tx1"/>
              </a:solidFill>
              <a:latin typeface="Arial" panose="020B0604020202020204" pitchFamily="34" charset="0"/>
              <a:cs typeface="Arial" panose="020B0604020202020204" pitchFamily="34" charset="0"/>
            </a:rPr>
            <a:t> Vitiligo-GV)</a:t>
          </a:r>
          <a:endParaRPr lang="el-GR" sz="2800" kern="1200" dirty="0">
            <a:solidFill>
              <a:schemeClr val="tx1"/>
            </a:solidFill>
            <a:latin typeface="Arial" panose="020B0604020202020204" pitchFamily="34" charset="0"/>
            <a:cs typeface="Arial" panose="020B0604020202020204" pitchFamily="34" charset="0"/>
          </a:endParaRPr>
        </a:p>
      </dsp:txBody>
      <dsp:txXfrm>
        <a:off x="270558" y="2444034"/>
        <a:ext cx="2696747" cy="168877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A9C3D-888D-4BF9-BB44-CF09C58ED97F}">
      <dsp:nvSpPr>
        <dsp:cNvPr id="0" name=""/>
        <dsp:cNvSpPr/>
      </dsp:nvSpPr>
      <dsp:spPr>
        <a:xfrm>
          <a:off x="0" y="184477"/>
          <a:ext cx="2748141" cy="1292850"/>
        </a:xfrm>
        <a:prstGeom prst="roundRect">
          <a:avLst/>
        </a:prstGeom>
        <a:solidFill>
          <a:srgbClr val="00B050"/>
        </a:solidFill>
        <a:ln w="381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kern="1200" dirty="0" err="1">
              <a:solidFill>
                <a:schemeClr val="tx1"/>
              </a:solidFill>
            </a:rPr>
            <a:t>Προφλεγμονώδεις</a:t>
          </a:r>
          <a:r>
            <a:rPr lang="el-GR" sz="1800" kern="1200" dirty="0">
              <a:solidFill>
                <a:schemeClr val="tx1"/>
              </a:solidFill>
            </a:rPr>
            <a:t> αποκρίσεις ενεργοποιούν τα Τ-βοηθητικά κύτταρα τύπου 2 (</a:t>
          </a:r>
          <a:r>
            <a:rPr lang="en-US" sz="1800" kern="1200" dirty="0">
              <a:solidFill>
                <a:schemeClr val="tx1"/>
              </a:solidFill>
            </a:rPr>
            <a:t>T</a:t>
          </a:r>
          <a:r>
            <a:rPr lang="en-US" sz="1200" b="1" kern="1200" dirty="0">
              <a:solidFill>
                <a:schemeClr val="tx1"/>
              </a:solidFill>
            </a:rPr>
            <a:t>H</a:t>
          </a:r>
          <a:r>
            <a:rPr lang="el-GR" sz="1800" kern="1200" dirty="0">
              <a:solidFill>
                <a:schemeClr val="tx1"/>
              </a:solidFill>
            </a:rPr>
            <a:t>2).</a:t>
          </a:r>
        </a:p>
      </dsp:txBody>
      <dsp:txXfrm>
        <a:off x="63112" y="247589"/>
        <a:ext cx="2621917" cy="116662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2EA231-A9B2-47CC-8F89-BB04D924563C}">
      <dsp:nvSpPr>
        <dsp:cNvPr id="0" name=""/>
        <dsp:cNvSpPr/>
      </dsp:nvSpPr>
      <dsp:spPr>
        <a:xfrm>
          <a:off x="0" y="0"/>
          <a:ext cx="3242198" cy="3543985"/>
        </a:xfrm>
        <a:prstGeom prst="roundRect">
          <a:avLst>
            <a:gd name="adj" fmla="val 10000"/>
          </a:avLst>
        </a:prstGeom>
        <a:solidFill>
          <a:schemeClr val="accent1">
            <a:hueOff val="0"/>
            <a:satOff val="0"/>
            <a:lumOff val="0"/>
            <a:alphaOff val="0"/>
          </a:schemeClr>
        </a:solidFill>
        <a:ln w="381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GR" sz="1300" b="1" u="sng" kern="1200" dirty="0" err="1"/>
            <a:t>Σηματοδοτικό</a:t>
          </a:r>
          <a:r>
            <a:rPr lang="el-GR" sz="1300" b="1" u="sng" kern="1200" dirty="0"/>
            <a:t> μονοπάτι</a:t>
          </a:r>
          <a:r>
            <a:rPr lang="en-US" sz="1300" b="1" u="sng" kern="1200" dirty="0"/>
            <a:t> OX40-OX40L</a:t>
          </a:r>
          <a:r>
            <a:rPr lang="el-GR" sz="1300" b="1" u="sng" kern="1200" dirty="0"/>
            <a:t>            </a:t>
          </a:r>
          <a:r>
            <a:rPr lang="en-US" sz="1300" b="1" kern="1200" dirty="0"/>
            <a:t> </a:t>
          </a:r>
          <a:r>
            <a:rPr lang="el-GR" sz="1300" kern="1200" dirty="0"/>
            <a:t>Παράταση της επιβίωσής των δραστικών Τ-</a:t>
          </a:r>
          <a:r>
            <a:rPr lang="en-US" sz="1300" kern="1200" dirty="0"/>
            <a:t>cells</a:t>
          </a:r>
          <a:r>
            <a:rPr lang="el-GR" sz="1300" kern="1200" dirty="0"/>
            <a:t> με καταστολή της απόπτωσης και ενίσχυση των δραστηριοτήτων τους όπως έκκριση </a:t>
          </a:r>
          <a:r>
            <a:rPr lang="el-GR" sz="1300" kern="1200" dirty="0" err="1"/>
            <a:t>κυτοκινών</a:t>
          </a:r>
          <a:r>
            <a:rPr lang="el-GR" sz="1300" kern="1200" dirty="0"/>
            <a:t>.</a:t>
          </a:r>
        </a:p>
        <a:p>
          <a:pPr marL="0" lvl="0" indent="0" algn="ctr" defTabSz="577850">
            <a:lnSpc>
              <a:spcPct val="90000"/>
            </a:lnSpc>
            <a:spcBef>
              <a:spcPct val="0"/>
            </a:spcBef>
            <a:spcAft>
              <a:spcPct val="35000"/>
            </a:spcAft>
            <a:buNone/>
          </a:pPr>
          <a:r>
            <a:rPr lang="el-GR" sz="1300" kern="1200" dirty="0"/>
            <a:t>Τα Τ-</a:t>
          </a:r>
          <a:r>
            <a:rPr lang="en-US" sz="1300" kern="1200" dirty="0"/>
            <a:t>cells</a:t>
          </a:r>
          <a:r>
            <a:rPr lang="el-GR" sz="1300" kern="1200" dirty="0"/>
            <a:t> ενεργοποιούνται μετά από αλληλεπίδραση με </a:t>
          </a:r>
          <a:r>
            <a:rPr lang="el-GR" sz="1300" kern="1200" dirty="0" err="1"/>
            <a:t>αντιγονοπαρουσιαστικά</a:t>
          </a:r>
          <a:r>
            <a:rPr lang="el-GR" sz="1300" kern="1200" dirty="0"/>
            <a:t> κύτταρα. </a:t>
          </a:r>
          <a:r>
            <a:rPr lang="el-GR" sz="1300" kern="1200" dirty="0" err="1"/>
            <a:t>Δενδριτικά</a:t>
          </a:r>
          <a:r>
            <a:rPr lang="el-GR" sz="1300" kern="1200" dirty="0"/>
            <a:t> κύτταρα που εκφράζουν OX40L</a:t>
          </a:r>
          <a:r>
            <a:rPr lang="en-US" sz="1300" kern="1200" dirty="0"/>
            <a:t> </a:t>
          </a:r>
          <a:r>
            <a:rPr lang="el-GR" sz="1300" kern="1200" dirty="0"/>
            <a:t>οδηγούν                            διαφοροποίηση των OX40+</a:t>
          </a:r>
          <a:r>
            <a:rPr lang="en-US" sz="1300" kern="1200" dirty="0"/>
            <a:t> </a:t>
          </a:r>
          <a:r>
            <a:rPr lang="el-GR" sz="1300" kern="1200" dirty="0"/>
            <a:t>Τ-</a:t>
          </a:r>
          <a:r>
            <a:rPr lang="en-US" sz="1300" kern="1200" dirty="0"/>
            <a:t>cells </a:t>
          </a:r>
          <a:r>
            <a:rPr lang="el-GR" sz="1300" kern="1200" dirty="0"/>
            <a:t>(Th2 </a:t>
          </a:r>
          <a:r>
            <a:rPr lang="en-US" sz="1300" kern="1200" dirty="0"/>
            <a:t>cells</a:t>
          </a:r>
          <a:r>
            <a:rPr lang="el-GR" sz="1300" kern="1200" dirty="0"/>
            <a:t>) που παράγουν IL-4 και IL-13. </a:t>
          </a:r>
          <a:r>
            <a:rPr lang="el-GR" sz="1300" kern="1200" dirty="0">
              <a:solidFill>
                <a:srgbClr val="FFFF00"/>
              </a:solidFill>
            </a:rPr>
            <a:t>Μεταξύ εκείνων που πάσχουν από ΑΔ η επιφανειακή παρουσίαση του OX40</a:t>
          </a:r>
          <a:r>
            <a:rPr lang="en-US" sz="1300" kern="1200" dirty="0">
              <a:solidFill>
                <a:srgbClr val="FFFF00"/>
              </a:solidFill>
            </a:rPr>
            <a:t>R</a:t>
          </a:r>
          <a:r>
            <a:rPr lang="el-GR" sz="1300" kern="1200" dirty="0">
              <a:solidFill>
                <a:srgbClr val="FFFF00"/>
              </a:solidFill>
            </a:rPr>
            <a:t> και OX40L σε μονοπύρηνα κύτταρα στο περιφερικό αίμα ήταν αυξημένη, όταν αντιπαρατέθηκε με τα επίπεδα που παρατηρήθηκαν σε υγιή άτομα. </a:t>
          </a:r>
        </a:p>
      </dsp:txBody>
      <dsp:txXfrm>
        <a:off x="94961" y="94961"/>
        <a:ext cx="3052276" cy="335406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8801A6-3DF5-4D35-B546-F88FF0078E13}">
      <dsp:nvSpPr>
        <dsp:cNvPr id="0" name=""/>
        <dsp:cNvSpPr/>
      </dsp:nvSpPr>
      <dsp:spPr>
        <a:xfrm>
          <a:off x="0" y="0"/>
          <a:ext cx="3070169" cy="2400839"/>
        </a:xfrm>
        <a:prstGeom prst="roundRect">
          <a:avLst/>
        </a:prstGeom>
        <a:solidFill>
          <a:srgbClr val="FFFF00"/>
        </a:solidFill>
        <a:ln w="381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solidFill>
                <a:schemeClr val="tx1"/>
              </a:solidFill>
            </a:rPr>
            <a:t>Σε </a:t>
          </a:r>
          <a:r>
            <a:rPr lang="el-GR" sz="1800" kern="1200" dirty="0" err="1">
              <a:solidFill>
                <a:schemeClr val="tx1"/>
              </a:solidFill>
            </a:rPr>
            <a:t>ατοπικά</a:t>
          </a:r>
          <a:r>
            <a:rPr lang="el-GR" sz="1800" kern="1200" dirty="0">
              <a:solidFill>
                <a:schemeClr val="tx1"/>
              </a:solidFill>
            </a:rPr>
            <a:t> δέρματα</a:t>
          </a:r>
          <a:r>
            <a:rPr lang="en-US" sz="1800" kern="1200" dirty="0">
              <a:solidFill>
                <a:schemeClr val="tx1"/>
              </a:solidFill>
            </a:rPr>
            <a:t>:</a:t>
          </a:r>
          <a:r>
            <a:rPr lang="el-GR" sz="1800" kern="1200" dirty="0">
              <a:solidFill>
                <a:schemeClr val="tx1"/>
              </a:solidFill>
            </a:rPr>
            <a:t> </a:t>
          </a:r>
          <a:r>
            <a:rPr lang="en-US" sz="1800" b="1" kern="1200" dirty="0">
              <a:solidFill>
                <a:schemeClr val="tx1"/>
              </a:solidFill>
            </a:rPr>
            <a:t>IL-13</a:t>
          </a:r>
          <a:r>
            <a:rPr lang="en-US" sz="1800" kern="1200" dirty="0">
              <a:solidFill>
                <a:schemeClr val="tx1"/>
              </a:solidFill>
            </a:rPr>
            <a:t> &gt; IL-4.</a:t>
          </a:r>
          <a:r>
            <a:rPr lang="el-GR" sz="1800" kern="1200" dirty="0">
              <a:solidFill>
                <a:schemeClr val="tx1"/>
              </a:solidFill>
            </a:rPr>
            <a:t> </a:t>
          </a:r>
          <a:r>
            <a:rPr lang="el-GR" sz="1800" b="1" kern="1200" dirty="0">
              <a:solidFill>
                <a:schemeClr val="tx1"/>
              </a:solidFill>
            </a:rPr>
            <a:t>Κεντρική </a:t>
          </a:r>
          <a:r>
            <a:rPr lang="el-GR" sz="1800" b="1" kern="1200" dirty="0" err="1">
              <a:solidFill>
                <a:schemeClr val="tx1"/>
              </a:solidFill>
            </a:rPr>
            <a:t>κυτοκίνη</a:t>
          </a:r>
          <a:r>
            <a:rPr lang="el-GR" sz="1800" b="1" kern="1200" dirty="0">
              <a:solidFill>
                <a:schemeClr val="tx1"/>
              </a:solidFill>
            </a:rPr>
            <a:t> </a:t>
          </a:r>
          <a:r>
            <a:rPr lang="el-GR" sz="1800" b="1" kern="1200" dirty="0" err="1">
              <a:solidFill>
                <a:schemeClr val="tx1"/>
              </a:solidFill>
            </a:rPr>
            <a:t>παθογένεσης</a:t>
          </a:r>
          <a:r>
            <a:rPr lang="el-GR" sz="1800" b="1" kern="1200" dirty="0">
              <a:solidFill>
                <a:schemeClr val="tx1"/>
              </a:solidFill>
            </a:rPr>
            <a:t> της ΑΔ</a:t>
          </a:r>
          <a:r>
            <a:rPr lang="el-GR" sz="1800" kern="1200" dirty="0">
              <a:solidFill>
                <a:schemeClr val="tx1"/>
              </a:solidFill>
            </a:rPr>
            <a:t>. Προκαλεί διαταραχή δερματικού φραγμού, ενίσχυση φλεγμονής και ενεργοποίηση </a:t>
          </a:r>
          <a:r>
            <a:rPr lang="el-GR" sz="1800" kern="1200" dirty="0" err="1">
              <a:solidFill>
                <a:schemeClr val="tx1"/>
              </a:solidFill>
            </a:rPr>
            <a:t>νευρωνικής</a:t>
          </a:r>
          <a:r>
            <a:rPr lang="el-GR" sz="1800" kern="1200" dirty="0">
              <a:solidFill>
                <a:schemeClr val="tx1"/>
              </a:solidFill>
            </a:rPr>
            <a:t> απόκρισης κνησμού. </a:t>
          </a:r>
        </a:p>
      </dsp:txBody>
      <dsp:txXfrm>
        <a:off x="117199" y="117199"/>
        <a:ext cx="2835771" cy="216644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8DF60-8E34-42CF-A13C-D3A53DB4F0B5}">
      <dsp:nvSpPr>
        <dsp:cNvPr id="0" name=""/>
        <dsp:cNvSpPr/>
      </dsp:nvSpPr>
      <dsp:spPr>
        <a:xfrm>
          <a:off x="0" y="267"/>
          <a:ext cx="2393576" cy="369064"/>
        </a:xfrm>
        <a:prstGeom prst="roundRect">
          <a:avLst/>
        </a:prstGeom>
        <a:solidFill>
          <a:srgbClr val="7030A0"/>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err="1"/>
            <a:t>Κνησμογόνος</a:t>
          </a:r>
          <a:r>
            <a:rPr lang="el-GR" sz="1800" kern="1200" dirty="0"/>
            <a:t> </a:t>
          </a:r>
          <a:r>
            <a:rPr lang="el-GR" sz="1800" kern="1200" dirty="0" err="1"/>
            <a:t>κυτοκίνη</a:t>
          </a:r>
          <a:r>
            <a:rPr lang="el-GR" sz="1800" kern="1200" dirty="0"/>
            <a:t> </a:t>
          </a:r>
        </a:p>
      </dsp:txBody>
      <dsp:txXfrm>
        <a:off x="18016" y="18283"/>
        <a:ext cx="2357544" cy="3330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878C2C-C0E1-46B3-B422-C86E0865F3A3}">
      <dsp:nvSpPr>
        <dsp:cNvPr id="0" name=""/>
        <dsp:cNvSpPr/>
      </dsp:nvSpPr>
      <dsp:spPr>
        <a:xfrm>
          <a:off x="5593976" y="3036074"/>
          <a:ext cx="4381236" cy="506919"/>
        </a:xfrm>
        <a:custGeom>
          <a:avLst/>
          <a:gdLst/>
          <a:ahLst/>
          <a:cxnLst/>
          <a:rect l="0" t="0" r="0" b="0"/>
          <a:pathLst>
            <a:path>
              <a:moveTo>
                <a:pt x="0" y="0"/>
              </a:moveTo>
              <a:lnTo>
                <a:pt x="0" y="253459"/>
              </a:lnTo>
              <a:lnTo>
                <a:pt x="4381236" y="253459"/>
              </a:lnTo>
              <a:lnTo>
                <a:pt x="4381236" y="506919"/>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DA129E7C-AE81-4541-9604-C05C091B1DC3}">
      <dsp:nvSpPr>
        <dsp:cNvPr id="0" name=""/>
        <dsp:cNvSpPr/>
      </dsp:nvSpPr>
      <dsp:spPr>
        <a:xfrm>
          <a:off x="5593976" y="3036074"/>
          <a:ext cx="1460412" cy="506919"/>
        </a:xfrm>
        <a:custGeom>
          <a:avLst/>
          <a:gdLst/>
          <a:ahLst/>
          <a:cxnLst/>
          <a:rect l="0" t="0" r="0" b="0"/>
          <a:pathLst>
            <a:path>
              <a:moveTo>
                <a:pt x="0" y="0"/>
              </a:moveTo>
              <a:lnTo>
                <a:pt x="0" y="253459"/>
              </a:lnTo>
              <a:lnTo>
                <a:pt x="1460412" y="253459"/>
              </a:lnTo>
              <a:lnTo>
                <a:pt x="1460412" y="506919"/>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CE0B0DEC-9D14-4857-B207-F39B2E5BB7B3}">
      <dsp:nvSpPr>
        <dsp:cNvPr id="0" name=""/>
        <dsp:cNvSpPr/>
      </dsp:nvSpPr>
      <dsp:spPr>
        <a:xfrm>
          <a:off x="4133564" y="3036074"/>
          <a:ext cx="1460412" cy="506919"/>
        </a:xfrm>
        <a:custGeom>
          <a:avLst/>
          <a:gdLst/>
          <a:ahLst/>
          <a:cxnLst/>
          <a:rect l="0" t="0" r="0" b="0"/>
          <a:pathLst>
            <a:path>
              <a:moveTo>
                <a:pt x="1460412" y="0"/>
              </a:moveTo>
              <a:lnTo>
                <a:pt x="1460412" y="253459"/>
              </a:lnTo>
              <a:lnTo>
                <a:pt x="0" y="253459"/>
              </a:lnTo>
              <a:lnTo>
                <a:pt x="0" y="506919"/>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B8E9629A-E34E-4A96-816B-6EED427A1F25}">
      <dsp:nvSpPr>
        <dsp:cNvPr id="0" name=""/>
        <dsp:cNvSpPr/>
      </dsp:nvSpPr>
      <dsp:spPr>
        <a:xfrm>
          <a:off x="1212739" y="3036074"/>
          <a:ext cx="4381236" cy="506919"/>
        </a:xfrm>
        <a:custGeom>
          <a:avLst/>
          <a:gdLst/>
          <a:ahLst/>
          <a:cxnLst/>
          <a:rect l="0" t="0" r="0" b="0"/>
          <a:pathLst>
            <a:path>
              <a:moveTo>
                <a:pt x="4381236" y="0"/>
              </a:moveTo>
              <a:lnTo>
                <a:pt x="4381236" y="253459"/>
              </a:lnTo>
              <a:lnTo>
                <a:pt x="0" y="253459"/>
              </a:lnTo>
              <a:lnTo>
                <a:pt x="0" y="506919"/>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5280158C-5A35-45BE-AB3B-36E4956AEAD2}">
      <dsp:nvSpPr>
        <dsp:cNvPr id="0" name=""/>
        <dsp:cNvSpPr/>
      </dsp:nvSpPr>
      <dsp:spPr>
        <a:xfrm>
          <a:off x="4158777" y="1586307"/>
          <a:ext cx="2870398" cy="144976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b="1" i="0" u="none" kern="1200" dirty="0">
              <a:effectLst>
                <a:outerShdw blurRad="38100" dist="38100" dir="2700000" algn="tl">
                  <a:srgbClr val="000000">
                    <a:alpha val="43137"/>
                  </a:srgbClr>
                </a:outerShdw>
              </a:effectLst>
            </a:rPr>
            <a:t>Biologics</a:t>
          </a:r>
          <a:r>
            <a:rPr lang="en-US" sz="3400" b="1" i="0" u="none" kern="1200" baseline="0" dirty="0">
              <a:effectLst>
                <a:outerShdw blurRad="38100" dist="38100" dir="2700000" algn="tl">
                  <a:srgbClr val="000000">
                    <a:alpha val="43137"/>
                  </a:srgbClr>
                </a:outerShdw>
              </a:effectLst>
            </a:rPr>
            <a:t> AD</a:t>
          </a:r>
          <a:endParaRPr lang="el-GR" sz="3400" b="1" i="0" u="none" kern="1200" dirty="0">
            <a:effectLst>
              <a:outerShdw blurRad="38100" dist="38100" dir="2700000" algn="tl">
                <a:srgbClr val="000000">
                  <a:alpha val="43137"/>
                </a:srgbClr>
              </a:outerShdw>
            </a:effectLst>
          </a:endParaRPr>
        </a:p>
      </dsp:txBody>
      <dsp:txXfrm>
        <a:off x="4158777" y="1586307"/>
        <a:ext cx="2870398" cy="1449766"/>
      </dsp:txXfrm>
    </dsp:sp>
    <dsp:sp modelId="{91B92DE9-12D5-4218-A992-79A91E7CB2F7}">
      <dsp:nvSpPr>
        <dsp:cNvPr id="0" name=""/>
        <dsp:cNvSpPr/>
      </dsp:nvSpPr>
      <dsp:spPr>
        <a:xfrm>
          <a:off x="5787" y="3542994"/>
          <a:ext cx="2413904" cy="1206952"/>
        </a:xfrm>
        <a:prstGeom prst="rect">
          <a:avLst/>
        </a:prstGeom>
        <a:noFill/>
        <a:ln w="38100">
          <a:solidFill>
            <a:srgbClr val="002060"/>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rgbClr val="002060"/>
              </a:solidFill>
            </a:rPr>
            <a:t>Anti-IL-4R</a:t>
          </a:r>
          <a:r>
            <a:rPr lang="el-GR" sz="3400" b="0" kern="1200" dirty="0">
              <a:solidFill>
                <a:srgbClr val="002060"/>
              </a:solidFill>
            </a:rPr>
            <a:t>α</a:t>
          </a:r>
          <a:r>
            <a:rPr lang="en-US" sz="3400" b="0" kern="1200" dirty="0">
              <a:solidFill>
                <a:srgbClr val="002060"/>
              </a:solidFill>
            </a:rPr>
            <a:t> Antibodies</a:t>
          </a:r>
          <a:endParaRPr lang="el-GR" sz="3400" b="0" kern="1200" dirty="0">
            <a:solidFill>
              <a:srgbClr val="002060"/>
            </a:solidFill>
          </a:endParaRPr>
        </a:p>
      </dsp:txBody>
      <dsp:txXfrm>
        <a:off x="5787" y="3542994"/>
        <a:ext cx="2413904" cy="1206952"/>
      </dsp:txXfrm>
    </dsp:sp>
    <dsp:sp modelId="{2C57C944-D6CE-4480-830E-43CD5832DFB7}">
      <dsp:nvSpPr>
        <dsp:cNvPr id="0" name=""/>
        <dsp:cNvSpPr/>
      </dsp:nvSpPr>
      <dsp:spPr>
        <a:xfrm>
          <a:off x="2926611" y="3542994"/>
          <a:ext cx="2413904" cy="1206952"/>
        </a:xfrm>
        <a:prstGeom prst="rect">
          <a:avLst/>
        </a:prstGeom>
        <a:noFill/>
        <a:ln w="38100">
          <a:solidFill>
            <a:srgbClr val="002060"/>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l-GR" sz="3400" b="0" kern="1200" dirty="0">
              <a:solidFill>
                <a:srgbClr val="002060"/>
              </a:solidFill>
            </a:rPr>
            <a:t>Anti-IL-13 </a:t>
          </a:r>
          <a:r>
            <a:rPr lang="el-GR" sz="3400" b="0" kern="1200" dirty="0" err="1">
              <a:solidFill>
                <a:srgbClr val="002060"/>
              </a:solidFill>
            </a:rPr>
            <a:t>Antibodies</a:t>
          </a:r>
          <a:endParaRPr lang="el-GR" sz="3400" b="0" kern="1200" dirty="0">
            <a:solidFill>
              <a:srgbClr val="002060"/>
            </a:solidFill>
          </a:endParaRPr>
        </a:p>
      </dsp:txBody>
      <dsp:txXfrm>
        <a:off x="2926611" y="3542994"/>
        <a:ext cx="2413904" cy="1206952"/>
      </dsp:txXfrm>
    </dsp:sp>
    <dsp:sp modelId="{7B207A10-79EE-4689-BCDD-946B50B07700}">
      <dsp:nvSpPr>
        <dsp:cNvPr id="0" name=""/>
        <dsp:cNvSpPr/>
      </dsp:nvSpPr>
      <dsp:spPr>
        <a:xfrm>
          <a:off x="5847436" y="3542994"/>
          <a:ext cx="2413904" cy="1206952"/>
        </a:xfrm>
        <a:prstGeom prst="rect">
          <a:avLst/>
        </a:prstGeom>
        <a:noFill/>
        <a:ln w="38100">
          <a:solidFill>
            <a:srgbClr val="002060"/>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l-GR" sz="3400" b="0" kern="1200" dirty="0">
              <a:solidFill>
                <a:srgbClr val="002060"/>
              </a:solidFill>
            </a:rPr>
            <a:t>Anti-IL31RA </a:t>
          </a:r>
          <a:r>
            <a:rPr lang="el-GR" sz="3400" b="0" kern="1200" dirty="0" err="1">
              <a:solidFill>
                <a:srgbClr val="002060"/>
              </a:solidFill>
            </a:rPr>
            <a:t>Antibodies</a:t>
          </a:r>
          <a:endParaRPr lang="el-GR" sz="3400" b="0" kern="1200" dirty="0">
            <a:solidFill>
              <a:srgbClr val="002060"/>
            </a:solidFill>
          </a:endParaRPr>
        </a:p>
      </dsp:txBody>
      <dsp:txXfrm>
        <a:off x="5847436" y="3542994"/>
        <a:ext cx="2413904" cy="1206952"/>
      </dsp:txXfrm>
    </dsp:sp>
    <dsp:sp modelId="{C01E1613-ACBF-49B6-ABC4-ABA8DC6428D6}">
      <dsp:nvSpPr>
        <dsp:cNvPr id="0" name=""/>
        <dsp:cNvSpPr/>
      </dsp:nvSpPr>
      <dsp:spPr>
        <a:xfrm>
          <a:off x="8768261" y="3542994"/>
          <a:ext cx="2413904" cy="1206952"/>
        </a:xfrm>
        <a:prstGeom prst="rect">
          <a:avLst/>
        </a:prstGeom>
        <a:noFill/>
        <a:ln w="38100">
          <a:solidFill>
            <a:srgbClr val="002060"/>
          </a:solid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l-GR" sz="3400" b="0" kern="1200" dirty="0">
              <a:solidFill>
                <a:srgbClr val="002060"/>
              </a:solidFill>
            </a:rPr>
            <a:t>Anti-OX40 </a:t>
          </a:r>
          <a:r>
            <a:rPr lang="el-GR" sz="3400" b="0" kern="1200" dirty="0" err="1">
              <a:solidFill>
                <a:srgbClr val="002060"/>
              </a:solidFill>
            </a:rPr>
            <a:t>Antibodies</a:t>
          </a:r>
          <a:endParaRPr lang="el-GR" sz="3400" b="0" kern="1200" dirty="0">
            <a:solidFill>
              <a:srgbClr val="002060"/>
            </a:solidFill>
          </a:endParaRPr>
        </a:p>
      </dsp:txBody>
      <dsp:txXfrm>
        <a:off x="8768261" y="3542994"/>
        <a:ext cx="2413904" cy="120695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4D8BF2-5B43-49DB-9FBA-4ACF2B2509BE}">
      <dsp:nvSpPr>
        <dsp:cNvPr id="0" name=""/>
        <dsp:cNvSpPr/>
      </dsp:nvSpPr>
      <dsp:spPr>
        <a:xfrm>
          <a:off x="54" y="117238"/>
          <a:ext cx="5207856" cy="1208598"/>
        </a:xfrm>
        <a:prstGeom prst="rect">
          <a:avLst/>
        </a:prstGeom>
        <a:solidFill>
          <a:srgbClr val="0070C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Clr>
              <a:srgbClr val="FF0000"/>
            </a:buClr>
            <a:buFont typeface="+mj-lt"/>
            <a:buNone/>
          </a:pPr>
          <a:r>
            <a:rPr lang="el-GR" sz="2400" b="1" kern="1200"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CM310:</a:t>
          </a:r>
          <a:r>
            <a:rPr lang="el-GR" sz="2400" kern="1200" dirty="0">
              <a:effectLst/>
              <a:latin typeface="Times New Roman" panose="02020603050405020304" pitchFamily="18" charset="0"/>
              <a:ea typeface="Times New Roman" panose="02020603050405020304" pitchFamily="18" charset="0"/>
            </a:rPr>
            <a:t> </a:t>
          </a:r>
          <a:r>
            <a:rPr lang="en-US" sz="2400" b="1" kern="1200" dirty="0">
              <a:effectLst/>
              <a:latin typeface="Aptos" panose="020B0004020202020204" pitchFamily="34" charset="0"/>
              <a:ea typeface="Times New Roman" panose="02020603050405020304" pitchFamily="18" charset="0"/>
              <a:cs typeface="Arial" panose="020B0604020202020204" pitchFamily="34" charset="0"/>
            </a:rPr>
            <a:t>E</a:t>
          </a:r>
          <a:r>
            <a:rPr lang="el-GR" sz="2400" b="1" kern="1200" dirty="0" err="1">
              <a:effectLst/>
              <a:latin typeface="Aptos" panose="020B0004020202020204" pitchFamily="34" charset="0"/>
              <a:ea typeface="Times New Roman" panose="02020603050405020304" pitchFamily="18" charset="0"/>
              <a:cs typeface="Arial" panose="020B0604020202020204" pitchFamily="34" charset="0"/>
            </a:rPr>
            <a:t>ξανθρωπισμένο</a:t>
          </a:r>
          <a:r>
            <a:rPr lang="el-GR" sz="2400" b="1" kern="1200" dirty="0">
              <a:effectLst/>
              <a:latin typeface="Aptos" panose="020B0004020202020204" pitchFamily="34" charset="0"/>
              <a:ea typeface="Times New Roman" panose="02020603050405020304" pitchFamily="18" charset="0"/>
              <a:cs typeface="Arial" panose="020B0604020202020204" pitchFamily="34" charset="0"/>
            </a:rPr>
            <a:t> </a:t>
          </a:r>
          <a:r>
            <a:rPr lang="en-US" sz="2400" b="1" kern="1200" dirty="0">
              <a:effectLst/>
              <a:latin typeface="Aptos" panose="020B0004020202020204" pitchFamily="34" charset="0"/>
              <a:ea typeface="Times New Roman" panose="02020603050405020304" pitchFamily="18" charset="0"/>
              <a:cs typeface="Arial" panose="020B0604020202020204" pitchFamily="34" charset="0"/>
            </a:rPr>
            <a:t>IgG</a:t>
          </a:r>
          <a:r>
            <a:rPr lang="el-GR" sz="2400" b="1" kern="1200" dirty="0">
              <a:effectLst/>
              <a:latin typeface="Aptos" panose="020B0004020202020204" pitchFamily="34" charset="0"/>
              <a:ea typeface="Times New Roman" panose="02020603050405020304" pitchFamily="18" charset="0"/>
              <a:cs typeface="Arial" panose="020B0604020202020204" pitchFamily="34" charset="0"/>
            </a:rPr>
            <a:t>4 </a:t>
          </a:r>
          <a:r>
            <a:rPr lang="el-GR" sz="2400" b="1" kern="1200" dirty="0" err="1">
              <a:effectLst/>
              <a:latin typeface="Aptos" panose="020B0004020202020204" pitchFamily="34" charset="0"/>
              <a:ea typeface="Times New Roman" panose="02020603050405020304" pitchFamily="18" charset="0"/>
              <a:cs typeface="Arial" panose="020B0604020202020204" pitchFamily="34" charset="0"/>
            </a:rPr>
            <a:t>μονοκλωνικό</a:t>
          </a:r>
          <a:r>
            <a:rPr lang="el-GR" sz="2400" b="1" kern="1200" dirty="0">
              <a:effectLst/>
              <a:latin typeface="Aptos" panose="020B0004020202020204" pitchFamily="34" charset="0"/>
              <a:ea typeface="Times New Roman" panose="02020603050405020304" pitchFamily="18" charset="0"/>
              <a:cs typeface="Arial" panose="020B0604020202020204" pitchFamily="34" charset="0"/>
            </a:rPr>
            <a:t> αντίσωμα </a:t>
          </a:r>
          <a:endParaRPr lang="el-GR" sz="2400" kern="1200" dirty="0"/>
        </a:p>
      </dsp:txBody>
      <dsp:txXfrm>
        <a:off x="54" y="117238"/>
        <a:ext cx="5207856" cy="1208598"/>
      </dsp:txXfrm>
    </dsp:sp>
    <dsp:sp modelId="{E4A8B06C-715C-47C9-8F8A-B8826093996F}">
      <dsp:nvSpPr>
        <dsp:cNvPr id="0" name=""/>
        <dsp:cNvSpPr/>
      </dsp:nvSpPr>
      <dsp:spPr>
        <a:xfrm>
          <a:off x="54" y="1325837"/>
          <a:ext cx="520785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Font typeface="Symbol" panose="05050102010706020507" pitchFamily="18" charset="2"/>
            <a:buChar char=""/>
          </a:pPr>
          <a:r>
            <a:rPr lang="el-GR" sz="1600" b="1" kern="1200" dirty="0" err="1"/>
            <a:t>Βιοφάρμακο</a:t>
          </a:r>
          <a:r>
            <a:rPr lang="el-GR" sz="1600" b="1" kern="1200" dirty="0"/>
            <a:t> κινεζικής προέλευσης που βρίσκεται σε πειραματικό στάδιο. </a:t>
          </a:r>
        </a:p>
        <a:p>
          <a:pPr marL="171450" lvl="1" indent="-171450" algn="l" defTabSz="711200">
            <a:lnSpc>
              <a:spcPct val="90000"/>
            </a:lnSpc>
            <a:spcBef>
              <a:spcPct val="0"/>
            </a:spcBef>
            <a:spcAft>
              <a:spcPct val="15000"/>
            </a:spcAft>
            <a:buFont typeface="Symbol" panose="05050102010706020507" pitchFamily="18" charset="2"/>
            <a:buChar char=""/>
          </a:pPr>
          <a:r>
            <a:rPr lang="el-GR" sz="1600" kern="1200" dirty="0"/>
            <a:t>Έχει επιδείξει αποτελεσματικότητα και ασφάλεια σε άτομα με ΑΔ κατά τη διάρκεια κλινικών ερευνών.</a:t>
          </a:r>
        </a:p>
        <a:p>
          <a:pPr marL="171450" lvl="1" indent="-171450" algn="l" defTabSz="711200">
            <a:lnSpc>
              <a:spcPct val="90000"/>
            </a:lnSpc>
            <a:spcBef>
              <a:spcPct val="0"/>
            </a:spcBef>
            <a:spcAft>
              <a:spcPct val="15000"/>
            </a:spcAft>
            <a:buFont typeface="Symbol" panose="05050102010706020507" pitchFamily="18" charset="2"/>
            <a:buChar char=""/>
          </a:pPr>
          <a:r>
            <a:rPr lang="el-GR" sz="1600" b="1" kern="1200" dirty="0"/>
            <a:t>Εμφανίζει ικανότητα αλληλεπίδρασης με το IL-4Rα σε ανθρώπους, πιθήκους </a:t>
          </a:r>
          <a:r>
            <a:rPr lang="el-GR" sz="1600" kern="1200" dirty="0"/>
            <a:t>(</a:t>
          </a:r>
          <a:r>
            <a:rPr lang="en-US" sz="1600" kern="1200" dirty="0"/>
            <a:t>cynomolgus monkey</a:t>
          </a:r>
          <a:r>
            <a:rPr lang="el-GR" sz="1600" kern="1200" dirty="0"/>
            <a:t>) </a:t>
          </a:r>
          <a:r>
            <a:rPr lang="el-GR" sz="1600" b="1" kern="1200" dirty="0"/>
            <a:t>και αρουραίους, ενώ το </a:t>
          </a:r>
          <a:r>
            <a:rPr lang="el-GR" sz="1600" b="1" kern="1200" dirty="0" err="1"/>
            <a:t>dupilumab</a:t>
          </a:r>
          <a:r>
            <a:rPr lang="el-GR" sz="1600" b="1" kern="1200" dirty="0"/>
            <a:t> στοχεύει μοναδικά τον υποδοχέα IL-4Rα στον άνθρωπο. Αυτή η απόκλιση υποδηλώνει διαφορετικούς μηχανισμούς μεταξύ των δύο φαρμάκων στην καταστολή της σηματοδότησης του IL-4Rα, οδηγώντας ενδεχομένως σε διαφορετικά κλινικά αποτελέσματα. </a:t>
          </a:r>
        </a:p>
        <a:p>
          <a:pPr marL="171450" lvl="1" indent="-171450" algn="l" defTabSz="711200">
            <a:lnSpc>
              <a:spcPct val="90000"/>
            </a:lnSpc>
            <a:spcBef>
              <a:spcPct val="0"/>
            </a:spcBef>
            <a:spcAft>
              <a:spcPct val="15000"/>
            </a:spcAft>
            <a:buFont typeface="Symbol" panose="05050102010706020507" pitchFamily="18" charset="2"/>
            <a:buChar char=""/>
          </a:pPr>
          <a:r>
            <a:rPr lang="el-GR" sz="1600" kern="1200" dirty="0"/>
            <a:t>Επί του παρόντος, το CM310, με τη μορφή υποδόριων ενέσεων, υποβάλλεται σε αξιολόγηση </a:t>
          </a:r>
          <a:r>
            <a:rPr lang="el-GR" sz="1600" b="1" kern="1200" dirty="0"/>
            <a:t>μελέτης φάσεως ΙΙΙ </a:t>
          </a:r>
          <a:r>
            <a:rPr lang="el-GR" sz="1600" kern="1200" dirty="0"/>
            <a:t>(NCT05265923) , τα αποτελέσματα της οποίας δεν έχουν ακόμη ανακοινωθεί (11 Ιανουαρίου 2024).</a:t>
          </a:r>
        </a:p>
      </dsp:txBody>
      <dsp:txXfrm>
        <a:off x="54" y="1325837"/>
        <a:ext cx="5207856" cy="3952800"/>
      </dsp:txXfrm>
    </dsp:sp>
    <dsp:sp modelId="{8BE6029F-C50A-4247-811D-879B179C0BEA}">
      <dsp:nvSpPr>
        <dsp:cNvPr id="0" name=""/>
        <dsp:cNvSpPr/>
      </dsp:nvSpPr>
      <dsp:spPr>
        <a:xfrm>
          <a:off x="5937010" y="117238"/>
          <a:ext cx="5207856" cy="1208598"/>
        </a:xfrm>
        <a:prstGeom prst="rect">
          <a:avLst/>
        </a:prstGeom>
        <a:solidFill>
          <a:srgbClr val="0070C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Clr>
              <a:srgbClr val="FF0000"/>
            </a:buClr>
            <a:buFont typeface="+mj-lt"/>
            <a:buNone/>
          </a:pPr>
          <a:r>
            <a:rPr lang="el-GR" sz="2400" b="1" kern="1200"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MG-K10 (</a:t>
          </a:r>
          <a:r>
            <a:rPr lang="el-GR" sz="2400" b="1" kern="1200" dirty="0" err="1">
              <a:solidFill>
                <a:srgbClr val="FF0000"/>
              </a:solidFill>
              <a:effectLst/>
              <a:latin typeface="Aptos" panose="020B0004020202020204" pitchFamily="34" charset="0"/>
              <a:ea typeface="Times New Roman" panose="02020603050405020304" pitchFamily="18" charset="0"/>
              <a:cs typeface="Arial" panose="020B0604020202020204" pitchFamily="34" charset="0"/>
            </a:rPr>
            <a:t>Comekibart</a:t>
          </a:r>
          <a:r>
            <a:rPr lang="el-GR" sz="2400" b="1" kern="1200" dirty="0">
              <a:solidFill>
                <a:srgbClr val="FF0000"/>
              </a:solidFill>
              <a:effectLst/>
              <a:latin typeface="Aptos" panose="020B0004020202020204" pitchFamily="34" charset="0"/>
              <a:ea typeface="Times New Roman" panose="02020603050405020304" pitchFamily="18" charset="0"/>
              <a:cs typeface="Arial" panose="020B0604020202020204" pitchFamily="34" charset="0"/>
            </a:rPr>
            <a:t>) και 611: </a:t>
          </a:r>
          <a:r>
            <a:rPr lang="el-GR" sz="2400" b="1" kern="1200" dirty="0">
              <a:effectLst/>
              <a:latin typeface="Aptos" panose="020B0004020202020204" pitchFamily="34" charset="0"/>
              <a:ea typeface="Times New Roman" panose="02020603050405020304" pitchFamily="18" charset="0"/>
              <a:cs typeface="Arial" panose="020B0604020202020204" pitchFamily="34" charset="0"/>
            </a:rPr>
            <a:t>Εξανθρωπισμένα </a:t>
          </a:r>
          <a:r>
            <a:rPr lang="el-GR" sz="2400" b="1" kern="1200" dirty="0" err="1">
              <a:effectLst/>
              <a:latin typeface="Aptos" panose="020B0004020202020204" pitchFamily="34" charset="0"/>
              <a:ea typeface="Times New Roman" panose="02020603050405020304" pitchFamily="18" charset="0"/>
              <a:cs typeface="Arial" panose="020B0604020202020204" pitchFamily="34" charset="0"/>
            </a:rPr>
            <a:t>μονοκλωνικά</a:t>
          </a:r>
          <a:r>
            <a:rPr lang="el-GR" sz="2400" b="1" kern="1200" dirty="0">
              <a:effectLst/>
              <a:latin typeface="Aptos" panose="020B0004020202020204" pitchFamily="34" charset="0"/>
              <a:ea typeface="Times New Roman" panose="02020603050405020304" pitchFamily="18" charset="0"/>
              <a:cs typeface="Arial" panose="020B0604020202020204" pitchFamily="34" charset="0"/>
            </a:rPr>
            <a:t> αντισώματα</a:t>
          </a:r>
          <a:endParaRPr lang="el-GR" sz="2400" kern="1200" dirty="0">
            <a:effectLst/>
            <a:latin typeface="Times New Roman" panose="02020603050405020304" pitchFamily="18" charset="0"/>
            <a:ea typeface="Times New Roman" panose="02020603050405020304" pitchFamily="18" charset="0"/>
          </a:endParaRPr>
        </a:p>
      </dsp:txBody>
      <dsp:txXfrm>
        <a:off x="5937010" y="117238"/>
        <a:ext cx="5207856" cy="1208598"/>
      </dsp:txXfrm>
    </dsp:sp>
    <dsp:sp modelId="{EA6A0048-4402-439F-9D8B-CC9B4BCC7EB4}">
      <dsp:nvSpPr>
        <dsp:cNvPr id="0" name=""/>
        <dsp:cNvSpPr/>
      </dsp:nvSpPr>
      <dsp:spPr>
        <a:xfrm>
          <a:off x="5937010" y="1325837"/>
          <a:ext cx="520785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Font typeface="Symbol" panose="05050102010706020507" pitchFamily="18" charset="2"/>
            <a:buChar char=""/>
          </a:pPr>
          <a:r>
            <a:rPr lang="el-GR" sz="2400" b="1" kern="1200" dirty="0"/>
            <a:t>Κινεζικής προέλευσης</a:t>
          </a:r>
        </a:p>
        <a:p>
          <a:pPr marL="228600" lvl="1" indent="-228600" algn="l" defTabSz="1066800">
            <a:lnSpc>
              <a:spcPct val="90000"/>
            </a:lnSpc>
            <a:spcBef>
              <a:spcPct val="0"/>
            </a:spcBef>
            <a:spcAft>
              <a:spcPct val="15000"/>
            </a:spcAft>
            <a:buFont typeface="Symbol" panose="05050102010706020507" pitchFamily="18" charset="2"/>
            <a:buChar char=""/>
          </a:pPr>
          <a:r>
            <a:rPr lang="el-GR" sz="2400" kern="1200" dirty="0"/>
            <a:t>Προς το παρόν, υποβάλλονται σε αξιολόγηση σε μια πολυκεντρική, τυχαιοποιημένη, διπλά-τυφλή, ελεγχόμενη με </a:t>
          </a:r>
          <a:r>
            <a:rPr lang="en-US" sz="2400" kern="1200" dirty="0"/>
            <a:t>placebo</a:t>
          </a:r>
          <a:r>
            <a:rPr lang="el-GR" sz="2400" kern="1200" dirty="0"/>
            <a:t> </a:t>
          </a:r>
          <a:r>
            <a:rPr lang="el-GR" sz="2400" b="1" kern="1200" dirty="0"/>
            <a:t>φάση ΙΙΙ </a:t>
          </a:r>
          <a:r>
            <a:rPr lang="el-GR" sz="2400" kern="1200" dirty="0"/>
            <a:t>(NCT06026891, NCT06173284) . Τα πορίσματα της δοκιμής δεν έχουν ακόμη δημοσιευθεί (11 Ιανουαρίου 2024).</a:t>
          </a:r>
        </a:p>
      </dsp:txBody>
      <dsp:txXfrm>
        <a:off x="5937010" y="1325837"/>
        <a:ext cx="5207856" cy="39528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FC9CF-C8DF-4B16-9A3A-F581E9215952}">
      <dsp:nvSpPr>
        <dsp:cNvPr id="0" name=""/>
        <dsp:cNvSpPr/>
      </dsp:nvSpPr>
      <dsp:spPr>
        <a:xfrm rot="5400000">
          <a:off x="6673536" y="-2287429"/>
          <a:ext cx="3217853" cy="779526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Arial" panose="020B0604020202020204" pitchFamily="34" charset="0"/>
            <a:buNone/>
          </a:pPr>
          <a:endParaRPr lang="el-GR" sz="1200" b="1" kern="1200" dirty="0"/>
        </a:p>
        <a:p>
          <a:pPr marL="171450" lvl="1" indent="-171450" algn="l" defTabSz="800100">
            <a:lnSpc>
              <a:spcPct val="90000"/>
            </a:lnSpc>
            <a:spcBef>
              <a:spcPct val="0"/>
            </a:spcBef>
            <a:spcAft>
              <a:spcPct val="15000"/>
            </a:spcAft>
            <a:buFont typeface="Arial" panose="020B0604020202020204" pitchFamily="34" charset="0"/>
            <a:buChar char="•"/>
          </a:pPr>
          <a:r>
            <a:rPr lang="el-GR" sz="1800" kern="1200" dirty="0">
              <a:effectLst/>
              <a:latin typeface="Aptos" panose="020B0004020202020204" pitchFamily="34" charset="0"/>
              <a:ea typeface="Aptos" panose="020B0004020202020204" pitchFamily="34" charset="0"/>
              <a:cs typeface="Arial" panose="020B0604020202020204" pitchFamily="34" charset="0"/>
            </a:rPr>
            <a:t>Επί του παρόντος υποβάλλεται σε αξιολόγηση για τη διαχείριση της μέτριας</a:t>
          </a:r>
          <a:r>
            <a:rPr lang="en-US" sz="1800" kern="1200" dirty="0">
              <a:effectLst/>
              <a:latin typeface="Aptos" panose="020B0004020202020204" pitchFamily="34" charset="0"/>
              <a:ea typeface="Aptos" panose="020B0004020202020204" pitchFamily="34" charset="0"/>
              <a:cs typeface="Arial" panose="020B0604020202020204" pitchFamily="34" charset="0"/>
            </a:rPr>
            <a:t> - </a:t>
          </a:r>
          <a:r>
            <a:rPr lang="el-GR" sz="1800" kern="1200" dirty="0">
              <a:effectLst/>
              <a:latin typeface="Aptos" panose="020B0004020202020204" pitchFamily="34" charset="0"/>
              <a:ea typeface="Aptos" panose="020B0004020202020204" pitchFamily="34" charset="0"/>
              <a:cs typeface="Arial" panose="020B0604020202020204" pitchFamily="34" charset="0"/>
            </a:rPr>
            <a:t>σοβαρής ΑΔ στο πλαίσιο κλινικών δοκιμών φάσης III.</a:t>
          </a:r>
          <a:endParaRPr lang="el-GR" sz="1800" kern="1200" dirty="0"/>
        </a:p>
        <a:p>
          <a:pPr marL="171450" lvl="1" indent="-171450" algn="l" defTabSz="800100">
            <a:lnSpc>
              <a:spcPct val="90000"/>
            </a:lnSpc>
            <a:spcBef>
              <a:spcPct val="0"/>
            </a:spcBef>
            <a:spcAft>
              <a:spcPct val="15000"/>
            </a:spcAft>
            <a:buFont typeface="Arial" panose="020B0604020202020204" pitchFamily="34" charset="0"/>
            <a:buChar char="•"/>
          </a:pPr>
          <a:r>
            <a:rPr lang="el-GR" sz="1800" b="1" i="1" u="sng" kern="1200" dirty="0">
              <a:effectLst/>
              <a:latin typeface="Times New Roman" panose="02020603050405020304" pitchFamily="18" charset="0"/>
              <a:ea typeface="Aptos" panose="020B0004020202020204" pitchFamily="34" charset="0"/>
              <a:cs typeface="Times New Roman" panose="02020603050405020304" pitchFamily="18" charset="0"/>
            </a:rPr>
            <a:t>Μηχανισμός Δράσης:</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Επιλεκτική μείωση των ενεργοποιημένων OX40+ Τ-κυττάρων και καταστολή των </a:t>
          </a:r>
          <a:r>
            <a:rPr lang="el-GR" sz="1800" kern="1200" dirty="0" err="1">
              <a:effectLst/>
              <a:latin typeface="Aptos" panose="020B0004020202020204" pitchFamily="34" charset="0"/>
              <a:ea typeface="Aptos" panose="020B0004020202020204" pitchFamily="34" charset="0"/>
              <a:cs typeface="Times New Roman" panose="02020603050405020304" pitchFamily="18" charset="0"/>
            </a:rPr>
            <a:t>κλωνικών</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Τ-κυττάρων.</a:t>
          </a:r>
        </a:p>
        <a:p>
          <a:pPr marL="171450" lvl="1" indent="-171450" algn="l" defTabSz="800100">
            <a:lnSpc>
              <a:spcPct val="90000"/>
            </a:lnSpc>
            <a:spcBef>
              <a:spcPct val="0"/>
            </a:spcBef>
            <a:spcAft>
              <a:spcPct val="15000"/>
            </a:spcAft>
            <a:buFont typeface="Arial" panose="020B0604020202020204" pitchFamily="34" charset="0"/>
            <a:buChar char="•"/>
          </a:pPr>
          <a:r>
            <a:rPr lang="el-GR" sz="1800" b="1" i="1" u="sng" kern="1200" dirty="0">
              <a:effectLst/>
              <a:latin typeface="Times New Roman" panose="02020603050405020304" pitchFamily="18" charset="0"/>
              <a:ea typeface="Aptos" panose="020B0004020202020204" pitchFamily="34" charset="0"/>
              <a:cs typeface="Times New Roman" panose="02020603050405020304" pitchFamily="18" charset="0"/>
            </a:rPr>
            <a:t>Αποτελεσματικότητα:</a:t>
          </a:r>
          <a:r>
            <a:rPr lang="el-GR" sz="1800" kern="1200" dirty="0">
              <a:effectLst/>
              <a:latin typeface="Aptos" panose="020B0004020202020204" pitchFamily="34" charset="0"/>
              <a:ea typeface="Aptos" panose="020B0004020202020204" pitchFamily="34" charset="0"/>
              <a:cs typeface="Arial" panose="020B0604020202020204" pitchFamily="34" charset="0"/>
            </a:rPr>
            <a:t> Έχει βρεθεί πως μετά από 16 εβδομάδες χρήσης του </a:t>
          </a:r>
          <a:r>
            <a:rPr lang="en-US" sz="1800" kern="1200" dirty="0" err="1">
              <a:effectLst/>
              <a:latin typeface="Aptos" panose="020B0004020202020204" pitchFamily="34" charset="0"/>
              <a:ea typeface="Aptos" panose="020B0004020202020204" pitchFamily="34" charset="0"/>
              <a:cs typeface="Arial" panose="020B0604020202020204" pitchFamily="34" charset="0"/>
            </a:rPr>
            <a:t>rocatinlimab</a:t>
          </a:r>
          <a:r>
            <a:rPr lang="el-GR" sz="1800" kern="1200" dirty="0">
              <a:effectLst/>
              <a:latin typeface="Aptos" panose="020B0004020202020204" pitchFamily="34" charset="0"/>
              <a:ea typeface="Aptos" panose="020B0004020202020204" pitchFamily="34" charset="0"/>
              <a:cs typeface="Arial" panose="020B0604020202020204" pitchFamily="34" charset="0"/>
            </a:rPr>
            <a:t>, ως </a:t>
          </a:r>
          <a:r>
            <a:rPr lang="el-GR" sz="1800" kern="1200" dirty="0" err="1">
              <a:effectLst/>
              <a:latin typeface="Aptos" panose="020B0004020202020204" pitchFamily="34" charset="0"/>
              <a:ea typeface="Aptos" panose="020B0004020202020204" pitchFamily="34" charset="0"/>
              <a:cs typeface="Arial" panose="020B0604020202020204" pitchFamily="34" charset="0"/>
            </a:rPr>
            <a:t>μονοθεραπεία</a:t>
          </a:r>
          <a:r>
            <a:rPr lang="el-GR" sz="1800" kern="1200" dirty="0">
              <a:effectLst/>
              <a:latin typeface="Aptos" panose="020B0004020202020204" pitchFamily="34" charset="0"/>
              <a:ea typeface="Aptos" panose="020B0004020202020204" pitchFamily="34" charset="0"/>
              <a:cs typeface="Arial" panose="020B0604020202020204" pitchFamily="34" charset="0"/>
            </a:rPr>
            <a:t>, μειώνεται η σοβαρότητα της ΑΔ (βάσει του </a:t>
          </a:r>
          <a:r>
            <a:rPr lang="en-US" sz="1800" kern="1200" dirty="0">
              <a:effectLst/>
              <a:latin typeface="Aptos" panose="020B0004020202020204" pitchFamily="34" charset="0"/>
              <a:ea typeface="Aptos" panose="020B0004020202020204" pitchFamily="34" charset="0"/>
              <a:cs typeface="Arial" panose="020B0604020202020204" pitchFamily="34" charset="0"/>
            </a:rPr>
            <a:t>EASI</a:t>
          </a:r>
          <a:r>
            <a:rPr lang="el-GR" sz="1800" kern="1200" dirty="0">
              <a:effectLst/>
              <a:latin typeface="Aptos" panose="020B0004020202020204" pitchFamily="34" charset="0"/>
              <a:ea typeface="Aptos" panose="020B0004020202020204" pitchFamily="34" charset="0"/>
              <a:cs typeface="Arial" panose="020B0604020202020204" pitchFamily="34" charset="0"/>
            </a:rPr>
            <a:t>) σε ποσοστό μεταξύ 48,3% έως 61,1%, συγκριτικά με </a:t>
          </a:r>
          <a:r>
            <a:rPr lang="en-US" sz="1800" kern="1200" dirty="0">
              <a:effectLst/>
              <a:latin typeface="Aptos" panose="020B0004020202020204" pitchFamily="34" charset="0"/>
              <a:ea typeface="Aptos" panose="020B0004020202020204" pitchFamily="34" charset="0"/>
              <a:cs typeface="Arial" panose="020B0604020202020204" pitchFamily="34" charset="0"/>
            </a:rPr>
            <a:t>placebo</a:t>
          </a:r>
          <a:r>
            <a:rPr lang="el-GR" sz="1800" kern="1200" dirty="0">
              <a:effectLst/>
              <a:latin typeface="Aptos" panose="020B0004020202020204" pitchFamily="34" charset="0"/>
              <a:ea typeface="Aptos" panose="020B0004020202020204" pitchFamily="34" charset="0"/>
              <a:cs typeface="Arial" panose="020B0604020202020204" pitchFamily="34" charset="0"/>
            </a:rPr>
            <a:t> που πέτυχε μείωση 15%.</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Μπορεί επίσης να πετύχει μείωση του κνησμού κατά 4 και παραπάνω βαθμούς στην PP-NRS.</a:t>
          </a:r>
        </a:p>
        <a:p>
          <a:pPr marL="171450" lvl="1" indent="-171450" algn="l" defTabSz="800100">
            <a:lnSpc>
              <a:spcPct val="90000"/>
            </a:lnSpc>
            <a:spcBef>
              <a:spcPct val="0"/>
            </a:spcBef>
            <a:spcAft>
              <a:spcPct val="15000"/>
            </a:spcAft>
            <a:buFont typeface="Arial" panose="020B0604020202020204" pitchFamily="34" charset="0"/>
            <a:buChar char="•"/>
          </a:pPr>
          <a:r>
            <a:rPr lang="el-GR" sz="1800" b="1" i="1" u="sng" kern="1200" dirty="0">
              <a:effectLst/>
              <a:latin typeface="Times New Roman" panose="02020603050405020304" pitchFamily="18" charset="0"/>
              <a:ea typeface="Aptos" panose="020B0004020202020204" pitchFamily="34" charset="0"/>
              <a:cs typeface="Times New Roman" panose="02020603050405020304" pitchFamily="18" charset="0"/>
            </a:rPr>
            <a:t>Δόση:</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Αξιοσημείωτες βελτιώσεις φάνηκαν μετά από 16 εβδομάδες θεραπείας με 300 </a:t>
          </a:r>
          <a:r>
            <a:rPr lang="el-GR" sz="1800" kern="1200" dirty="0" err="1">
              <a:effectLst/>
              <a:latin typeface="Aptos" panose="020B0004020202020204" pitchFamily="34" charset="0"/>
              <a:ea typeface="Aptos" panose="020B0004020202020204" pitchFamily="34" charset="0"/>
              <a:cs typeface="Times New Roman" panose="02020603050405020304" pitchFamily="18" charset="0"/>
            </a:rPr>
            <a:t>mg</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Q2W του </a:t>
          </a:r>
          <a:r>
            <a:rPr lang="el-GR" sz="1800" kern="1200" dirty="0" err="1">
              <a:effectLst/>
              <a:latin typeface="Aptos" panose="020B0004020202020204" pitchFamily="34" charset="0"/>
              <a:ea typeface="Aptos" panose="020B0004020202020204" pitchFamily="34" charset="0"/>
              <a:cs typeface="Times New Roman" panose="02020603050405020304" pitchFamily="18" charset="0"/>
            </a:rPr>
            <a:t>rocatinlimab</a:t>
          </a:r>
          <a:r>
            <a:rPr lang="el-GR" sz="1800" kern="1200" dirty="0">
              <a:effectLst/>
              <a:latin typeface="Aptos" panose="020B0004020202020204" pitchFamily="34" charset="0"/>
              <a:ea typeface="Aptos" panose="020B0004020202020204" pitchFamily="34" charset="0"/>
              <a:cs typeface="Times New Roman" panose="02020603050405020304" pitchFamily="18" charset="0"/>
            </a:rPr>
            <a:t> σε σύγκριση με άλλα θεραπευτικά σχήματα. </a:t>
          </a:r>
        </a:p>
      </dsp:txBody>
      <dsp:txXfrm rot="-5400000">
        <a:off x="4384833" y="158357"/>
        <a:ext cx="7638177" cy="2903687"/>
      </dsp:txXfrm>
    </dsp:sp>
    <dsp:sp modelId="{8B3F9A43-F614-4A8C-AEFF-0FD1A3C3057E}">
      <dsp:nvSpPr>
        <dsp:cNvPr id="0" name=""/>
        <dsp:cNvSpPr/>
      </dsp:nvSpPr>
      <dsp:spPr>
        <a:xfrm>
          <a:off x="0" y="221231"/>
          <a:ext cx="4384833" cy="2777939"/>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US" sz="3000" b="1" kern="1200" dirty="0" err="1">
              <a:solidFill>
                <a:srgbClr val="FF0000"/>
              </a:solidFill>
            </a:rPr>
            <a:t>Rocatinlimab</a:t>
          </a:r>
          <a:r>
            <a:rPr lang="en-US" sz="3000" b="1" kern="1200" dirty="0">
              <a:solidFill>
                <a:srgbClr val="FF0000"/>
              </a:solidFill>
            </a:rPr>
            <a:t>: </a:t>
          </a:r>
          <a:r>
            <a:rPr lang="el-GR" sz="3000" b="1" kern="1200" dirty="0"/>
            <a:t>Πλήρως ανθρώπινο IgG1 αντι-OX40 </a:t>
          </a:r>
          <a:r>
            <a:rPr lang="el-GR" sz="3000" b="1" kern="1200" dirty="0" err="1"/>
            <a:t>μονοκλωνικό</a:t>
          </a:r>
          <a:r>
            <a:rPr lang="el-GR" sz="3000" b="1" kern="1200" dirty="0"/>
            <a:t> αντίσωμα</a:t>
          </a:r>
          <a:endParaRPr lang="el-GR" sz="3000" kern="1200" dirty="0"/>
        </a:p>
      </dsp:txBody>
      <dsp:txXfrm>
        <a:off x="135608" y="356839"/>
        <a:ext cx="4113617" cy="2506723"/>
      </dsp:txXfrm>
    </dsp:sp>
    <dsp:sp modelId="{9DB4C64C-015C-49B2-8633-A5E7EC7156A4}">
      <dsp:nvSpPr>
        <dsp:cNvPr id="0" name=""/>
        <dsp:cNvSpPr/>
      </dsp:nvSpPr>
      <dsp:spPr>
        <a:xfrm rot="5400000">
          <a:off x="7179384" y="845554"/>
          <a:ext cx="2222351" cy="780288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endParaRPr lang="el-GR" sz="1800" kern="1200" dirty="0"/>
        </a:p>
        <a:p>
          <a:pPr marL="171450" lvl="1" indent="-171450" algn="l" defTabSz="800100">
            <a:lnSpc>
              <a:spcPct val="90000"/>
            </a:lnSpc>
            <a:spcBef>
              <a:spcPct val="0"/>
            </a:spcBef>
            <a:spcAft>
              <a:spcPct val="15000"/>
            </a:spcAft>
            <a:buChar char="•"/>
          </a:pPr>
          <a:r>
            <a:rPr lang="el-GR" sz="1800" kern="1200" dirty="0"/>
            <a:t>Επί του παρόντος, δύο μελέτες φάσης ΙΙΙ (NCT06130566, NCT06181435) βρίσκονται σε εξέλιξη για την αξιολόγηση του προφίλ αποτελεσματικότητας και ασφάλειας του </a:t>
          </a:r>
          <a:r>
            <a:rPr lang="el-GR" sz="1800" kern="1200" dirty="0" err="1"/>
            <a:t>amlitelimab</a:t>
          </a:r>
          <a:r>
            <a:rPr lang="el-GR" sz="1800" kern="1200" dirty="0"/>
            <a:t>, τα αποτελέσματα των οποίων δεν είναι ακόμη διαθέσιμα.</a:t>
          </a:r>
        </a:p>
        <a:p>
          <a:pPr marL="171450" lvl="1" indent="-171450" algn="l" defTabSz="800100">
            <a:lnSpc>
              <a:spcPct val="90000"/>
            </a:lnSpc>
            <a:spcBef>
              <a:spcPct val="0"/>
            </a:spcBef>
            <a:spcAft>
              <a:spcPct val="15000"/>
            </a:spcAft>
            <a:buChar char="•"/>
          </a:pPr>
          <a:r>
            <a:rPr lang="el-GR" sz="1800" b="1" i="1" u="sng" kern="1200" dirty="0">
              <a:latin typeface="Times New Roman" panose="02020603050405020304" pitchFamily="18" charset="0"/>
              <a:cs typeface="Times New Roman" panose="02020603050405020304" pitchFamily="18" charset="0"/>
            </a:rPr>
            <a:t>Μηχανισμός Δράσης:</a:t>
          </a:r>
          <a:r>
            <a:rPr lang="el-GR" sz="1800" kern="1200" dirty="0"/>
            <a:t> Δρα δεσμεύοντας τον  OX40L σε αντιγονοπαρουσιαστικά κύτταρα. Ως αποτέλεσμα, διακόπτεται η σηματοδότηση OX40-OX40L.</a:t>
          </a:r>
        </a:p>
        <a:p>
          <a:pPr marL="171450" lvl="1" indent="-171450" algn="l" defTabSz="711200">
            <a:lnSpc>
              <a:spcPct val="90000"/>
            </a:lnSpc>
            <a:spcBef>
              <a:spcPct val="0"/>
            </a:spcBef>
            <a:spcAft>
              <a:spcPct val="15000"/>
            </a:spcAft>
            <a:buChar char="•"/>
          </a:pPr>
          <a:endParaRPr lang="el-GR" sz="1600" kern="1200" dirty="0"/>
        </a:p>
      </dsp:txBody>
      <dsp:txXfrm rot="-5400000">
        <a:off x="4389120" y="3744304"/>
        <a:ext cx="7694394" cy="2005379"/>
      </dsp:txXfrm>
    </dsp:sp>
    <dsp:sp modelId="{DB7BB5A5-AE39-4A4A-B388-F8544F9FED04}">
      <dsp:nvSpPr>
        <dsp:cNvPr id="0" name=""/>
        <dsp:cNvSpPr/>
      </dsp:nvSpPr>
      <dsp:spPr>
        <a:xfrm>
          <a:off x="0" y="3358024"/>
          <a:ext cx="4389120" cy="2777939"/>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US" sz="3000" b="1" kern="1200" dirty="0" err="1">
              <a:solidFill>
                <a:srgbClr val="FF0000"/>
              </a:solidFill>
            </a:rPr>
            <a:t>Amlitelimab</a:t>
          </a:r>
          <a:r>
            <a:rPr lang="en-US" sz="3000" b="1" kern="1200" dirty="0">
              <a:solidFill>
                <a:srgbClr val="FF0000"/>
              </a:solidFill>
            </a:rPr>
            <a:t>: </a:t>
          </a:r>
          <a:r>
            <a:rPr lang="el-GR" sz="3000" b="1" kern="1200" dirty="0"/>
            <a:t>Πλήρως ανθρώπινο IgG4 </a:t>
          </a:r>
          <a:r>
            <a:rPr lang="el-GR" sz="3000" b="1" kern="1200" dirty="0" err="1"/>
            <a:t>μονοκλωνικό</a:t>
          </a:r>
          <a:r>
            <a:rPr lang="el-GR" sz="3000" b="1" kern="1200" dirty="0"/>
            <a:t> αντίσωμα που ανταγωνίζεται τον OX40L</a:t>
          </a:r>
          <a:r>
            <a:rPr lang="en-US" sz="3000" kern="1200" dirty="0"/>
            <a:t> </a:t>
          </a:r>
          <a:endParaRPr lang="el-GR" sz="3000" kern="1200" dirty="0"/>
        </a:p>
      </dsp:txBody>
      <dsp:txXfrm>
        <a:off x="135608" y="3493632"/>
        <a:ext cx="4117904" cy="25067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B31F0-8FB4-4F84-86F9-726A42C26232}">
      <dsp:nvSpPr>
        <dsp:cNvPr id="0" name=""/>
        <dsp:cNvSpPr/>
      </dsp:nvSpPr>
      <dsp:spPr>
        <a:xfrm>
          <a:off x="0" y="0"/>
          <a:ext cx="8067675" cy="1052702"/>
        </a:xfrm>
        <a:prstGeom prst="roundRect">
          <a:avLst>
            <a:gd name="adj" fmla="val 10000"/>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latin typeface="Arial" panose="020B0604020202020204" pitchFamily="34" charset="0"/>
              <a:cs typeface="Arial" panose="020B0604020202020204" pitchFamily="34" charset="0"/>
            </a:rPr>
            <a:t>Εξωτερικοί οξειδωτικοί </a:t>
          </a:r>
          <a:r>
            <a:rPr lang="el-GR" sz="1800" kern="1200" dirty="0" err="1">
              <a:latin typeface="Arial" panose="020B0604020202020204" pitchFamily="34" charset="0"/>
              <a:cs typeface="Arial" panose="020B0604020202020204" pitchFamily="34" charset="0"/>
            </a:rPr>
            <a:t>στρεσογόνοι</a:t>
          </a:r>
          <a:r>
            <a:rPr lang="el-GR" sz="1800" kern="1200" dirty="0">
              <a:latin typeface="Arial" panose="020B0604020202020204" pitchFamily="34" charset="0"/>
              <a:cs typeface="Arial" panose="020B0604020202020204" pitchFamily="34" charset="0"/>
            </a:rPr>
            <a:t> παράγοντες όπως υπεριώδης ακτινοβολία, χημικές ουσίες και τραυματισμός</a:t>
          </a:r>
        </a:p>
      </dsp:txBody>
      <dsp:txXfrm>
        <a:off x="30833" y="30833"/>
        <a:ext cx="6808560" cy="991036"/>
      </dsp:txXfrm>
    </dsp:sp>
    <dsp:sp modelId="{5B631D85-492E-4F53-B2E6-4BCEC714F5B6}">
      <dsp:nvSpPr>
        <dsp:cNvPr id="0" name=""/>
        <dsp:cNvSpPr/>
      </dsp:nvSpPr>
      <dsp:spPr>
        <a:xfrm>
          <a:off x="602456" y="1198911"/>
          <a:ext cx="8067675" cy="1052702"/>
        </a:xfrm>
        <a:prstGeom prst="roundRect">
          <a:avLst>
            <a:gd name="adj" fmla="val 10000"/>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latin typeface="Arial" panose="020B0604020202020204" pitchFamily="34" charset="0"/>
              <a:cs typeface="Arial" panose="020B0604020202020204" pitchFamily="34" charset="0"/>
            </a:rPr>
            <a:t>Απελευθέρωση σημάτων κινδύνου και </a:t>
          </a:r>
          <a:r>
            <a:rPr lang="el-GR" sz="1800" kern="1200" dirty="0" err="1">
              <a:latin typeface="Arial" panose="020B0604020202020204" pitchFamily="34" charset="0"/>
              <a:cs typeface="Arial" panose="020B0604020202020204" pitchFamily="34" charset="0"/>
            </a:rPr>
            <a:t>προφλεγμονωδών</a:t>
          </a:r>
          <a:r>
            <a:rPr lang="el-GR" sz="1800" kern="1200" dirty="0">
              <a:latin typeface="Arial" panose="020B0604020202020204" pitchFamily="34" charset="0"/>
              <a:cs typeface="Arial" panose="020B0604020202020204" pitchFamily="34" charset="0"/>
            </a:rPr>
            <a:t> παραγόντων (ROS, HSP70 και </a:t>
          </a:r>
          <a:r>
            <a:rPr lang="el-GR" sz="1800" kern="1200" dirty="0" err="1">
              <a:latin typeface="Arial" panose="020B0604020202020204" pitchFamily="34" charset="0"/>
              <a:cs typeface="Arial" panose="020B0604020202020204" pitchFamily="34" charset="0"/>
            </a:rPr>
            <a:t>DAMPs</a:t>
          </a:r>
          <a:r>
            <a:rPr lang="el-GR" sz="1800" kern="1200" dirty="0">
              <a:latin typeface="Arial" panose="020B0604020202020204" pitchFamily="34" charset="0"/>
              <a:cs typeface="Arial" panose="020B0604020202020204" pitchFamily="34" charset="0"/>
            </a:rPr>
            <a:t>) από τα </a:t>
          </a:r>
          <a:r>
            <a:rPr lang="el-GR" sz="1800" kern="1200" dirty="0" err="1">
              <a:latin typeface="Arial" panose="020B0604020202020204" pitchFamily="34" charset="0"/>
              <a:cs typeface="Arial" panose="020B0604020202020204" pitchFamily="34" charset="0"/>
            </a:rPr>
            <a:t>μελανοκύτταρα</a:t>
          </a:r>
          <a:endParaRPr lang="el-GR" sz="1800" kern="1200" dirty="0">
            <a:latin typeface="Arial" panose="020B0604020202020204" pitchFamily="34" charset="0"/>
            <a:cs typeface="Arial" panose="020B0604020202020204" pitchFamily="34" charset="0"/>
          </a:endParaRPr>
        </a:p>
      </dsp:txBody>
      <dsp:txXfrm>
        <a:off x="633289" y="1229744"/>
        <a:ext cx="6719296" cy="991036"/>
      </dsp:txXfrm>
    </dsp:sp>
    <dsp:sp modelId="{EF4AFE16-B1F4-497A-A41E-5E33293DD439}">
      <dsp:nvSpPr>
        <dsp:cNvPr id="0" name=""/>
        <dsp:cNvSpPr/>
      </dsp:nvSpPr>
      <dsp:spPr>
        <a:xfrm>
          <a:off x="1204912" y="2397823"/>
          <a:ext cx="8067675" cy="1052702"/>
        </a:xfrm>
        <a:prstGeom prst="roundRect">
          <a:avLst>
            <a:gd name="adj" fmla="val 10000"/>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latin typeface="Arial" panose="020B0604020202020204" pitchFamily="34" charset="0"/>
              <a:cs typeface="Arial" panose="020B0604020202020204" pitchFamily="34" charset="0"/>
            </a:rPr>
            <a:t>Ενεργοποίηση της μη ειδικής ανοσίας και πυροδότηση ενός ανοσολογικού καταρράκτη γεγονότων</a:t>
          </a:r>
        </a:p>
      </dsp:txBody>
      <dsp:txXfrm>
        <a:off x="1235745" y="2428656"/>
        <a:ext cx="6719296" cy="991036"/>
      </dsp:txXfrm>
    </dsp:sp>
    <dsp:sp modelId="{D37AF101-4E22-42CE-9BE6-E5F747766CF4}">
      <dsp:nvSpPr>
        <dsp:cNvPr id="0" name=""/>
        <dsp:cNvSpPr/>
      </dsp:nvSpPr>
      <dsp:spPr>
        <a:xfrm>
          <a:off x="1636979" y="3554468"/>
          <a:ext cx="8408454" cy="1137234"/>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l-GR" sz="1600" kern="1200" dirty="0">
              <a:latin typeface="Arial" panose="020B0604020202020204" pitchFamily="34" charset="0"/>
              <a:cs typeface="Arial" panose="020B0604020202020204" pitchFamily="34" charset="0"/>
            </a:rPr>
            <a:t>Ενεργοποίηση των </a:t>
          </a:r>
          <a:r>
            <a:rPr lang="el-GR" sz="1600" kern="1200" dirty="0" err="1">
              <a:latin typeface="Arial" panose="020B0604020202020204" pitchFamily="34" charset="0"/>
              <a:cs typeface="Arial" panose="020B0604020202020204" pitchFamily="34" charset="0"/>
            </a:rPr>
            <a:t>αυτοαντιδραστικών</a:t>
          </a:r>
          <a:r>
            <a:rPr lang="el-GR" sz="1600" kern="1200" dirty="0">
              <a:latin typeface="Arial" panose="020B0604020202020204" pitchFamily="34" charset="0"/>
              <a:cs typeface="Arial" panose="020B0604020202020204" pitchFamily="34" charset="0"/>
            </a:rPr>
            <a:t> CD8+ Τ-κυττάρων </a:t>
          </a:r>
          <a:r>
            <a:rPr lang="el-GR" sz="1600" kern="1200" dirty="0">
              <a:latin typeface="Arial" panose="020B0604020202020204" pitchFamily="34" charset="0"/>
              <a:cs typeface="Arial" panose="020B0604020202020204" pitchFamily="34" charset="0"/>
              <a:sym typeface="Wingdings" panose="05000000000000000000" pitchFamily="2" charset="2"/>
            </a:rPr>
            <a:t> παραγωγή </a:t>
          </a:r>
          <a:r>
            <a:rPr lang="el-GR" sz="1600" kern="1200" dirty="0">
              <a:latin typeface="Arial" panose="020B0604020202020204" pitchFamily="34" charset="0"/>
              <a:cs typeface="Arial" panose="020B0604020202020204" pitchFamily="34" charset="0"/>
            </a:rPr>
            <a:t>IFN-γ </a:t>
          </a:r>
          <a:r>
            <a:rPr lang="el-GR" sz="1600" kern="1200" dirty="0">
              <a:latin typeface="Arial" panose="020B0604020202020204" pitchFamily="34" charset="0"/>
              <a:cs typeface="Arial" panose="020B0604020202020204" pitchFamily="34" charset="0"/>
              <a:sym typeface="Wingdings" panose="05000000000000000000" pitchFamily="2" charset="2"/>
            </a:rPr>
            <a:t> ενεργοποίηση της </a:t>
          </a:r>
          <a:r>
            <a:rPr lang="en-US" sz="1600" kern="1200" dirty="0">
              <a:latin typeface="Arial" panose="020B0604020202020204" pitchFamily="34" charset="0"/>
              <a:cs typeface="Arial" panose="020B0604020202020204" pitchFamily="34" charset="0"/>
              <a:sym typeface="Wingdings" panose="05000000000000000000" pitchFamily="2" charset="2"/>
            </a:rPr>
            <a:t>JAK </a:t>
          </a:r>
          <a:r>
            <a:rPr lang="el-GR" sz="1600" kern="1200" dirty="0" err="1">
              <a:latin typeface="Arial" panose="020B0604020202020204" pitchFamily="34" charset="0"/>
              <a:cs typeface="Arial" panose="020B0604020202020204" pitchFamily="34" charset="0"/>
              <a:sym typeface="Wingdings" panose="05000000000000000000" pitchFamily="2" charset="2"/>
            </a:rPr>
            <a:t>κινάσης</a:t>
          </a:r>
          <a:r>
            <a:rPr lang="el-GR" sz="1600" kern="1200" dirty="0">
              <a:latin typeface="Arial" panose="020B0604020202020204" pitchFamily="34" charset="0"/>
              <a:cs typeface="Arial" panose="020B0604020202020204" pitchFamily="34" charset="0"/>
              <a:sym typeface="Wingdings" panose="05000000000000000000" pitchFamily="2" charset="2"/>
            </a:rPr>
            <a:t>  </a:t>
          </a:r>
          <a:r>
            <a:rPr lang="el-GR" sz="1600" kern="1200" dirty="0">
              <a:latin typeface="Arial" panose="020B0604020202020204" pitchFamily="34" charset="0"/>
              <a:cs typeface="Arial" panose="020B0604020202020204" pitchFamily="34" charset="0"/>
            </a:rPr>
            <a:t>επαγωγή των </a:t>
          </a:r>
          <a:r>
            <a:rPr lang="el-GR" sz="1600" kern="1200" dirty="0" err="1">
              <a:latin typeface="Arial" panose="020B0604020202020204" pitchFamily="34" charset="0"/>
              <a:cs typeface="Arial" panose="020B0604020202020204" pitchFamily="34" charset="0"/>
            </a:rPr>
            <a:t>κερατινοκυττάρων</a:t>
          </a:r>
          <a:r>
            <a:rPr lang="el-GR" sz="1600" kern="1200" dirty="0">
              <a:latin typeface="Arial" panose="020B0604020202020204" pitchFamily="34" charset="0"/>
              <a:cs typeface="Arial" panose="020B0604020202020204" pitchFamily="34" charset="0"/>
            </a:rPr>
            <a:t> να εκκρίνουν τις </a:t>
          </a:r>
          <a:r>
            <a:rPr lang="el-GR" sz="1600" kern="1200" dirty="0" err="1">
              <a:latin typeface="Arial" panose="020B0604020202020204" pitchFamily="34" charset="0"/>
              <a:cs typeface="Arial" panose="020B0604020202020204" pitchFamily="34" charset="0"/>
            </a:rPr>
            <a:t>χημειοκίνες</a:t>
          </a:r>
          <a:r>
            <a:rPr lang="el-GR" sz="1600" kern="1200" dirty="0">
              <a:latin typeface="Arial" panose="020B0604020202020204" pitchFamily="34" charset="0"/>
              <a:cs typeface="Arial" panose="020B0604020202020204" pitchFamily="34" charset="0"/>
            </a:rPr>
            <a:t> CXCL9 και CXCL10 </a:t>
          </a:r>
          <a:r>
            <a:rPr lang="el-GR" sz="1600" kern="1200" dirty="0">
              <a:latin typeface="Arial" panose="020B0604020202020204" pitchFamily="34" charset="0"/>
              <a:cs typeface="Arial" panose="020B0604020202020204" pitchFamily="34" charset="0"/>
              <a:sym typeface="Wingdings" panose="05000000000000000000" pitchFamily="2" charset="2"/>
            </a:rPr>
            <a:t> αυτές</a:t>
          </a:r>
          <a:r>
            <a:rPr lang="el-GR" sz="1600" kern="1200" dirty="0">
              <a:latin typeface="Arial" panose="020B0604020202020204" pitchFamily="34" charset="0"/>
              <a:cs typeface="Arial" panose="020B0604020202020204" pitchFamily="34" charset="0"/>
            </a:rPr>
            <a:t> στρατολογούν επιπλέον κύτταρα του ανοσοποιητικού μέσω του υποδοχέα </a:t>
          </a:r>
          <a:r>
            <a:rPr lang="el-GR" sz="1600" kern="1200" dirty="0" err="1">
              <a:latin typeface="Arial" panose="020B0604020202020204" pitchFamily="34" charset="0"/>
              <a:cs typeface="Arial" panose="020B0604020202020204" pitchFamily="34" charset="0"/>
            </a:rPr>
            <a:t>χημειοκίνης</a:t>
          </a:r>
          <a:r>
            <a:rPr lang="el-GR" sz="1600" kern="1200" dirty="0">
              <a:latin typeface="Arial" panose="020B0604020202020204" pitchFamily="34" charset="0"/>
              <a:cs typeface="Arial" panose="020B0604020202020204" pitchFamily="34" charset="0"/>
            </a:rPr>
            <a:t> CXCR3</a:t>
          </a:r>
        </a:p>
      </dsp:txBody>
      <dsp:txXfrm>
        <a:off x="1670287" y="3587776"/>
        <a:ext cx="7000774" cy="1070618"/>
      </dsp:txXfrm>
    </dsp:sp>
    <dsp:sp modelId="{D53ABA44-5AF6-49D9-8AE3-F7C866171B35}">
      <dsp:nvSpPr>
        <dsp:cNvPr id="0" name=""/>
        <dsp:cNvSpPr/>
      </dsp:nvSpPr>
      <dsp:spPr>
        <a:xfrm>
          <a:off x="2409825" y="4795646"/>
          <a:ext cx="8067675" cy="1052702"/>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l-GR" sz="2000" kern="1200" dirty="0">
              <a:latin typeface="Arial" panose="020B0604020202020204" pitchFamily="34" charset="0"/>
              <a:cs typeface="Arial" panose="020B0604020202020204" pitchFamily="34" charset="0"/>
            </a:rPr>
            <a:t>Δημιουργία ενός βρόχου θετικής ανάδρασης, διαιωνίζοντας την εξέλιξη της λεύκης</a:t>
          </a:r>
        </a:p>
      </dsp:txBody>
      <dsp:txXfrm>
        <a:off x="2440658" y="4826479"/>
        <a:ext cx="6719296" cy="991036"/>
      </dsp:txXfrm>
    </dsp:sp>
    <dsp:sp modelId="{23C96677-11A3-42CA-BCE5-7957AE3C4F02}">
      <dsp:nvSpPr>
        <dsp:cNvPr id="0" name=""/>
        <dsp:cNvSpPr/>
      </dsp:nvSpPr>
      <dsp:spPr>
        <a:xfrm>
          <a:off x="7383418" y="769057"/>
          <a:ext cx="684256" cy="684256"/>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l-GR" sz="3100" kern="1200"/>
        </a:p>
      </dsp:txBody>
      <dsp:txXfrm>
        <a:off x="7537376" y="769057"/>
        <a:ext cx="376340" cy="514903"/>
      </dsp:txXfrm>
    </dsp:sp>
    <dsp:sp modelId="{6A9DB3A3-2389-4743-B64C-1601CE6015AD}">
      <dsp:nvSpPr>
        <dsp:cNvPr id="0" name=""/>
        <dsp:cNvSpPr/>
      </dsp:nvSpPr>
      <dsp:spPr>
        <a:xfrm>
          <a:off x="7985875" y="1967969"/>
          <a:ext cx="684256" cy="684256"/>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l-GR" sz="3100" kern="1200"/>
        </a:p>
      </dsp:txBody>
      <dsp:txXfrm>
        <a:off x="8139833" y="1967969"/>
        <a:ext cx="376340" cy="514903"/>
      </dsp:txXfrm>
    </dsp:sp>
    <dsp:sp modelId="{013B2C6F-978D-4CDD-85C4-06A7F3BE6B24}">
      <dsp:nvSpPr>
        <dsp:cNvPr id="0" name=""/>
        <dsp:cNvSpPr/>
      </dsp:nvSpPr>
      <dsp:spPr>
        <a:xfrm>
          <a:off x="8588331" y="3149335"/>
          <a:ext cx="684256" cy="684256"/>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l-GR" sz="3100" kern="1200"/>
        </a:p>
      </dsp:txBody>
      <dsp:txXfrm>
        <a:off x="8742289" y="3149335"/>
        <a:ext cx="376340" cy="514903"/>
      </dsp:txXfrm>
    </dsp:sp>
    <dsp:sp modelId="{A40EE04B-9B64-4C68-AA3F-8E3632655B3E}">
      <dsp:nvSpPr>
        <dsp:cNvPr id="0" name=""/>
        <dsp:cNvSpPr/>
      </dsp:nvSpPr>
      <dsp:spPr>
        <a:xfrm>
          <a:off x="9190787" y="4359944"/>
          <a:ext cx="684256" cy="684256"/>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l-GR" sz="3100" kern="1200"/>
        </a:p>
      </dsp:txBody>
      <dsp:txXfrm>
        <a:off x="9344745" y="4359944"/>
        <a:ext cx="376340" cy="5149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6F4333-602D-425F-A1F8-AD0CF8CF28FE}">
      <dsp:nvSpPr>
        <dsp:cNvPr id="0" name=""/>
        <dsp:cNvSpPr/>
      </dsp:nvSpPr>
      <dsp:spPr>
        <a:xfrm>
          <a:off x="301451" y="145"/>
          <a:ext cx="2432911" cy="1459746"/>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Φωτοθεραπεία με υπεριώδη ακτινοβολία στενού φάσματος (</a:t>
          </a:r>
          <a:r>
            <a:rPr lang="en-US"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NB</a:t>
          </a:r>
          <a:r>
            <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-UV</a:t>
          </a:r>
          <a:r>
            <a:rPr lang="en-US"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t>
          </a:r>
          <a:endPar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lvl="0" algn="ctr" defTabSz="1066800">
            <a:lnSpc>
              <a:spcPct val="90000"/>
            </a:lnSpc>
            <a:spcBef>
              <a:spcPct val="0"/>
            </a:spcBef>
            <a:spcAft>
              <a:spcPct val="35000"/>
            </a:spcAft>
            <a:buNone/>
          </a:pPr>
          <a:endParaRPr lang="el-GR" sz="1500" kern="1200" dirty="0">
            <a:latin typeface="Arial" panose="020B0604020202020204" pitchFamily="34" charset="0"/>
            <a:cs typeface="Arial" panose="020B0604020202020204" pitchFamily="34" charset="0"/>
          </a:endParaRPr>
        </a:p>
      </dsp:txBody>
      <dsp:txXfrm>
        <a:off x="301451" y="145"/>
        <a:ext cx="2432911" cy="1459746"/>
      </dsp:txXfrm>
    </dsp:sp>
    <dsp:sp modelId="{B1E5AFF8-EF98-4F82-9CEA-822787337562}">
      <dsp:nvSpPr>
        <dsp:cNvPr id="0" name=""/>
        <dsp:cNvSpPr/>
      </dsp:nvSpPr>
      <dsp:spPr>
        <a:xfrm>
          <a:off x="2977653" y="145"/>
          <a:ext cx="2432911" cy="1459746"/>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Τοπική αγωγή</a:t>
          </a:r>
          <a:r>
            <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 με </a:t>
          </a:r>
          <a:r>
            <a:rPr lang="el-GR" sz="1500" b="1" kern="1200" dirty="0" err="1">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κορτικοστεροειδή</a:t>
          </a:r>
          <a:r>
            <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 και αναστολείς </a:t>
          </a:r>
          <a:r>
            <a:rPr lang="el-GR" sz="1500" b="1" kern="1200" dirty="0" err="1">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καλσινευρίνης</a:t>
          </a:r>
          <a:endPar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spcBef>
              <a:spcPct val="0"/>
            </a:spcBef>
            <a:buNone/>
          </a:pPr>
          <a:endParaRPr lang="el-GR" sz="1500" b="1" kern="1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2977653" y="145"/>
        <a:ext cx="2432911" cy="1459746"/>
      </dsp:txXfrm>
    </dsp:sp>
    <dsp:sp modelId="{99D8BB0A-3265-4E9C-9FE9-E46595F8584E}">
      <dsp:nvSpPr>
        <dsp:cNvPr id="0" name=""/>
        <dsp:cNvSpPr/>
      </dsp:nvSpPr>
      <dsp:spPr>
        <a:xfrm>
          <a:off x="5653856" y="145"/>
          <a:ext cx="2432911" cy="1459746"/>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500" b="1" kern="1200" dirty="0">
              <a:solidFill>
                <a:schemeClr val="tx1"/>
              </a:solidFill>
              <a:latin typeface="Arial" panose="020B0604020202020204" pitchFamily="34" charset="0"/>
              <a:cs typeface="Arial" panose="020B0604020202020204" pitchFamily="34" charset="0"/>
            </a:rPr>
            <a:t>X</a:t>
          </a:r>
          <a:r>
            <a:rPr lang="el-GR" sz="1500" b="1" kern="1200" dirty="0" err="1">
              <a:solidFill>
                <a:schemeClr val="tx1"/>
              </a:solidFill>
              <a:latin typeface="Arial" panose="020B0604020202020204" pitchFamily="34" charset="0"/>
              <a:cs typeface="Arial" panose="020B0604020202020204" pitchFamily="34" charset="0"/>
            </a:rPr>
            <a:t>ειρουργικές</a:t>
          </a:r>
          <a:r>
            <a:rPr lang="el-GR" sz="1500" b="1" kern="1200" dirty="0">
              <a:solidFill>
                <a:schemeClr val="tx1"/>
              </a:solidFill>
              <a:latin typeface="Arial" panose="020B0604020202020204" pitchFamily="34" charset="0"/>
              <a:cs typeface="Arial" panose="020B0604020202020204" pitchFamily="34" charset="0"/>
            </a:rPr>
            <a:t> επεμβάσεις </a:t>
          </a:r>
        </a:p>
        <a:p>
          <a:pPr marL="0" algn="ctr" defTabSz="800100">
            <a:lnSpc>
              <a:spcPct val="90000"/>
            </a:lnSpc>
            <a:spcBef>
              <a:spcPct val="0"/>
            </a:spcBef>
            <a:spcAft>
              <a:spcPct val="35000"/>
            </a:spcAft>
            <a:buNone/>
          </a:pPr>
          <a:endParaRPr lang="el-GR" sz="1500" kern="1200" dirty="0">
            <a:latin typeface="Arial" panose="020B0604020202020204" pitchFamily="34" charset="0"/>
            <a:cs typeface="Arial" panose="020B0604020202020204" pitchFamily="34" charset="0"/>
          </a:endParaRPr>
        </a:p>
      </dsp:txBody>
      <dsp:txXfrm>
        <a:off x="5653856" y="145"/>
        <a:ext cx="2432911" cy="1459746"/>
      </dsp:txXfrm>
    </dsp:sp>
    <dsp:sp modelId="{294A6932-D37E-471D-9EA4-5AF3B1C4BECC}">
      <dsp:nvSpPr>
        <dsp:cNvPr id="0" name=""/>
        <dsp:cNvSpPr/>
      </dsp:nvSpPr>
      <dsp:spPr>
        <a:xfrm>
          <a:off x="301451" y="1703183"/>
          <a:ext cx="2432911" cy="1459746"/>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1500" b="1" kern="1200" dirty="0" err="1">
              <a:solidFill>
                <a:schemeClr val="tx1"/>
              </a:solidFill>
              <a:latin typeface="Arial" panose="020B0604020202020204" pitchFamily="34" charset="0"/>
              <a:cs typeface="Arial" panose="020B0604020202020204" pitchFamily="34" charset="0"/>
            </a:rPr>
            <a:t>Φωτοχημειοθεραπεία</a:t>
          </a:r>
          <a:r>
            <a:rPr lang="el-GR" sz="1500" b="1" kern="1200" dirty="0">
              <a:solidFill>
                <a:schemeClr val="tx1"/>
              </a:solidFill>
              <a:latin typeface="Arial" panose="020B0604020202020204" pitchFamily="34" charset="0"/>
              <a:cs typeface="Arial" panose="020B0604020202020204" pitchFamily="34" charset="0"/>
            </a:rPr>
            <a:t> με υπεριώδη ακτινοβολία Α σε συνδυασμό με τη λήψη </a:t>
          </a:r>
          <a:r>
            <a:rPr lang="el-GR" sz="1500" b="1" kern="1200" dirty="0" err="1">
              <a:solidFill>
                <a:schemeClr val="tx1"/>
              </a:solidFill>
              <a:latin typeface="Arial" panose="020B0604020202020204" pitchFamily="34" charset="0"/>
              <a:cs typeface="Arial" panose="020B0604020202020204" pitchFamily="34" charset="0"/>
            </a:rPr>
            <a:t>ψωραλενίων</a:t>
          </a:r>
          <a:r>
            <a:rPr lang="el-GR" sz="1500" b="1" kern="1200" dirty="0">
              <a:solidFill>
                <a:schemeClr val="tx1"/>
              </a:solidFill>
              <a:latin typeface="Arial" panose="020B0604020202020204" pitchFamily="34" charset="0"/>
              <a:cs typeface="Arial" panose="020B0604020202020204" pitchFamily="34" charset="0"/>
            </a:rPr>
            <a:t> από το στόμα </a:t>
          </a:r>
          <a:r>
            <a:rPr lang="en-US" sz="1500" b="1" kern="1200" dirty="0">
              <a:solidFill>
                <a:schemeClr val="tx1"/>
              </a:solidFill>
              <a:latin typeface="Arial" panose="020B0604020202020204" pitchFamily="34" charset="0"/>
              <a:cs typeface="Arial" panose="020B0604020202020204" pitchFamily="34" charset="0"/>
            </a:rPr>
            <a:t>(PUVA)</a:t>
          </a:r>
        </a:p>
        <a:p>
          <a:pPr marL="0" algn="ctr" defTabSz="800100">
            <a:lnSpc>
              <a:spcPct val="90000"/>
            </a:lnSpc>
            <a:spcBef>
              <a:spcPct val="0"/>
            </a:spcBef>
            <a:spcAft>
              <a:spcPct val="35000"/>
            </a:spcAft>
            <a:buNone/>
          </a:pPr>
          <a:endParaRPr lang="el-GR" sz="1500" kern="1200" dirty="0">
            <a:latin typeface="Arial" panose="020B0604020202020204" pitchFamily="34" charset="0"/>
            <a:cs typeface="Arial" panose="020B0604020202020204" pitchFamily="34" charset="0"/>
          </a:endParaRPr>
        </a:p>
      </dsp:txBody>
      <dsp:txXfrm>
        <a:off x="301451" y="1703183"/>
        <a:ext cx="2432911" cy="1459746"/>
      </dsp:txXfrm>
    </dsp:sp>
    <dsp:sp modelId="{E4F3FE22-361D-4DDD-A674-311D305235B7}">
      <dsp:nvSpPr>
        <dsp:cNvPr id="0" name=""/>
        <dsp:cNvSpPr/>
      </dsp:nvSpPr>
      <dsp:spPr>
        <a:xfrm>
          <a:off x="2977653" y="1703183"/>
          <a:ext cx="2432911" cy="1459746"/>
        </a:xfrm>
        <a:prstGeom prst="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1500" b="1" kern="1200" dirty="0">
              <a:solidFill>
                <a:schemeClr val="tx1"/>
              </a:solidFill>
              <a:latin typeface="Arial" panose="020B0604020202020204" pitchFamily="34" charset="0"/>
              <a:cs typeface="Arial" panose="020B0604020202020204" pitchFamily="34" charset="0"/>
            </a:rPr>
            <a:t>Αποχρωματισμός του φυσιολογικού δέρματος </a:t>
          </a:r>
        </a:p>
        <a:p>
          <a:pPr marL="0" algn="ctr" defTabSz="666750">
            <a:lnSpc>
              <a:spcPct val="90000"/>
            </a:lnSpc>
            <a:spcBef>
              <a:spcPct val="0"/>
            </a:spcBef>
            <a:spcAft>
              <a:spcPct val="35000"/>
            </a:spcAft>
            <a:buNone/>
          </a:pPr>
          <a:endParaRPr lang="el-GR" sz="1500" kern="1200" dirty="0">
            <a:latin typeface="Arial" panose="020B0604020202020204" pitchFamily="34" charset="0"/>
            <a:cs typeface="Arial" panose="020B0604020202020204" pitchFamily="34" charset="0"/>
          </a:endParaRPr>
        </a:p>
      </dsp:txBody>
      <dsp:txXfrm>
        <a:off x="2977653" y="1703183"/>
        <a:ext cx="2432911" cy="1459746"/>
      </dsp:txXfrm>
    </dsp:sp>
    <dsp:sp modelId="{CA31B548-851A-4511-900B-BB77D56D50AA}">
      <dsp:nvSpPr>
        <dsp:cNvPr id="0" name=""/>
        <dsp:cNvSpPr/>
      </dsp:nvSpPr>
      <dsp:spPr>
        <a:xfrm>
          <a:off x="5653856" y="1703183"/>
          <a:ext cx="2432911" cy="1459746"/>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err="1">
              <a:solidFill>
                <a:schemeClr val="tx1"/>
              </a:solidFill>
              <a:latin typeface="Arial" panose="020B0604020202020204" pitchFamily="34" charset="0"/>
              <a:cs typeface="Arial" panose="020B0604020202020204" pitchFamily="34" charset="0"/>
            </a:rPr>
            <a:t>Λείζερ</a:t>
          </a:r>
          <a:endParaRPr lang="el-GR" sz="1600" b="1" kern="1200" dirty="0">
            <a:solidFill>
              <a:schemeClr val="tx1"/>
            </a:solidFill>
            <a:latin typeface="Arial" panose="020B0604020202020204" pitchFamily="34" charset="0"/>
            <a:cs typeface="Arial" panose="020B0604020202020204" pitchFamily="34" charset="0"/>
          </a:endParaRPr>
        </a:p>
      </dsp:txBody>
      <dsp:txXfrm>
        <a:off x="5653856" y="1703183"/>
        <a:ext cx="2432911" cy="145974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4322D3-FB38-49E9-9FEF-F0C724B6C406}">
      <dsp:nvSpPr>
        <dsp:cNvPr id="0" name=""/>
        <dsp:cNvSpPr/>
      </dsp:nvSpPr>
      <dsp:spPr>
        <a:xfrm>
          <a:off x="890606" y="0"/>
          <a:ext cx="10093545" cy="5871998"/>
        </a:xfrm>
        <a:prstGeom prst="rightArrow">
          <a:avLst/>
        </a:prstGeom>
        <a:solidFill>
          <a:srgbClr val="002060"/>
        </a:solidFill>
        <a:ln>
          <a:noFill/>
        </a:ln>
        <a:effectLst/>
      </dsp:spPr>
      <dsp:style>
        <a:lnRef idx="0">
          <a:scrgbClr r="0" g="0" b="0"/>
        </a:lnRef>
        <a:fillRef idx="1">
          <a:scrgbClr r="0" g="0" b="0"/>
        </a:fillRef>
        <a:effectRef idx="0">
          <a:scrgbClr r="0" g="0" b="0"/>
        </a:effectRef>
        <a:fontRef idx="minor"/>
      </dsp:style>
    </dsp:sp>
    <dsp:sp modelId="{BCE79729-5614-4856-9465-68B660FCF9F2}">
      <dsp:nvSpPr>
        <dsp:cNvPr id="0" name=""/>
        <dsp:cNvSpPr/>
      </dsp:nvSpPr>
      <dsp:spPr>
        <a:xfrm>
          <a:off x="7283" y="1761599"/>
          <a:ext cx="3541481" cy="2348799"/>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kern="1200" dirty="0">
              <a:solidFill>
                <a:schemeClr val="tx1"/>
              </a:solidFill>
              <a:latin typeface="Arial" panose="020B0604020202020204" pitchFamily="34" charset="0"/>
              <a:cs typeface="Arial" panose="020B0604020202020204" pitchFamily="34" charset="0"/>
            </a:rPr>
            <a:t>Η υπάρχουσα θεραπεία για τη λεύκη περιέχει </a:t>
          </a:r>
          <a:r>
            <a:rPr lang="el-GR" sz="1800" b="1" kern="1200" dirty="0">
              <a:solidFill>
                <a:srgbClr val="0070C0"/>
              </a:solidFill>
              <a:latin typeface="Arial" panose="020B0604020202020204" pitchFamily="34" charset="0"/>
              <a:cs typeface="Arial" panose="020B0604020202020204" pitchFamily="34" charset="0"/>
            </a:rPr>
            <a:t>μη </a:t>
          </a:r>
          <a:r>
            <a:rPr lang="el-GR" sz="1800" b="1" kern="1200" dirty="0" err="1">
              <a:solidFill>
                <a:srgbClr val="0070C0"/>
              </a:solidFill>
              <a:latin typeface="Arial" panose="020B0604020202020204" pitchFamily="34" charset="0"/>
              <a:cs typeface="Arial" panose="020B0604020202020204" pitchFamily="34" charset="0"/>
            </a:rPr>
            <a:t>στοχευμένα</a:t>
          </a:r>
          <a:r>
            <a:rPr lang="el-GR" sz="1800" b="1" kern="1200" dirty="0">
              <a:solidFill>
                <a:srgbClr val="0070C0"/>
              </a:solidFill>
              <a:latin typeface="Arial" panose="020B0604020202020204" pitchFamily="34" charset="0"/>
              <a:cs typeface="Arial" panose="020B0604020202020204" pitchFamily="34" charset="0"/>
            </a:rPr>
            <a:t> </a:t>
          </a:r>
          <a:r>
            <a:rPr lang="el-GR" sz="1800" b="1" kern="1200" dirty="0" err="1">
              <a:solidFill>
                <a:srgbClr val="0070C0"/>
              </a:solidFill>
              <a:latin typeface="Arial" panose="020B0604020202020204" pitchFamily="34" charset="0"/>
              <a:cs typeface="Arial" panose="020B0604020202020204" pitchFamily="34" charset="0"/>
            </a:rPr>
            <a:t>ανοσοκατασταλτικά</a:t>
          </a:r>
          <a:r>
            <a:rPr lang="el-GR" sz="1800" kern="1200" dirty="0">
              <a:latin typeface="Arial" panose="020B0604020202020204" pitchFamily="34" charset="0"/>
              <a:cs typeface="Arial" panose="020B0604020202020204" pitchFamily="34" charset="0"/>
            </a:rPr>
            <a:t> </a:t>
          </a:r>
          <a:r>
            <a:rPr lang="el-GR" sz="1800" kern="1200" dirty="0">
              <a:solidFill>
                <a:schemeClr val="tx1"/>
              </a:solidFill>
              <a:latin typeface="Arial" panose="020B0604020202020204" pitchFamily="34" charset="0"/>
              <a:cs typeface="Arial" panose="020B0604020202020204" pitchFamily="34" charset="0"/>
            </a:rPr>
            <a:t>με</a:t>
          </a:r>
          <a:r>
            <a:rPr lang="el-GR" sz="1800" kern="1200" dirty="0">
              <a:latin typeface="Arial" panose="020B0604020202020204" pitchFamily="34" charset="0"/>
              <a:cs typeface="Arial" panose="020B0604020202020204" pitchFamily="34" charset="0"/>
            </a:rPr>
            <a:t> </a:t>
          </a:r>
          <a:r>
            <a:rPr lang="el-GR" sz="1800" b="1" kern="1200" dirty="0">
              <a:solidFill>
                <a:srgbClr val="0070C0"/>
              </a:solidFill>
              <a:latin typeface="Arial" panose="020B0604020202020204" pitchFamily="34" charset="0"/>
              <a:cs typeface="Arial" panose="020B0604020202020204" pitchFamily="34" charset="0"/>
            </a:rPr>
            <a:t>μέτρια αποτελεσματικότητα </a:t>
          </a:r>
          <a:r>
            <a:rPr lang="el-GR" sz="1800" kern="1200" dirty="0">
              <a:solidFill>
                <a:schemeClr val="tx1"/>
              </a:solidFill>
              <a:latin typeface="Arial" panose="020B0604020202020204" pitchFamily="34" charset="0"/>
              <a:cs typeface="Arial" panose="020B0604020202020204" pitchFamily="34" charset="0"/>
            </a:rPr>
            <a:t>και επιδεινώνεται από το πρόβλημα της </a:t>
          </a:r>
          <a:r>
            <a:rPr lang="el-GR" sz="1800" b="1" kern="1200" dirty="0">
              <a:solidFill>
                <a:srgbClr val="C00000"/>
              </a:solidFill>
              <a:latin typeface="Arial" panose="020B0604020202020204" pitchFamily="34" charset="0"/>
              <a:cs typeface="Arial" panose="020B0604020202020204" pitchFamily="34" charset="0"/>
            </a:rPr>
            <a:t>υποτροπής</a:t>
          </a:r>
          <a:r>
            <a:rPr lang="el-GR" sz="1800" kern="1200" dirty="0">
              <a:latin typeface="Arial" panose="020B0604020202020204" pitchFamily="34" charset="0"/>
              <a:cs typeface="Arial" panose="020B0604020202020204" pitchFamily="34" charset="0"/>
            </a:rPr>
            <a:t> </a:t>
          </a:r>
          <a:r>
            <a:rPr lang="el-GR" sz="1800" kern="1200" dirty="0">
              <a:solidFill>
                <a:schemeClr val="tx1"/>
              </a:solidFill>
              <a:latin typeface="Arial" panose="020B0604020202020204" pitchFamily="34" charset="0"/>
              <a:cs typeface="Arial" panose="020B0604020202020204" pitchFamily="34" charset="0"/>
            </a:rPr>
            <a:t>μετά τη διακοπή της θεραπείας</a:t>
          </a:r>
        </a:p>
        <a:p>
          <a:pPr marL="0" lvl="0" indent="0" algn="ctr" defTabSz="800100">
            <a:lnSpc>
              <a:spcPct val="90000"/>
            </a:lnSpc>
            <a:spcBef>
              <a:spcPct val="0"/>
            </a:spcBef>
            <a:spcAft>
              <a:spcPct val="35000"/>
            </a:spcAft>
            <a:buNone/>
          </a:pPr>
          <a:endParaRPr lang="el-GR" sz="1600" kern="1200" dirty="0">
            <a:latin typeface="Arial" panose="020B0604020202020204" pitchFamily="34" charset="0"/>
            <a:cs typeface="Arial" panose="020B0604020202020204" pitchFamily="34" charset="0"/>
          </a:endParaRPr>
        </a:p>
      </dsp:txBody>
      <dsp:txXfrm>
        <a:off x="121942" y="1876258"/>
        <a:ext cx="3312163" cy="2119481"/>
      </dsp:txXfrm>
    </dsp:sp>
    <dsp:sp modelId="{D864E934-42EF-4AE8-AA55-CE45675E3E92}">
      <dsp:nvSpPr>
        <dsp:cNvPr id="0" name=""/>
        <dsp:cNvSpPr/>
      </dsp:nvSpPr>
      <dsp:spPr>
        <a:xfrm>
          <a:off x="3981312" y="1759673"/>
          <a:ext cx="3808332" cy="2352651"/>
        </a:xfrm>
        <a:prstGeom prst="round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1800" kern="1200" dirty="0">
              <a:solidFill>
                <a:schemeClr val="tx1"/>
              </a:solidFill>
              <a:latin typeface="Arial" panose="020B0604020202020204" pitchFamily="34" charset="0"/>
              <a:cs typeface="Arial" panose="020B0604020202020204" pitchFamily="34" charset="0"/>
            </a:rPr>
            <a:t>Καθώς διευρύνεται η μοριακή κατανόηση της νόσου </a:t>
          </a:r>
          <a:r>
            <a:rPr lang="el-GR" sz="1800" kern="1200" dirty="0">
              <a:solidFill>
                <a:schemeClr val="tx1"/>
              </a:solidFill>
              <a:latin typeface="Arial" panose="020B0604020202020204" pitchFamily="34" charset="0"/>
              <a:cs typeface="Arial" panose="020B0604020202020204" pitchFamily="34" charset="0"/>
              <a:sym typeface="Wingdings" panose="05000000000000000000" pitchFamily="2" charset="2"/>
            </a:rPr>
            <a:t> ανάγκη  για </a:t>
          </a:r>
          <a:r>
            <a:rPr lang="el-GR" sz="1800" b="1" kern="1200" dirty="0">
              <a:solidFill>
                <a:srgbClr val="0070C0"/>
              </a:solidFill>
              <a:latin typeface="Arial" panose="020B0604020202020204" pitchFamily="34" charset="0"/>
              <a:cs typeface="Arial" panose="020B0604020202020204" pitchFamily="34" charset="0"/>
            </a:rPr>
            <a:t>πιο αποτελεσματικά φάρμακα </a:t>
          </a:r>
          <a:r>
            <a:rPr lang="el-GR" sz="1800" kern="1200" dirty="0">
              <a:solidFill>
                <a:schemeClr val="tx1"/>
              </a:solidFill>
              <a:latin typeface="Arial" panose="020B0604020202020204" pitchFamily="34" charset="0"/>
              <a:cs typeface="Arial" panose="020B0604020202020204" pitchFamily="34" charset="0"/>
            </a:rPr>
            <a:t>που </a:t>
          </a:r>
          <a:r>
            <a:rPr lang="el-GR" sz="1800" b="1" kern="1200" dirty="0">
              <a:solidFill>
                <a:srgbClr val="0070C0"/>
              </a:solidFill>
              <a:latin typeface="Arial" panose="020B0604020202020204" pitchFamily="34" charset="0"/>
              <a:cs typeface="Arial" panose="020B0604020202020204" pitchFamily="34" charset="0"/>
            </a:rPr>
            <a:t>στοχεύουν</a:t>
          </a:r>
          <a:r>
            <a:rPr lang="el-GR" sz="1800" kern="1200" dirty="0">
              <a:solidFill>
                <a:schemeClr val="tx1"/>
              </a:solidFill>
              <a:latin typeface="Arial" panose="020B0604020202020204" pitchFamily="34" charset="0"/>
              <a:cs typeface="Arial" panose="020B0604020202020204" pitchFamily="34" charset="0"/>
            </a:rPr>
            <a:t> συγκεκριμένες οδούς παθογένειας της νόσου </a:t>
          </a:r>
          <a:r>
            <a:rPr lang="en-US" sz="1800" kern="1200"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el-GR" sz="1800" kern="1200" dirty="0">
              <a:solidFill>
                <a:schemeClr val="tx1"/>
              </a:solidFill>
              <a:latin typeface="Arial" panose="020B0604020202020204" pitchFamily="34" charset="0"/>
              <a:cs typeface="Arial" panose="020B0604020202020204" pitchFamily="34" charset="0"/>
            </a:rPr>
            <a:t>ελαχιστοποίηση των πιθανών παρενεργειών</a:t>
          </a:r>
        </a:p>
        <a:p>
          <a:pPr marL="0" lvl="0" algn="ctr" defTabSz="488950">
            <a:lnSpc>
              <a:spcPct val="90000"/>
            </a:lnSpc>
            <a:spcBef>
              <a:spcPct val="0"/>
            </a:spcBef>
            <a:spcAft>
              <a:spcPct val="35000"/>
            </a:spcAft>
            <a:buNone/>
          </a:pPr>
          <a:endParaRPr lang="el-GR" sz="1100" kern="1200" dirty="0"/>
        </a:p>
      </dsp:txBody>
      <dsp:txXfrm>
        <a:off x="4096159" y="1874520"/>
        <a:ext cx="3578638" cy="2122957"/>
      </dsp:txXfrm>
    </dsp:sp>
    <dsp:sp modelId="{6FD99DF7-3F63-47DB-AE54-9836E3AECD68}">
      <dsp:nvSpPr>
        <dsp:cNvPr id="0" name=""/>
        <dsp:cNvSpPr/>
      </dsp:nvSpPr>
      <dsp:spPr>
        <a:xfrm>
          <a:off x="8227197" y="1709526"/>
          <a:ext cx="3645282" cy="2452944"/>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l-GR" sz="1800" kern="1200" dirty="0">
              <a:solidFill>
                <a:schemeClr val="tx1"/>
              </a:solidFill>
              <a:latin typeface="Arial" panose="020B0604020202020204" pitchFamily="34" charset="0"/>
              <a:cs typeface="Arial" panose="020B0604020202020204" pitchFamily="34" charset="0"/>
            </a:rPr>
            <a:t>Οι βιολογικοί παράγοντες έχουν χρησιμοποιηθεί με επιτυχία για τη θεραπεία δερματικών παθήσεων όπως η </a:t>
          </a:r>
          <a:r>
            <a:rPr lang="el-GR" sz="1800" kern="1200" dirty="0">
              <a:solidFill>
                <a:srgbClr val="0070C0"/>
              </a:solidFill>
              <a:latin typeface="Arial" panose="020B0604020202020204" pitchFamily="34" charset="0"/>
              <a:cs typeface="Arial" panose="020B0604020202020204" pitchFamily="34" charset="0"/>
            </a:rPr>
            <a:t>ψωρίαση</a:t>
          </a:r>
          <a:r>
            <a:rPr lang="el-GR" sz="1800" kern="1200" dirty="0">
              <a:latin typeface="Arial" panose="020B0604020202020204" pitchFamily="34" charset="0"/>
              <a:cs typeface="Arial" panose="020B0604020202020204" pitchFamily="34" charset="0"/>
            </a:rPr>
            <a:t> </a:t>
          </a:r>
          <a:r>
            <a:rPr lang="el-GR" sz="1800" kern="1200" dirty="0">
              <a:solidFill>
                <a:schemeClr val="tx1"/>
              </a:solidFill>
              <a:latin typeface="Arial" panose="020B0604020202020204" pitchFamily="34" charset="0"/>
              <a:cs typeface="Arial" panose="020B0604020202020204" pitchFamily="34" charset="0"/>
            </a:rPr>
            <a:t>και η</a:t>
          </a:r>
          <a:r>
            <a:rPr lang="el-GR" sz="1800" kern="1200" dirty="0">
              <a:latin typeface="Arial" panose="020B0604020202020204" pitchFamily="34" charset="0"/>
              <a:cs typeface="Arial" panose="020B0604020202020204" pitchFamily="34" charset="0"/>
            </a:rPr>
            <a:t> </a:t>
          </a:r>
          <a:r>
            <a:rPr lang="el-GR" sz="1800" kern="1200" dirty="0" err="1">
              <a:solidFill>
                <a:srgbClr val="0070C0"/>
              </a:solidFill>
              <a:latin typeface="Arial" panose="020B0604020202020204" pitchFamily="34" charset="0"/>
              <a:cs typeface="Arial" panose="020B0604020202020204" pitchFamily="34" charset="0"/>
            </a:rPr>
            <a:t>ατοπική</a:t>
          </a:r>
          <a:r>
            <a:rPr lang="el-GR" sz="1800" kern="1200" dirty="0">
              <a:solidFill>
                <a:srgbClr val="0070C0"/>
              </a:solidFill>
              <a:latin typeface="Arial" panose="020B0604020202020204" pitchFamily="34" charset="0"/>
              <a:cs typeface="Arial" panose="020B0604020202020204" pitchFamily="34" charset="0"/>
            </a:rPr>
            <a:t> δερματίτιδα</a:t>
          </a:r>
          <a:r>
            <a:rPr lang="el-GR" sz="1800" kern="1200" dirty="0">
              <a:solidFill>
                <a:schemeClr val="tx1"/>
              </a:solidFill>
              <a:latin typeface="Arial" panose="020B0604020202020204" pitchFamily="34" charset="0"/>
              <a:cs typeface="Arial" panose="020B0604020202020204" pitchFamily="34" charset="0"/>
            </a:rPr>
            <a:t>,</a:t>
          </a:r>
          <a:r>
            <a:rPr lang="el-GR" sz="1800" kern="1200" dirty="0">
              <a:latin typeface="Arial" panose="020B0604020202020204" pitchFamily="34" charset="0"/>
              <a:cs typeface="Arial" panose="020B0604020202020204" pitchFamily="34" charset="0"/>
            </a:rPr>
            <a:t> </a:t>
          </a:r>
          <a:r>
            <a:rPr lang="el-GR" sz="1800" kern="1200" dirty="0">
              <a:solidFill>
                <a:schemeClr val="tx1"/>
              </a:solidFill>
              <a:latin typeface="Arial" panose="020B0604020202020204" pitchFamily="34" charset="0"/>
              <a:cs typeface="Arial" panose="020B0604020202020204" pitchFamily="34" charset="0"/>
            </a:rPr>
            <a:t>αλλά η χρήση τους στη λεύκη είναι περιορισμένη και ο ρόλος τους παραμένει</a:t>
          </a:r>
          <a:r>
            <a:rPr lang="el-GR" sz="1800" kern="1200" dirty="0">
              <a:latin typeface="Arial" panose="020B0604020202020204" pitchFamily="34" charset="0"/>
              <a:cs typeface="Arial" panose="020B0604020202020204" pitchFamily="34" charset="0"/>
            </a:rPr>
            <a:t> </a:t>
          </a:r>
          <a:r>
            <a:rPr lang="el-GR" sz="1800" b="1" kern="1200" dirty="0">
              <a:solidFill>
                <a:srgbClr val="0070C0"/>
              </a:solidFill>
              <a:latin typeface="Arial" panose="020B0604020202020204" pitchFamily="34" charset="0"/>
              <a:cs typeface="Arial" panose="020B0604020202020204" pitchFamily="34" charset="0"/>
            </a:rPr>
            <a:t>αβέβαιος</a:t>
          </a:r>
          <a:endParaRPr lang="en-US" sz="1800" b="1" kern="1200" dirty="0">
            <a:solidFill>
              <a:srgbClr val="0070C0"/>
            </a:solidFill>
            <a:latin typeface="Arial" panose="020B0604020202020204" pitchFamily="34" charset="0"/>
            <a:cs typeface="Arial" panose="020B0604020202020204" pitchFamily="34" charset="0"/>
          </a:endParaRPr>
        </a:p>
        <a:p>
          <a:pPr marL="0" lvl="0" algn="ctr" defTabSz="488950">
            <a:lnSpc>
              <a:spcPct val="90000"/>
            </a:lnSpc>
            <a:spcBef>
              <a:spcPct val="0"/>
            </a:spcBef>
            <a:spcAft>
              <a:spcPct val="35000"/>
            </a:spcAft>
            <a:buNone/>
          </a:pPr>
          <a:endParaRPr lang="el-GR" sz="1600" kern="1200" dirty="0"/>
        </a:p>
      </dsp:txBody>
      <dsp:txXfrm>
        <a:off x="8346940" y="1829269"/>
        <a:ext cx="3405796" cy="22134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1D8E20-67EB-4610-93CC-1F21FBA939E4}">
      <dsp:nvSpPr>
        <dsp:cNvPr id="0" name=""/>
        <dsp:cNvSpPr/>
      </dsp:nvSpPr>
      <dsp:spPr>
        <a:xfrm>
          <a:off x="0" y="353"/>
          <a:ext cx="4898922" cy="522866"/>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l-GR" sz="2800" kern="1200" dirty="0" err="1"/>
            <a:t>Παθοφυσιολογικοί</a:t>
          </a:r>
          <a:r>
            <a:rPr lang="el-GR" sz="2800" kern="1200" dirty="0"/>
            <a:t> μηχανισμοί</a:t>
          </a:r>
        </a:p>
      </dsp:txBody>
      <dsp:txXfrm>
        <a:off x="25524" y="25877"/>
        <a:ext cx="4847874" cy="47181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39AB2C-1213-4F06-B668-3A63F6FC87F0}">
      <dsp:nvSpPr>
        <dsp:cNvPr id="0" name=""/>
        <dsp:cNvSpPr/>
      </dsp:nvSpPr>
      <dsp:spPr>
        <a:xfrm>
          <a:off x="0" y="0"/>
          <a:ext cx="2748141" cy="1400069"/>
        </a:xfrm>
        <a:prstGeom prst="roundRect">
          <a:avLst/>
        </a:prstGeom>
        <a:solidFill>
          <a:schemeClr val="accent2">
            <a:hueOff val="0"/>
            <a:satOff val="0"/>
            <a:lumOff val="0"/>
            <a:alphaOff val="0"/>
          </a:schemeClr>
        </a:solidFill>
        <a:ln w="381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t>Οι </a:t>
          </a:r>
          <a:r>
            <a:rPr lang="el-GR" sz="1800" b="1" kern="1200" dirty="0">
              <a:solidFill>
                <a:srgbClr val="0070C0"/>
              </a:solidFill>
            </a:rPr>
            <a:t>περιβαλλοντικοί παράγοντες</a:t>
          </a:r>
          <a:r>
            <a:rPr lang="el-GR" sz="1800" b="1" kern="1200" dirty="0"/>
            <a:t> </a:t>
          </a:r>
          <a:r>
            <a:rPr lang="el-GR" sz="1800" kern="1200" dirty="0"/>
            <a:t>μπορούν να λειτουργήσουν σαν </a:t>
          </a:r>
          <a:r>
            <a:rPr lang="el-GR" sz="1800" kern="1200" dirty="0" err="1">
              <a:solidFill>
                <a:srgbClr val="C00000"/>
              </a:solidFill>
            </a:rPr>
            <a:t>πυροδοτητές</a:t>
          </a:r>
          <a:r>
            <a:rPr lang="el-GR" sz="1800" kern="1200" dirty="0"/>
            <a:t> σε γενετικά ευαίσθητα άτομα για ΑΔ.</a:t>
          </a:r>
        </a:p>
      </dsp:txBody>
      <dsp:txXfrm>
        <a:off x="68346" y="68346"/>
        <a:ext cx="2611449" cy="126337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6D2E06-05DA-4BEB-8A85-5EE019B6ABA5}">
      <dsp:nvSpPr>
        <dsp:cNvPr id="0" name=""/>
        <dsp:cNvSpPr/>
      </dsp:nvSpPr>
      <dsp:spPr>
        <a:xfrm>
          <a:off x="0" y="0"/>
          <a:ext cx="3022775" cy="1773281"/>
        </a:xfrm>
        <a:prstGeom prst="roundRect">
          <a:avLst/>
        </a:prstGeom>
        <a:solidFill>
          <a:srgbClr val="FF99CC"/>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b="1" kern="1200" dirty="0">
              <a:solidFill>
                <a:schemeClr val="tx1"/>
              </a:solidFill>
            </a:rPr>
            <a:t>Αλλοίωση </a:t>
          </a:r>
          <a:r>
            <a:rPr lang="el-GR" sz="1800" b="1" kern="1200" dirty="0" err="1">
              <a:solidFill>
                <a:schemeClr val="tx1"/>
              </a:solidFill>
            </a:rPr>
            <a:t>μικροχλωρίδας</a:t>
          </a:r>
          <a:r>
            <a:rPr lang="el-GR" sz="1800" b="1" kern="1200" dirty="0">
              <a:solidFill>
                <a:schemeClr val="tx1"/>
              </a:solidFill>
            </a:rPr>
            <a:t> δέρματος. </a:t>
          </a:r>
          <a:r>
            <a:rPr lang="el-GR" sz="1800" b="0" kern="1200" dirty="0">
              <a:solidFill>
                <a:schemeClr val="tx1"/>
              </a:solidFill>
            </a:rPr>
            <a:t>Ο </a:t>
          </a:r>
          <a:r>
            <a:rPr lang="el-GR" sz="1800" kern="1200" dirty="0">
              <a:solidFill>
                <a:schemeClr val="tx1"/>
              </a:solidFill>
            </a:rPr>
            <a:t>S. </a:t>
          </a:r>
          <a:r>
            <a:rPr lang="en-US" sz="1800" kern="1200" dirty="0">
              <a:solidFill>
                <a:schemeClr val="tx1"/>
              </a:solidFill>
            </a:rPr>
            <a:t>aureus</a:t>
          </a:r>
          <a:r>
            <a:rPr lang="el-GR" sz="1800" kern="1200" dirty="0">
              <a:solidFill>
                <a:schemeClr val="tx1"/>
              </a:solidFill>
            </a:rPr>
            <a:t> προσκολλάται στην κεράτινη στοιβάδα και παράγει </a:t>
          </a:r>
          <a:r>
            <a:rPr lang="el-GR" sz="1800" kern="1200" dirty="0" err="1">
              <a:solidFill>
                <a:schemeClr val="tx1"/>
              </a:solidFill>
            </a:rPr>
            <a:t>βιοφίλμ</a:t>
          </a:r>
          <a:r>
            <a:rPr lang="el-GR" sz="1800" kern="1200" dirty="0">
              <a:solidFill>
                <a:schemeClr val="tx1"/>
              </a:solidFill>
            </a:rPr>
            <a:t> που σχετίζεται με τη σοβαρότητα της ΑΔ. </a:t>
          </a:r>
        </a:p>
      </dsp:txBody>
      <dsp:txXfrm>
        <a:off x="86564" y="86564"/>
        <a:ext cx="2849647" cy="160015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F7BC8F-C3C5-44B0-808F-275A233DD923}">
      <dsp:nvSpPr>
        <dsp:cNvPr id="0" name=""/>
        <dsp:cNvSpPr/>
      </dsp:nvSpPr>
      <dsp:spPr>
        <a:xfrm>
          <a:off x="0" y="0"/>
          <a:ext cx="3346194" cy="1266890"/>
        </a:xfrm>
        <a:prstGeom prst="roundRect">
          <a:avLst/>
        </a:prstGeom>
        <a:solidFill>
          <a:srgbClr val="990033"/>
        </a:solidFill>
        <a:ln w="381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l-GR" sz="1800" kern="1200" dirty="0"/>
            <a:t>Η αλληλεπίδραση του </a:t>
          </a:r>
          <a:r>
            <a:rPr lang="en-US" sz="1800" kern="1200" dirty="0"/>
            <a:t>S. aureus </a:t>
          </a:r>
          <a:r>
            <a:rPr lang="el-GR" sz="1800" kern="1200" dirty="0"/>
            <a:t>με το ανοσοποιητικό σύστημα του ξενιστή επάγει </a:t>
          </a:r>
          <a:r>
            <a:rPr lang="el-GR" sz="1800" b="1" u="sng" kern="1200" dirty="0" err="1"/>
            <a:t>προφλεγμονώδεις</a:t>
          </a:r>
          <a:r>
            <a:rPr lang="el-GR" sz="1800" b="1" u="sng" kern="1200" dirty="0"/>
            <a:t> αποκρίσεις</a:t>
          </a:r>
          <a:r>
            <a:rPr lang="el-GR" sz="1800" kern="1200" dirty="0"/>
            <a:t>.</a:t>
          </a:r>
        </a:p>
      </dsp:txBody>
      <dsp:txXfrm>
        <a:off x="61844" y="61844"/>
        <a:ext cx="3222506" cy="1143202"/>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3FD7D0-F9CF-40C4-9126-7E105D0F92F7}" type="datetimeFigureOut">
              <a:rPr lang="el-GR" smtClean="0"/>
              <a:t>10/1/2025</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762A63-5A9F-44FB-923A-AC672A0647EF}" type="slidenum">
              <a:rPr lang="el-GR" smtClean="0"/>
              <a:t>‹#›</a:t>
            </a:fld>
            <a:endParaRPr lang="el-GR"/>
          </a:p>
        </p:txBody>
      </p:sp>
    </p:spTree>
    <p:extLst>
      <p:ext uri="{BB962C8B-B14F-4D97-AF65-F5344CB8AC3E}">
        <p14:creationId xmlns:p14="http://schemas.microsoft.com/office/powerpoint/2010/main" val="210203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2</a:t>
            </a:fld>
            <a:endParaRPr lang="el-GR"/>
          </a:p>
        </p:txBody>
      </p:sp>
    </p:spTree>
    <p:extLst>
      <p:ext uri="{BB962C8B-B14F-4D97-AF65-F5344CB8AC3E}">
        <p14:creationId xmlns:p14="http://schemas.microsoft.com/office/powerpoint/2010/main" val="46074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1"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12</a:t>
            </a:fld>
            <a:endParaRPr lang="el-GR"/>
          </a:p>
        </p:txBody>
      </p:sp>
    </p:spTree>
    <p:extLst>
      <p:ext uri="{BB962C8B-B14F-4D97-AF65-F5344CB8AC3E}">
        <p14:creationId xmlns:p14="http://schemas.microsoft.com/office/powerpoint/2010/main" val="1011712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1"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13</a:t>
            </a:fld>
            <a:endParaRPr lang="el-GR"/>
          </a:p>
        </p:txBody>
      </p:sp>
    </p:spTree>
    <p:extLst>
      <p:ext uri="{BB962C8B-B14F-4D97-AF65-F5344CB8AC3E}">
        <p14:creationId xmlns:p14="http://schemas.microsoft.com/office/powerpoint/2010/main" val="1619874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14</a:t>
            </a:fld>
            <a:endParaRPr lang="el-GR"/>
          </a:p>
        </p:txBody>
      </p:sp>
    </p:spTree>
    <p:extLst>
      <p:ext uri="{BB962C8B-B14F-4D97-AF65-F5344CB8AC3E}">
        <p14:creationId xmlns:p14="http://schemas.microsoft.com/office/powerpoint/2010/main" val="2799688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15</a:t>
            </a:fld>
            <a:endParaRPr lang="el-GR"/>
          </a:p>
        </p:txBody>
      </p:sp>
    </p:spTree>
    <p:extLst>
      <p:ext uri="{BB962C8B-B14F-4D97-AF65-F5344CB8AC3E}">
        <p14:creationId xmlns:p14="http://schemas.microsoft.com/office/powerpoint/2010/main" val="469968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1"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16</a:t>
            </a:fld>
            <a:endParaRPr lang="el-GR"/>
          </a:p>
        </p:txBody>
      </p:sp>
    </p:spTree>
    <p:extLst>
      <p:ext uri="{BB962C8B-B14F-4D97-AF65-F5344CB8AC3E}">
        <p14:creationId xmlns:p14="http://schemas.microsoft.com/office/powerpoint/2010/main" val="1727199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17</a:t>
            </a:fld>
            <a:endParaRPr lang="el-GR"/>
          </a:p>
        </p:txBody>
      </p:sp>
    </p:spTree>
    <p:extLst>
      <p:ext uri="{BB962C8B-B14F-4D97-AF65-F5344CB8AC3E}">
        <p14:creationId xmlns:p14="http://schemas.microsoft.com/office/powerpoint/2010/main" val="1628165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Το δέρμα είναι ένα όργανο επικοινωνίας του ανθρώπου με τον κοινωνικό του περίγυρο. Αν αυτό πάσχει με εμφανή συμπτώματα, είναι λογικό το άτομο να καταβάλλεται ψυχικώς.</a:t>
            </a:r>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22</a:t>
            </a:fld>
            <a:endParaRPr lang="el-GR"/>
          </a:p>
        </p:txBody>
      </p:sp>
    </p:spTree>
    <p:extLst>
      <p:ext uri="{BB962C8B-B14F-4D97-AF65-F5344CB8AC3E}">
        <p14:creationId xmlns:p14="http://schemas.microsoft.com/office/powerpoint/2010/main" val="351363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800" dirty="0">
                <a:effectLst/>
                <a:latin typeface="Aptos" panose="020B0004020202020204" pitchFamily="34" charset="0"/>
                <a:ea typeface="Aptos" panose="020B0004020202020204" pitchFamily="34" charset="0"/>
                <a:cs typeface="Arial" panose="020B0604020202020204" pitchFamily="34" charset="0"/>
              </a:rPr>
              <a:t>Για δεκαετίες, υπάρχει διαμάχη για το εάν η ΑΔ είναι μια ασθένεια που οφείλεται σε αλλαγή στη λειτουργία του δερματικού φραγμού η οποία ευνοεί μια ανεπαρκή </a:t>
            </a:r>
            <a:r>
              <a:rPr lang="el-GR" sz="1800" dirty="0" err="1">
                <a:effectLst/>
                <a:latin typeface="Aptos" panose="020B0004020202020204" pitchFamily="34" charset="0"/>
                <a:ea typeface="Aptos" panose="020B0004020202020204" pitchFamily="34" charset="0"/>
                <a:cs typeface="Arial" panose="020B0604020202020204" pitchFamily="34" charset="0"/>
              </a:rPr>
              <a:t>ανοσοαπόκριση</a:t>
            </a:r>
            <a:r>
              <a:rPr lang="el-GR" sz="1800" dirty="0">
                <a:effectLst/>
                <a:latin typeface="Aptos" panose="020B0004020202020204" pitchFamily="34" charset="0"/>
                <a:ea typeface="Aptos" panose="020B0004020202020204" pitchFamily="34" charset="0"/>
                <a:cs typeface="Arial" panose="020B0604020202020204" pitchFamily="34" charset="0"/>
              </a:rPr>
              <a:t> ή, αντίθετα, εάν πρόκειται για ανοσολογική δυσλειτουργία που καταλήγει να μεταβάλλει τη λειτουργία του φραγμού, με την τελευταία πρόταση να είναι πιο αποδεκτή προς το παρόν. Ωστόσο, η κλινική ετερογένεια που παρατηρείται μεταξύ των ασθενών μας εμποδίζει να αποκλείσουμε τη μία από τις δύο υποθέσεις ή τον συνεργικό τους ρόλο ή την πρόταση ενός διαφορετικού μηχανισμού ενεργοποίησης της ασθένειας.</a:t>
            </a:r>
            <a:endParaRPr lang="el-GR" sz="1800" dirty="0">
              <a:effectLst/>
              <a:latin typeface="Aptos" panose="020B0004020202020204" pitchFamily="34" charset="0"/>
              <a:ea typeface="Aptos" panose="020B0004020202020204" pitchFamily="34" charset="0"/>
              <a:cs typeface="Times New Roman" panose="02020603050405020304" pitchFamily="18" charset="0"/>
            </a:endParaRPr>
          </a:p>
          <a:p>
            <a:endParaRPr lang="el-GR" dirty="0"/>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23</a:t>
            </a:fld>
            <a:endParaRPr lang="el-GR"/>
          </a:p>
        </p:txBody>
      </p:sp>
    </p:spTree>
    <p:extLst>
      <p:ext uri="{BB962C8B-B14F-4D97-AF65-F5344CB8AC3E}">
        <p14:creationId xmlns:p14="http://schemas.microsoft.com/office/powerpoint/2010/main" val="2872037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Ο </a:t>
            </a:r>
            <a:r>
              <a:rPr lang="en-US" dirty="0"/>
              <a:t>Staphylococcus aureus </a:t>
            </a:r>
            <a:r>
              <a:rPr lang="el-GR" dirty="0"/>
              <a:t>υπάρχει φυσιολογικά στο δερματικό </a:t>
            </a:r>
            <a:r>
              <a:rPr lang="el-GR" dirty="0" err="1"/>
              <a:t>μικροβίωμα</a:t>
            </a:r>
            <a:r>
              <a:rPr lang="el-GR" dirty="0"/>
              <a:t>.</a:t>
            </a:r>
            <a:endParaRPr lang="en-US" dirty="0"/>
          </a:p>
          <a:p>
            <a:r>
              <a:rPr lang="en-US" dirty="0"/>
              <a:t>OX-40: </a:t>
            </a:r>
            <a:r>
              <a:rPr lang="el-GR" dirty="0"/>
              <a:t>υποδοχέας των Τ-κυττάρων</a:t>
            </a:r>
            <a:endParaRPr lang="en-US" dirty="0"/>
          </a:p>
          <a:p>
            <a:r>
              <a:rPr lang="en-US" dirty="0"/>
              <a:t>OX-40L: </a:t>
            </a:r>
            <a:r>
              <a:rPr lang="el-GR" dirty="0" err="1"/>
              <a:t>προσδέτης</a:t>
            </a:r>
            <a:r>
              <a:rPr lang="el-GR" dirty="0"/>
              <a:t> που βρίσκεται σε ενεργοποιημένα </a:t>
            </a:r>
            <a:r>
              <a:rPr lang="el-GR" dirty="0" err="1"/>
              <a:t>αντιγονοπαρουσιαστικά</a:t>
            </a:r>
            <a:r>
              <a:rPr lang="el-GR" dirty="0"/>
              <a:t> κύτταρα</a:t>
            </a:r>
          </a:p>
          <a:p>
            <a:pPr marL="0" marR="0" lvl="0" indent="0" algn="l" defTabSz="914400" rtl="0" eaLnBrk="1" fontAlgn="auto" latinLnBrk="0" hangingPunct="1">
              <a:lnSpc>
                <a:spcPct val="100000"/>
              </a:lnSpc>
              <a:spcBef>
                <a:spcPts val="0"/>
              </a:spcBef>
              <a:spcAft>
                <a:spcPts val="0"/>
              </a:spcAft>
              <a:buClrTx/>
              <a:buSzTx/>
              <a:buFontTx/>
              <a:buNone/>
              <a:tabLst/>
              <a:defRPr/>
            </a:pPr>
            <a:r>
              <a:rPr lang="el-GR" sz="1800" b="0" dirty="0">
                <a:effectLst/>
                <a:latin typeface="Aptos" panose="020B0004020202020204" pitchFamily="34" charset="0"/>
                <a:ea typeface="Aptos" panose="020B0004020202020204" pitchFamily="34" charset="0"/>
                <a:cs typeface="Arial" panose="020B0604020202020204" pitchFamily="34" charset="0"/>
              </a:rPr>
              <a:t>Οι </a:t>
            </a:r>
            <a:r>
              <a:rPr lang="en-US" sz="1800" b="0" dirty="0">
                <a:effectLst/>
                <a:latin typeface="Aptos" panose="020B0004020202020204" pitchFamily="34" charset="0"/>
                <a:ea typeface="Aptos" panose="020B0004020202020204" pitchFamily="34" charset="0"/>
                <a:cs typeface="Arial" panose="020B0604020202020204" pitchFamily="34" charset="0"/>
              </a:rPr>
              <a:t>IL</a:t>
            </a:r>
            <a:r>
              <a:rPr lang="el-GR" sz="1800" b="0" dirty="0">
                <a:effectLst/>
                <a:latin typeface="Aptos" panose="020B0004020202020204" pitchFamily="34" charset="0"/>
                <a:ea typeface="Aptos" panose="020B0004020202020204" pitchFamily="34" charset="0"/>
                <a:cs typeface="Arial" panose="020B0604020202020204" pitchFamily="34" charset="0"/>
              </a:rPr>
              <a:t>-4</a:t>
            </a:r>
            <a:r>
              <a:rPr lang="el-GR" sz="1800" b="1" dirty="0">
                <a:effectLst/>
                <a:latin typeface="Aptos" panose="020B0004020202020204" pitchFamily="34" charset="0"/>
                <a:ea typeface="Aptos" panose="020B0004020202020204" pitchFamily="34" charset="0"/>
                <a:cs typeface="Arial" panose="020B0604020202020204" pitchFamily="34" charset="0"/>
              </a:rPr>
              <a:t> </a:t>
            </a:r>
            <a:r>
              <a:rPr lang="el-GR" sz="1800" dirty="0">
                <a:effectLst/>
                <a:latin typeface="Aptos" panose="020B0004020202020204" pitchFamily="34" charset="0"/>
                <a:ea typeface="Aptos" panose="020B0004020202020204" pitchFamily="34" charset="0"/>
                <a:cs typeface="Arial" panose="020B0604020202020204" pitchFamily="34" charset="0"/>
              </a:rPr>
              <a:t>και </a:t>
            </a:r>
            <a:r>
              <a:rPr lang="en-US" sz="1800" b="0" dirty="0">
                <a:effectLst/>
                <a:latin typeface="Aptos" panose="020B0004020202020204" pitchFamily="34" charset="0"/>
                <a:ea typeface="Aptos" panose="020B0004020202020204" pitchFamily="34" charset="0"/>
                <a:cs typeface="Arial" panose="020B0604020202020204" pitchFamily="34" charset="0"/>
              </a:rPr>
              <a:t>IL</a:t>
            </a:r>
            <a:r>
              <a:rPr lang="el-GR" sz="1800" b="0" dirty="0">
                <a:effectLst/>
                <a:latin typeface="Aptos" panose="020B0004020202020204" pitchFamily="34" charset="0"/>
                <a:ea typeface="Aptos" panose="020B0004020202020204" pitchFamily="34" charset="0"/>
                <a:cs typeface="Arial" panose="020B0604020202020204" pitchFamily="34" charset="0"/>
              </a:rPr>
              <a:t>-13 </a:t>
            </a:r>
            <a:r>
              <a:rPr lang="el-GR" sz="1800" dirty="0">
                <a:effectLst/>
                <a:latin typeface="Aptos" panose="020B0004020202020204" pitchFamily="34" charset="0"/>
                <a:ea typeface="Aptos" panose="020B0004020202020204" pitchFamily="34" charset="0"/>
                <a:cs typeface="Arial" panose="020B0604020202020204" pitchFamily="34" charset="0"/>
              </a:rPr>
              <a:t>παράγονται από τα </a:t>
            </a:r>
            <a:r>
              <a:rPr lang="en-US" sz="1800">
                <a:effectLst/>
                <a:latin typeface="Aptos" panose="020B0004020202020204" pitchFamily="34" charset="0"/>
                <a:ea typeface="Aptos" panose="020B0004020202020204" pitchFamily="34" charset="0"/>
                <a:cs typeface="Arial" panose="020B0604020202020204" pitchFamily="34" charset="0"/>
              </a:rPr>
              <a:t>T</a:t>
            </a:r>
            <a:r>
              <a:rPr lang="en-US" sz="1800" b="0" dirty="0">
                <a:effectLst/>
                <a:latin typeface="Aptos" panose="020B0004020202020204" pitchFamily="34" charset="0"/>
                <a:ea typeface="Aptos" panose="020B0004020202020204" pitchFamily="34" charset="0"/>
                <a:cs typeface="Arial" panose="020B0604020202020204" pitchFamily="34" charset="0"/>
              </a:rPr>
              <a:t>h</a:t>
            </a:r>
            <a:r>
              <a:rPr lang="el-GR" sz="1800">
                <a:effectLst/>
                <a:latin typeface="Aptos" panose="020B0004020202020204" pitchFamily="34" charset="0"/>
                <a:ea typeface="Aptos" panose="020B0004020202020204" pitchFamily="34" charset="0"/>
                <a:cs typeface="Arial" panose="020B0604020202020204" pitchFamily="34" charset="0"/>
              </a:rPr>
              <a:t>2 </a:t>
            </a:r>
            <a:r>
              <a:rPr lang="el-GR" sz="1800" dirty="0">
                <a:effectLst/>
                <a:latin typeface="Aptos" panose="020B0004020202020204" pitchFamily="34" charset="0"/>
                <a:ea typeface="Aptos" panose="020B0004020202020204" pitchFamily="34" charset="0"/>
                <a:cs typeface="Arial" panose="020B0604020202020204" pitchFamily="34" charset="0"/>
              </a:rPr>
              <a:t>κύτταρα. Όταν προσδεθούν στους υποδοχείς τους, τότε απελευθερώνεται </a:t>
            </a:r>
            <a:r>
              <a:rPr lang="el-GR" sz="1800" dirty="0" err="1">
                <a:effectLst/>
                <a:latin typeface="Aptos" panose="020B0004020202020204" pitchFamily="34" charset="0"/>
                <a:ea typeface="Aptos" panose="020B0004020202020204" pitchFamily="34" charset="0"/>
                <a:cs typeface="Arial" panose="020B0604020202020204" pitchFamily="34" charset="0"/>
              </a:rPr>
              <a:t>ανοσοσφαιρίνη</a:t>
            </a:r>
            <a:r>
              <a:rPr lang="el-GR" sz="1800" dirty="0">
                <a:effectLst/>
                <a:latin typeface="Aptos" panose="020B0004020202020204" pitchFamily="34" charset="0"/>
                <a:ea typeface="Aptos" panose="020B0004020202020204" pitchFamily="34" charset="0"/>
                <a:cs typeface="Arial" panose="020B0604020202020204" pitchFamily="34" charset="0"/>
              </a:rPr>
              <a:t> </a:t>
            </a:r>
            <a:r>
              <a:rPr lang="en-US" sz="1800" dirty="0">
                <a:effectLst/>
                <a:latin typeface="Aptos" panose="020B0004020202020204" pitchFamily="34" charset="0"/>
                <a:ea typeface="Aptos" panose="020B0004020202020204" pitchFamily="34" charset="0"/>
                <a:cs typeface="Arial" panose="020B0604020202020204" pitchFamily="34" charset="0"/>
              </a:rPr>
              <a:t>E</a:t>
            </a:r>
            <a:r>
              <a:rPr lang="el-GR" sz="1800" dirty="0">
                <a:effectLst/>
                <a:latin typeface="Aptos" panose="020B0004020202020204" pitchFamily="34" charset="0"/>
                <a:ea typeface="Aptos" panose="020B0004020202020204" pitchFamily="34" charset="0"/>
                <a:cs typeface="Arial" panose="020B0604020202020204" pitchFamily="34" charset="0"/>
              </a:rPr>
              <a:t> (</a:t>
            </a:r>
            <a:r>
              <a:rPr lang="en-US" sz="1800" dirty="0" err="1">
                <a:effectLst/>
                <a:latin typeface="Aptos" panose="020B0004020202020204" pitchFamily="34" charset="0"/>
                <a:ea typeface="Aptos" panose="020B0004020202020204" pitchFamily="34" charset="0"/>
                <a:cs typeface="Arial" panose="020B0604020202020204" pitchFamily="34" charset="0"/>
              </a:rPr>
              <a:t>IgE</a:t>
            </a:r>
            <a:r>
              <a:rPr lang="el-GR" sz="1800" dirty="0">
                <a:effectLst/>
                <a:latin typeface="Aptos" panose="020B0004020202020204" pitchFamily="34" charset="0"/>
                <a:ea typeface="Aptos" panose="020B0004020202020204" pitchFamily="34" charset="0"/>
                <a:cs typeface="Arial" panose="020B0604020202020204" pitchFamily="34" charset="0"/>
              </a:rPr>
              <a:t>).</a:t>
            </a:r>
            <a:endParaRPr lang="en-US" sz="1800" dirty="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l-GR" sz="1800" dirty="0">
                <a:effectLst/>
                <a:latin typeface="Aptos" panose="020B0004020202020204" pitchFamily="34" charset="0"/>
                <a:ea typeface="Aptos" panose="020B0004020202020204" pitchFamily="34" charset="0"/>
                <a:cs typeface="Arial" panose="020B0604020202020204" pitchFamily="34" charset="0"/>
              </a:rPr>
              <a:t>Οι </a:t>
            </a:r>
            <a:r>
              <a:rPr lang="en-US" sz="1800" dirty="0">
                <a:effectLst/>
                <a:latin typeface="Aptos" panose="020B0004020202020204" pitchFamily="34" charset="0"/>
                <a:ea typeface="Aptos" panose="020B0004020202020204" pitchFamily="34" charset="0"/>
                <a:cs typeface="Arial" panose="020B0604020202020204" pitchFamily="34" charset="0"/>
              </a:rPr>
              <a:t>IL-31R </a:t>
            </a:r>
            <a:r>
              <a:rPr lang="el-GR" sz="1800" dirty="0">
                <a:effectLst/>
                <a:latin typeface="Aptos" panose="020B0004020202020204" pitchFamily="34" charset="0"/>
                <a:ea typeface="Aptos" panose="020B0004020202020204" pitchFamily="34" charset="0"/>
                <a:cs typeface="Arial" panose="020B0604020202020204" pitchFamily="34" charset="0"/>
              </a:rPr>
              <a:t>εκφράζονται σε δερματικούς αισθητικούς νευρώνες και όταν ενεργοποιούνται, παράγουν σήματα κνησμού. Η αυξημένη έκφραση της IL-31 ενισχύει την ευαισθησία ακόμη και σε μικρά ερεθίσματα που προκαλούν κνησμό, οδηγώντας έτσι σε έντονη και επίμονη φαγούρα. </a:t>
            </a:r>
            <a:endParaRPr lang="el-GR" sz="1800" dirty="0">
              <a:effectLst/>
              <a:latin typeface="Aptos" panose="020B0004020202020204" pitchFamily="34" charset="0"/>
              <a:ea typeface="Aptos" panose="020B0004020202020204" pitchFamily="34" charset="0"/>
              <a:cs typeface="Times New Roman" panose="02020603050405020304" pitchFamily="18" charset="0"/>
            </a:endParaRPr>
          </a:p>
          <a:p>
            <a:endParaRPr lang="el-GR" dirty="0"/>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24</a:t>
            </a:fld>
            <a:endParaRPr lang="el-GR"/>
          </a:p>
        </p:txBody>
      </p:sp>
    </p:spTree>
    <p:extLst>
      <p:ext uri="{BB962C8B-B14F-4D97-AF65-F5344CB8AC3E}">
        <p14:creationId xmlns:p14="http://schemas.microsoft.com/office/powerpoint/2010/main" val="4150459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800" dirty="0">
                <a:effectLst/>
                <a:latin typeface="Aptos" panose="020B0004020202020204" pitchFamily="34" charset="0"/>
                <a:ea typeface="Aptos" panose="020B0004020202020204" pitchFamily="34" charset="0"/>
                <a:cs typeface="Arial" panose="020B0604020202020204" pitchFamily="34" charset="0"/>
              </a:rPr>
              <a:t>Σε περιπτώσεις όπου η ΑΔ δεν αντιμετωπίζεται αποτελεσματικά με τις συμβατικές θεραπείες χρησιμοποιούνται τα βιολογικά φάρμακα.</a:t>
            </a:r>
            <a:endParaRPr lang="el-GR" dirty="0"/>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25</a:t>
            </a:fld>
            <a:endParaRPr lang="el-GR"/>
          </a:p>
        </p:txBody>
      </p:sp>
    </p:spTree>
    <p:extLst>
      <p:ext uri="{BB962C8B-B14F-4D97-AF65-F5344CB8AC3E}">
        <p14:creationId xmlns:p14="http://schemas.microsoft.com/office/powerpoint/2010/main" val="2809361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3</a:t>
            </a:fld>
            <a:endParaRPr lang="el-GR"/>
          </a:p>
        </p:txBody>
      </p:sp>
    </p:spTree>
    <p:extLst>
      <p:ext uri="{BB962C8B-B14F-4D97-AF65-F5344CB8AC3E}">
        <p14:creationId xmlns:p14="http://schemas.microsoft.com/office/powerpoint/2010/main" val="386984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dirty="0">
                <a:effectLst/>
                <a:latin typeface="Aptos" panose="020B0004020202020204" pitchFamily="34" charset="0"/>
                <a:ea typeface="Aptos" panose="020B0004020202020204" pitchFamily="34" charset="0"/>
                <a:cs typeface="Arial" panose="020B0604020202020204" pitchFamily="34" charset="0"/>
              </a:rPr>
              <a:t>Πρόκειται για φάρμακα πολλά υποσχόμενα στην αναζήτηση προηγμένων θεραπευτικών επιλογών έναντι της ΑΔ.</a:t>
            </a:r>
            <a:endParaRPr lang="el-GR" sz="1200" dirty="0">
              <a:effectLst/>
              <a:latin typeface="Aptos" panose="020B0004020202020204" pitchFamily="34" charset="0"/>
              <a:ea typeface="Aptos" panose="020B0004020202020204" pitchFamily="34" charset="0"/>
              <a:cs typeface="Times New Roman" panose="02020603050405020304" pitchFamily="18" charset="0"/>
            </a:endParaRPr>
          </a:p>
          <a:p>
            <a:endParaRPr lang="el-GR" dirty="0"/>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33</a:t>
            </a:fld>
            <a:endParaRPr lang="el-GR"/>
          </a:p>
        </p:txBody>
      </p:sp>
    </p:spTree>
    <p:extLst>
      <p:ext uri="{BB962C8B-B14F-4D97-AF65-F5344CB8AC3E}">
        <p14:creationId xmlns:p14="http://schemas.microsoft.com/office/powerpoint/2010/main" val="1350755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Η επιπεφυκίτιδα είναι η συχνότερη ΑΕ.</a:t>
            </a:r>
          </a:p>
          <a:p>
            <a:pPr marL="0" marR="0" lvl="0" indent="0" algn="l" defTabSz="914400" rtl="0" eaLnBrk="1" fontAlgn="auto" latinLnBrk="0" hangingPunct="1">
              <a:lnSpc>
                <a:spcPct val="100000"/>
              </a:lnSpc>
              <a:spcBef>
                <a:spcPts val="0"/>
              </a:spcBef>
              <a:spcAft>
                <a:spcPts val="0"/>
              </a:spcAft>
              <a:buClrTx/>
              <a:buSzTx/>
              <a:buFontTx/>
              <a:buNone/>
              <a:tabLst/>
              <a:defRPr/>
            </a:pPr>
            <a:r>
              <a:rPr lang="el-GR" sz="1200" dirty="0">
                <a:latin typeface="Aptos" panose="020B0004020202020204" pitchFamily="34" charset="0"/>
                <a:ea typeface="Aptos" panose="020B0004020202020204" pitchFamily="34" charset="0"/>
                <a:cs typeface="Arial" panose="020B0604020202020204" pitchFamily="34" charset="0"/>
              </a:rPr>
              <a:t>Λ</a:t>
            </a:r>
            <a:r>
              <a:rPr lang="el-GR" sz="1200" dirty="0">
                <a:effectLst/>
                <a:latin typeface="Aptos" panose="020B0004020202020204" pitchFamily="34" charset="0"/>
                <a:ea typeface="Aptos" panose="020B0004020202020204" pitchFamily="34" charset="0"/>
                <a:cs typeface="Arial" panose="020B0604020202020204" pitchFamily="34" charset="0"/>
              </a:rPr>
              <a:t>οιμώξεις της άνω αναπνευστικής οδού (κυρίως κοινό κρυολόγημα, ρινοφαρυγγίτιδα)</a:t>
            </a:r>
          </a:p>
          <a:p>
            <a:pPr marL="0" marR="0" lvl="0" indent="0" algn="l" defTabSz="914400" rtl="0" eaLnBrk="1" fontAlgn="auto" latinLnBrk="0" hangingPunct="1">
              <a:lnSpc>
                <a:spcPct val="100000"/>
              </a:lnSpc>
              <a:spcBef>
                <a:spcPts val="0"/>
              </a:spcBef>
              <a:spcAft>
                <a:spcPts val="0"/>
              </a:spcAft>
              <a:buClrTx/>
              <a:buSzTx/>
              <a:buFontTx/>
              <a:buNone/>
              <a:tabLst/>
              <a:defRPr/>
            </a:pPr>
            <a:r>
              <a:rPr lang="el-GR" sz="1200" dirty="0">
                <a:latin typeface="Aptos" panose="020B0004020202020204" pitchFamily="34" charset="0"/>
                <a:ea typeface="Aptos" panose="020B0004020202020204" pitchFamily="34" charset="0"/>
                <a:cs typeface="Times New Roman" panose="02020603050405020304" pitchFamily="18" charset="0"/>
              </a:rPr>
              <a:t>Άλλες ιογενείς λοιμώξεις (π.χ. </a:t>
            </a:r>
            <a:r>
              <a:rPr lang="el-GR" sz="1200" dirty="0" err="1">
                <a:effectLst/>
                <a:latin typeface="Aptos" panose="020B0004020202020204" pitchFamily="34" charset="0"/>
                <a:ea typeface="Aptos" panose="020B0004020202020204" pitchFamily="34" charset="0"/>
                <a:cs typeface="Times New Roman" panose="02020603050405020304" pitchFamily="18" charset="0"/>
              </a:rPr>
              <a:t>ερπητοϊός</a:t>
            </a:r>
            <a:r>
              <a:rPr lang="el-GR" sz="1200" dirty="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l-GR" sz="1200" dirty="0">
                <a:effectLst/>
                <a:latin typeface="Aptos" panose="020B0004020202020204" pitchFamily="34" charset="0"/>
                <a:ea typeface="Aptos" panose="020B0004020202020204" pitchFamily="34" charset="0"/>
                <a:cs typeface="Times New Roman" panose="02020603050405020304" pitchFamily="18" charset="0"/>
              </a:rPr>
              <a:t>Σε ασθενείς με ιστορικό άσθματος έχει παρατηρηθεί μεγαλύτερη συχνότητα περιστατικών άσθματος με </a:t>
            </a:r>
            <a:r>
              <a:rPr lang="el-GR" sz="1200" dirty="0" err="1">
                <a:effectLst/>
                <a:latin typeface="Aptos" panose="020B0004020202020204" pitchFamily="34" charset="0"/>
                <a:ea typeface="Aptos" panose="020B0004020202020204" pitchFamily="34" charset="0"/>
                <a:cs typeface="Times New Roman" panose="02020603050405020304" pitchFamily="18" charset="0"/>
              </a:rPr>
              <a:t>δοσοεξαρτώμενο</a:t>
            </a:r>
            <a:r>
              <a:rPr lang="el-GR" sz="1200" dirty="0">
                <a:effectLst/>
                <a:latin typeface="Aptos" panose="020B0004020202020204" pitchFamily="34" charset="0"/>
                <a:ea typeface="Aptos" panose="020B0004020202020204" pitchFamily="34" charset="0"/>
                <a:cs typeface="Times New Roman" panose="02020603050405020304" pitchFamily="18" charset="0"/>
              </a:rPr>
              <a:t> τρόπο </a:t>
            </a:r>
            <a:endParaRPr lang="el-G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dirty="0"/>
          </a:p>
          <a:p>
            <a:endParaRPr lang="el-GR" dirty="0"/>
          </a:p>
        </p:txBody>
      </p:sp>
      <p:sp>
        <p:nvSpPr>
          <p:cNvPr id="4" name="Θέση αριθμού διαφάνειας 3"/>
          <p:cNvSpPr>
            <a:spLocks noGrp="1"/>
          </p:cNvSpPr>
          <p:nvPr>
            <p:ph type="sldNum" sz="quarter" idx="5"/>
          </p:nvPr>
        </p:nvSpPr>
        <p:spPr/>
        <p:txBody>
          <a:bodyPr/>
          <a:lstStyle/>
          <a:p>
            <a:fld id="{4A3457AD-9202-40DC-AB3D-6EE7D983D14E}" type="slidenum">
              <a:rPr lang="el-GR" smtClean="0"/>
              <a:t>35</a:t>
            </a:fld>
            <a:endParaRPr lang="el-GR"/>
          </a:p>
        </p:txBody>
      </p:sp>
    </p:spTree>
    <p:extLst>
      <p:ext uri="{BB962C8B-B14F-4D97-AF65-F5344CB8AC3E}">
        <p14:creationId xmlns:p14="http://schemas.microsoft.com/office/powerpoint/2010/main" val="4218119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Σκοπός είναι να σταματήσουμε την εξέλιξη της νόσου, όχι απλά </a:t>
            </a:r>
            <a:r>
              <a:rPr lang="el-GR" dirty="0" err="1"/>
              <a:t>συμπτωματική</a:t>
            </a:r>
            <a:r>
              <a:rPr lang="el-GR" dirty="0"/>
              <a:t> προσέγγιση.</a:t>
            </a:r>
            <a:endParaRPr lang="en-US"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36</a:t>
            </a:fld>
            <a:endParaRPr lang="el-GR"/>
          </a:p>
        </p:txBody>
      </p:sp>
    </p:spTree>
    <p:extLst>
      <p:ext uri="{BB962C8B-B14F-4D97-AF65-F5344CB8AC3E}">
        <p14:creationId xmlns:p14="http://schemas.microsoft.com/office/powerpoint/2010/main" val="2502615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1"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4</a:t>
            </a:fld>
            <a:endParaRPr lang="el-GR"/>
          </a:p>
        </p:txBody>
      </p:sp>
    </p:spTree>
    <p:extLst>
      <p:ext uri="{BB962C8B-B14F-4D97-AF65-F5344CB8AC3E}">
        <p14:creationId xmlns:p14="http://schemas.microsoft.com/office/powerpoint/2010/main" val="2106103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b="1" dirty="0">
              <a:solidFill>
                <a:srgbClr val="0070C0"/>
              </a:solidFill>
            </a:endParaRPr>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5</a:t>
            </a:fld>
            <a:endParaRPr lang="el-GR"/>
          </a:p>
        </p:txBody>
      </p:sp>
    </p:spTree>
    <p:extLst>
      <p:ext uri="{BB962C8B-B14F-4D97-AF65-F5344CB8AC3E}">
        <p14:creationId xmlns:p14="http://schemas.microsoft.com/office/powerpoint/2010/main" val="4090357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6</a:t>
            </a:fld>
            <a:endParaRPr lang="el-GR"/>
          </a:p>
        </p:txBody>
      </p:sp>
    </p:spTree>
    <p:extLst>
      <p:ext uri="{BB962C8B-B14F-4D97-AF65-F5344CB8AC3E}">
        <p14:creationId xmlns:p14="http://schemas.microsoft.com/office/powerpoint/2010/main" val="2701504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7</a:t>
            </a:fld>
            <a:endParaRPr lang="el-GR"/>
          </a:p>
        </p:txBody>
      </p:sp>
    </p:spTree>
    <p:extLst>
      <p:ext uri="{BB962C8B-B14F-4D97-AF65-F5344CB8AC3E}">
        <p14:creationId xmlns:p14="http://schemas.microsoft.com/office/powerpoint/2010/main" val="3161923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9</a:t>
            </a:fld>
            <a:endParaRPr lang="el-GR"/>
          </a:p>
        </p:txBody>
      </p:sp>
    </p:spTree>
    <p:extLst>
      <p:ext uri="{BB962C8B-B14F-4D97-AF65-F5344CB8AC3E}">
        <p14:creationId xmlns:p14="http://schemas.microsoft.com/office/powerpoint/2010/main" val="2665670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10</a:t>
            </a:fld>
            <a:endParaRPr lang="el-GR"/>
          </a:p>
        </p:txBody>
      </p:sp>
    </p:spTree>
    <p:extLst>
      <p:ext uri="{BB962C8B-B14F-4D97-AF65-F5344CB8AC3E}">
        <p14:creationId xmlns:p14="http://schemas.microsoft.com/office/powerpoint/2010/main" val="415944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A762A63-5A9F-44FB-923A-AC672A0647EF}" type="slidenum">
              <a:rPr lang="el-GR" smtClean="0"/>
              <a:t>11</a:t>
            </a:fld>
            <a:endParaRPr lang="el-GR"/>
          </a:p>
        </p:txBody>
      </p:sp>
    </p:spTree>
    <p:extLst>
      <p:ext uri="{BB962C8B-B14F-4D97-AF65-F5344CB8AC3E}">
        <p14:creationId xmlns:p14="http://schemas.microsoft.com/office/powerpoint/2010/main" val="3762186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l-GR"/>
              <a:t>Κάντε κλικ για να επεξεργαστείτε τον τίτλο υποδείγματος</a:t>
            </a:r>
            <a:endParaRPr lang="en-US" dirty="0"/>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dirty="0"/>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solidFill>
                  <a:schemeClr val="tx1">
                    <a:alpha val="60000"/>
                  </a:schemeClr>
                </a:solidFill>
                <a:latin typeface="+mn-lt"/>
              </a:defRPr>
            </a:lvl1pPr>
          </a:lstStyle>
          <a:p>
            <a:fld id="{11A6662E-FAF4-44BC-88B5-85A7CBFB6D30}" type="datetime1">
              <a:rPr lang="en-US" smtClean="0"/>
              <a:pPr/>
              <a:t>1/10/2025</a:t>
            </a:fld>
            <a:endParaRPr lang="en-US" dirty="0"/>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solidFill>
                  <a:schemeClr val="tx1">
                    <a:alpha val="60000"/>
                  </a:schemeClr>
                </a:solidFill>
                <a:latin typeface="+mn-lt"/>
              </a:defRPr>
            </a:lvl1pPr>
          </a:lstStyle>
          <a:p>
            <a:endParaRPr lang="en-US">
              <a:solidFill>
                <a:schemeClr val="tx1">
                  <a:alpha val="60000"/>
                </a:schemeClr>
              </a:solidFill>
            </a:endParaRPr>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solidFill>
                  <a:schemeClr val="tx1">
                    <a:alpha val="60000"/>
                  </a:schemeClr>
                </a:solidFill>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728819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l-GR"/>
              <a:t>Κάντε κλικ για να επεξεργαστείτε τον τίτλο υποδείγματος</a:t>
            </a:r>
            <a:endParaRPr lang="en-US"/>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1/10/2025</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872868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endParaRPr lang="en-US"/>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1/10/2025</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9207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458694" y="365760"/>
            <a:ext cx="10895106" cy="1325563"/>
          </a:xfrm>
        </p:spPr>
        <p:txBody>
          <a:bodyPr/>
          <a:lstStyle/>
          <a:p>
            <a:r>
              <a:rPr lang="el-GR"/>
              <a:t>Κάντε κλικ για να επεξεργαστείτε τον τίτλο υποδείγματος</a:t>
            </a:r>
            <a:endParaRPr lang="en-US" dirty="0"/>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1/10/2025</a:t>
            </a:fld>
            <a:endParaRPr lang="en-US" dirty="0"/>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l-GR"/>
              <a:t>Κάντε κλικ για να επεξεργαστείτε τον τίτλο υποδείγματος</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1/10/2025</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458694" y="365760"/>
            <a:ext cx="10895106" cy="1325563"/>
          </a:xfrm>
        </p:spPr>
        <p:txBody>
          <a:bodyPr/>
          <a:lstStyle/>
          <a:p>
            <a:r>
              <a:rPr lang="el-GR"/>
              <a:t>Κάντε κλικ για να επεξεργαστείτε τον τίτλο υποδείγματος</a:t>
            </a:r>
            <a:endParaRPr lang="en-US" dirty="0"/>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458695" y="1825625"/>
            <a:ext cx="5561106"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199" y="1825625"/>
            <a:ext cx="5561105"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1/10/2025</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458694" y="365125"/>
            <a:ext cx="11274612" cy="1325563"/>
          </a:xfrm>
        </p:spPr>
        <p:txBody>
          <a:bodyPr/>
          <a:lstStyle/>
          <a:p>
            <a:r>
              <a:rPr lang="el-GR"/>
              <a:t>Κάντε κλικ για να επεξεργαστείτε τον τίτλο υποδείγματος</a:t>
            </a:r>
            <a:endParaRPr lang="en-US" dirty="0"/>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465256" y="1752600"/>
            <a:ext cx="5532319"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465256" y="2666999"/>
            <a:ext cx="5532319" cy="3522663"/>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561106"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561106" cy="3522663"/>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1/10/2025</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458694" y="365760"/>
            <a:ext cx="11274612" cy="1325563"/>
          </a:xfrm>
        </p:spPr>
        <p:txBody>
          <a:bodyPr/>
          <a:lstStyle/>
          <a:p>
            <a:r>
              <a:rPr lang="el-GR"/>
              <a:t>Κάντε κλικ για να επεξεργαστείτε τον τίτλο υποδείγματος</a:t>
            </a:r>
            <a:endParaRPr lang="en-US" dirty="0"/>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a:xfrm>
            <a:off x="458693" y="6416675"/>
            <a:ext cx="2921715" cy="365125"/>
          </a:xfrm>
        </p:spPr>
        <p:txBody>
          <a:bodyPr/>
          <a:lstStyle/>
          <a:p>
            <a:fld id="{3AB41CFF-90C9-47B3-9DA1-F2BF8D839F7E}" type="datetime1">
              <a:rPr lang="en-US" smtClean="0"/>
              <a:t>1/10/2025</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235354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1/10/2025</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19721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en-US"/>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1/10/2025</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en-US"/>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1/10/2025</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656986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458694" y="425450"/>
            <a:ext cx="11274612"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458694" y="1949450"/>
            <a:ext cx="11274612" cy="4195763"/>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458694" y="6416675"/>
            <a:ext cx="2743200" cy="365125"/>
          </a:xfrm>
          <a:prstGeom prst="rect">
            <a:avLst/>
          </a:prstGeom>
        </p:spPr>
        <p:txBody>
          <a:bodyPr vert="horz" lIns="91440" tIns="45720" rIns="91440" bIns="45720" rtlCol="0" anchor="ctr"/>
          <a:lstStyle>
            <a:lvl1pPr algn="l">
              <a:defRPr sz="900">
                <a:solidFill>
                  <a:schemeClr val="tx1">
                    <a:alpha val="60000"/>
                  </a:schemeClr>
                </a:solidFill>
                <a:latin typeface="+mn-lt"/>
              </a:defRPr>
            </a:lvl1pPr>
          </a:lstStyle>
          <a:p>
            <a:fld id="{57E0CF6C-748E-4B7A-BC8B-3011EF78ED13}" type="datetime1">
              <a:rPr lang="en-US" smtClean="0"/>
              <a:pPr/>
              <a:t>1/10/2025</a:t>
            </a:fld>
            <a:endParaRPr lang="en-US" dirty="0"/>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416675"/>
            <a:ext cx="4114800" cy="365125"/>
          </a:xfrm>
          <a:prstGeom prst="rect">
            <a:avLst/>
          </a:prstGeom>
        </p:spPr>
        <p:txBody>
          <a:bodyPr vert="horz" lIns="91440" tIns="45720" rIns="91440" bIns="45720" rtlCol="0" anchor="ctr"/>
          <a:lstStyle>
            <a:lvl1pPr algn="ctr">
              <a:defRPr sz="900">
                <a:solidFill>
                  <a:schemeClr val="tx1">
                    <a:alpha val="60000"/>
                  </a:schemeClr>
                </a:solidFill>
                <a:latin typeface="+mn-lt"/>
              </a:defRPr>
            </a:lvl1pPr>
          </a:lstStyle>
          <a:p>
            <a:endParaRPr lang="en-US" dirty="0">
              <a:solidFill>
                <a:schemeClr val="tx1">
                  <a:alpha val="60000"/>
                </a:schemeClr>
              </a:solidFill>
            </a:endParaRP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990106" y="6416675"/>
            <a:ext cx="2743200" cy="365125"/>
          </a:xfrm>
          <a:prstGeom prst="rect">
            <a:avLst/>
          </a:prstGeom>
        </p:spPr>
        <p:txBody>
          <a:bodyPr vert="horz" lIns="91440" tIns="45720" rIns="91440" bIns="45720" rtlCol="0" anchor="ctr"/>
          <a:lstStyle>
            <a:lvl1pPr algn="r">
              <a:defRPr sz="900">
                <a:solidFill>
                  <a:schemeClr val="tx1">
                    <a:alpha val="60000"/>
                  </a:schemeClr>
                </a:solidFill>
                <a:latin typeface="+mn-lt"/>
              </a:defRPr>
            </a:lvl1pPr>
          </a:lstStyle>
          <a:p>
            <a:fld id="{73B850FF-6169-4056-8077-06FFA93A5366}" type="slidenum">
              <a:rPr lang="en-US" smtClean="0"/>
              <a:pPr/>
              <a:t>‹#›</a:t>
            </a:fld>
            <a:endParaRPr lang="en-US" dirty="0"/>
          </a:p>
        </p:txBody>
      </p:sp>
      <p:pic>
        <p:nvPicPr>
          <p:cNvPr id="14" name="Picture 13" descr="A picture containing sitting&#10;&#10;Description automatically generated">
            <a:extLst>
              <a:ext uri="{FF2B5EF4-FFF2-40B4-BE49-F238E27FC236}">
                <a16:creationId xmlns:a16="http://schemas.microsoft.com/office/drawing/2014/main" id="{BC526B7A-4801-4FD1-95C8-03AF22629E87}"/>
              </a:ext>
            </a:extLst>
          </p:cNvPr>
          <p:cNvPicPr>
            <a:picLocks noChangeAspect="1"/>
          </p:cNvPicPr>
          <p:nvPr/>
        </p:nvPicPr>
        <p:blipFill>
          <a:blip r:embed="rId1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l" defTabSz="914400" rtl="0" eaLnBrk="1" latinLnBrk="0" hangingPunct="1">
        <a:lnSpc>
          <a:spcPct val="100000"/>
        </a:lnSpc>
        <a:spcBef>
          <a:spcPct val="0"/>
        </a:spcBef>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13" Type="http://schemas.microsoft.com/office/2007/relationships/diagramDrawing" Target="../diagrams/drawing8.xml"/><Relationship Id="rId18" Type="http://schemas.microsoft.com/office/2007/relationships/diagramDrawing" Target="../diagrams/drawing9.xml"/><Relationship Id="rId26" Type="http://schemas.openxmlformats.org/officeDocument/2006/relationships/diagramQuickStyle" Target="../diagrams/quickStyle11.xml"/><Relationship Id="rId21" Type="http://schemas.openxmlformats.org/officeDocument/2006/relationships/diagramQuickStyle" Target="../diagrams/quickStyle10.xml"/><Relationship Id="rId34" Type="http://schemas.openxmlformats.org/officeDocument/2006/relationships/diagramData" Target="../diagrams/data13.xml"/><Relationship Id="rId7" Type="http://schemas.openxmlformats.org/officeDocument/2006/relationships/diagramColors" Target="../diagrams/colors7.xml"/><Relationship Id="rId12" Type="http://schemas.openxmlformats.org/officeDocument/2006/relationships/diagramColors" Target="../diagrams/colors8.xml"/><Relationship Id="rId17" Type="http://schemas.openxmlformats.org/officeDocument/2006/relationships/diagramColors" Target="../diagrams/colors9.xml"/><Relationship Id="rId25" Type="http://schemas.openxmlformats.org/officeDocument/2006/relationships/diagramLayout" Target="../diagrams/layout11.xml"/><Relationship Id="rId33" Type="http://schemas.microsoft.com/office/2007/relationships/diagramDrawing" Target="../diagrams/drawing12.xml"/><Relationship Id="rId38" Type="http://schemas.microsoft.com/office/2007/relationships/diagramDrawing" Target="../diagrams/drawing13.xml"/><Relationship Id="rId2" Type="http://schemas.openxmlformats.org/officeDocument/2006/relationships/notesSlide" Target="../notesSlides/notesSlide18.xml"/><Relationship Id="rId16" Type="http://schemas.openxmlformats.org/officeDocument/2006/relationships/diagramQuickStyle" Target="../diagrams/quickStyle9.xml"/><Relationship Id="rId20" Type="http://schemas.openxmlformats.org/officeDocument/2006/relationships/diagramLayout" Target="../diagrams/layout10.xml"/><Relationship Id="rId29" Type="http://schemas.openxmlformats.org/officeDocument/2006/relationships/diagramData" Target="../diagrams/data12.xml"/><Relationship Id="rId1" Type="http://schemas.openxmlformats.org/officeDocument/2006/relationships/slideLayout" Target="../slideLayouts/slideLayout7.xml"/><Relationship Id="rId6" Type="http://schemas.openxmlformats.org/officeDocument/2006/relationships/diagramQuickStyle" Target="../diagrams/quickStyle7.xml"/><Relationship Id="rId11" Type="http://schemas.openxmlformats.org/officeDocument/2006/relationships/diagramQuickStyle" Target="../diagrams/quickStyle8.xml"/><Relationship Id="rId24" Type="http://schemas.openxmlformats.org/officeDocument/2006/relationships/diagramData" Target="../diagrams/data11.xml"/><Relationship Id="rId32" Type="http://schemas.openxmlformats.org/officeDocument/2006/relationships/diagramColors" Target="../diagrams/colors12.xml"/><Relationship Id="rId37" Type="http://schemas.openxmlformats.org/officeDocument/2006/relationships/diagramColors" Target="../diagrams/colors13.xml"/><Relationship Id="rId5" Type="http://schemas.openxmlformats.org/officeDocument/2006/relationships/diagramLayout" Target="../diagrams/layout7.xml"/><Relationship Id="rId15" Type="http://schemas.openxmlformats.org/officeDocument/2006/relationships/diagramLayout" Target="../diagrams/layout9.xml"/><Relationship Id="rId23" Type="http://schemas.microsoft.com/office/2007/relationships/diagramDrawing" Target="../diagrams/drawing10.xml"/><Relationship Id="rId28" Type="http://schemas.microsoft.com/office/2007/relationships/diagramDrawing" Target="../diagrams/drawing11.xml"/><Relationship Id="rId36" Type="http://schemas.openxmlformats.org/officeDocument/2006/relationships/diagramQuickStyle" Target="../diagrams/quickStyle13.xml"/><Relationship Id="rId10" Type="http://schemas.openxmlformats.org/officeDocument/2006/relationships/diagramLayout" Target="../diagrams/layout8.xml"/><Relationship Id="rId19" Type="http://schemas.openxmlformats.org/officeDocument/2006/relationships/diagramData" Target="../diagrams/data10.xml"/><Relationship Id="rId31" Type="http://schemas.openxmlformats.org/officeDocument/2006/relationships/diagramQuickStyle" Target="../diagrams/quickStyle12.xml"/><Relationship Id="rId4" Type="http://schemas.openxmlformats.org/officeDocument/2006/relationships/diagramData" Target="../diagrams/data7.xml"/><Relationship Id="rId9" Type="http://schemas.openxmlformats.org/officeDocument/2006/relationships/diagramData" Target="../diagrams/data8.xml"/><Relationship Id="rId14" Type="http://schemas.openxmlformats.org/officeDocument/2006/relationships/diagramData" Target="../diagrams/data9.xml"/><Relationship Id="rId22" Type="http://schemas.openxmlformats.org/officeDocument/2006/relationships/diagramColors" Target="../diagrams/colors10.xml"/><Relationship Id="rId27" Type="http://schemas.openxmlformats.org/officeDocument/2006/relationships/diagramColors" Target="../diagrams/colors11.xml"/><Relationship Id="rId30" Type="http://schemas.openxmlformats.org/officeDocument/2006/relationships/diagramLayout" Target="../diagrams/layout12.xml"/><Relationship Id="rId35" Type="http://schemas.openxmlformats.org/officeDocument/2006/relationships/diagramLayout" Target="../diagrams/layout13.xml"/><Relationship Id="rId8" Type="http://schemas.microsoft.com/office/2007/relationships/diagramDrawing" Target="../diagrams/drawing7.xml"/><Relationship Id="rId3"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 Id="rId14" Type="http://schemas.openxmlformats.org/officeDocument/2006/relationships/image" Target="../media/image41.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hyperlink" Target="https://www.tandfonline.com/doi/abs/10.1080/14728214.2020.1712358" TargetMode="External"/><Relationship Id="rId3" Type="http://schemas.openxmlformats.org/officeDocument/2006/relationships/hyperlink" Target="https://pmc.ncbi.nlm.nih.gov/articles/PMC9471423/#s6" TargetMode="External"/><Relationship Id="rId7" Type="http://schemas.openxmlformats.org/officeDocument/2006/relationships/hyperlink" Target="https://karger.com/cde/article/13/2/372/820072" TargetMode="External"/><Relationship Id="rId2" Type="http://schemas.openxmlformats.org/officeDocument/2006/relationships/hyperlink" Target="https://onlinelibrary.wiley.com/doi/10.1111/ajd.14353" TargetMode="External"/><Relationship Id="rId1" Type="http://schemas.openxmlformats.org/officeDocument/2006/relationships/slideLayout" Target="../slideLayouts/slideLayout2.xml"/><Relationship Id="rId6" Type="http://schemas.openxmlformats.org/officeDocument/2006/relationships/hyperlink" Target="https://onlinelibrary.wiley.com/doi/epdf/10.1111/dth.13215?saml_referrer" TargetMode="External"/><Relationship Id="rId11" Type="http://schemas.openxmlformats.org/officeDocument/2006/relationships/hyperlink" Target="https://www.mdpi.com/1422-0067/22/21/11429" TargetMode="External"/><Relationship Id="rId5" Type="http://schemas.openxmlformats.org/officeDocument/2006/relationships/hyperlink" Target="https://pmc.ncbi.nlm.nih.gov/articles/PMC11291099/#sec9" TargetMode="External"/><Relationship Id="rId10" Type="http://schemas.openxmlformats.org/officeDocument/2006/relationships/hyperlink" Target="https://www.mdpi.com/1422-0067/24/5/4910" TargetMode="External"/><Relationship Id="rId4" Type="http://schemas.openxmlformats.org/officeDocument/2006/relationships/hyperlink" Target="https://onlinelibrary.wiley.com/doi/10.1111/jocd.14770" TargetMode="External"/><Relationship Id="rId9" Type="http://schemas.openxmlformats.org/officeDocument/2006/relationships/hyperlink" Target="https://onlinelibrary.wiley.com/doi/epdf/10.1002/9781118937303.ch18?saml_referrer"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pmc.ncbi.nlm.nih.gov/articles/PMC10084524/" TargetMode="External"/><Relationship Id="rId13" Type="http://schemas.openxmlformats.org/officeDocument/2006/relationships/hyperlink" Target="https://www.ema.europa.eu/en/medicines/human/EPAR/nemluvio" TargetMode="External"/><Relationship Id="rId3" Type="http://schemas.openxmlformats.org/officeDocument/2006/relationships/hyperlink" Target="https://www.jacionline.org/article/S0091-6749(23)01112-0/fulltext" TargetMode="External"/><Relationship Id="rId7" Type="http://schemas.openxmlformats.org/officeDocument/2006/relationships/hyperlink" Target="https://www.mdpi.com/2077-0383/13/14/4001" TargetMode="External"/><Relationship Id="rId12" Type="http://schemas.openxmlformats.org/officeDocument/2006/relationships/hyperlink" Target="http://www.georgakli.gr/?service=%CE%B1%CF%84%CE%BF%CF%80%CE%B9%CE%BA%CE%AE-%CE%B4%CE%B5%CF%81%CE%BC%CE%B1%CF%84%CE%AF%CF%84%CE%B9%CE%B4%CE%B1-2" TargetMode="External"/><Relationship Id="rId2" Type="http://schemas.openxmlformats.org/officeDocument/2006/relationships/hyperlink" Target="https://www.jacionline.org/article/S0091-6749(22)01480-4/fulltext" TargetMode="External"/><Relationship Id="rId1" Type="http://schemas.openxmlformats.org/officeDocument/2006/relationships/slideLayout" Target="../slideLayouts/slideLayout2.xml"/><Relationship Id="rId6" Type="http://schemas.openxmlformats.org/officeDocument/2006/relationships/hyperlink" Target="https://www.mdpi.com/1422-0067/24/14/11380" TargetMode="External"/><Relationship Id="rId11" Type="http://schemas.openxmlformats.org/officeDocument/2006/relationships/hyperlink" Target="https://www.mdpi.com/1422-0067/22/19/10381" TargetMode="External"/><Relationship Id="rId5" Type="http://schemas.openxmlformats.org/officeDocument/2006/relationships/hyperlink" Target="https://www.jiaci.org/summary/vol33-issue3-num2696" TargetMode="External"/><Relationship Id="rId10" Type="http://schemas.openxmlformats.org/officeDocument/2006/relationships/hyperlink" Target="https://www.mdpi.com/2075-1729/11/9/927" TargetMode="External"/><Relationship Id="rId4" Type="http://schemas.openxmlformats.org/officeDocument/2006/relationships/hyperlink" Target="https://www.aerzteblatt.de/int/archive/article/230466" TargetMode="External"/><Relationship Id="rId9" Type="http://schemas.openxmlformats.org/officeDocument/2006/relationships/hyperlink" Target="https://pmc.ncbi.nlm.nih.gov/articles/PMC1016471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5EC059-2376-2D35-60ED-268EF3FAB34F}"/>
              </a:ext>
            </a:extLst>
          </p:cNvPr>
          <p:cNvSpPr txBox="1"/>
          <p:nvPr/>
        </p:nvSpPr>
        <p:spPr>
          <a:xfrm>
            <a:off x="1175377" y="421834"/>
            <a:ext cx="9636036" cy="919804"/>
          </a:xfrm>
          <a:prstGeom prst="rect">
            <a:avLst/>
          </a:prstGeom>
          <a:noFill/>
        </p:spPr>
        <p:txBody>
          <a:bodyPr wrap="none" rtlCol="0">
            <a:spAutoFit/>
          </a:bodyPr>
          <a:lstStyle/>
          <a:p>
            <a:pPr algn="ctr">
              <a:lnSpc>
                <a:spcPct val="150000"/>
              </a:lnSpc>
            </a:pPr>
            <a:r>
              <a:rPr lang="el-GR" dirty="0">
                <a:latin typeface="Arial" panose="020B0604020202020204" pitchFamily="34" charset="0"/>
                <a:cs typeface="Arial" panose="020B0604020202020204" pitchFamily="34" charset="0"/>
              </a:rPr>
              <a:t>Εργασία στα πλαίσια του μαθήματος: </a:t>
            </a:r>
          </a:p>
          <a:p>
            <a:pPr algn="ctr">
              <a:lnSpc>
                <a:spcPct val="150000"/>
              </a:lnSpc>
            </a:pPr>
            <a:r>
              <a:rPr lang="el-GR" sz="2000" dirty="0">
                <a:latin typeface="Arial" panose="020B0604020202020204" pitchFamily="34" charset="0"/>
                <a:cs typeface="Arial" panose="020B0604020202020204" pitchFamily="34" charset="0"/>
              </a:rPr>
              <a:t>«Έλεγχος και Αξιολόγηση Καλλυντικών και Τοπικών </a:t>
            </a:r>
            <a:r>
              <a:rPr lang="el-GR" sz="2000" dirty="0" err="1">
                <a:latin typeface="Arial" panose="020B0604020202020204" pitchFamily="34" charset="0"/>
                <a:cs typeface="Arial" panose="020B0604020202020204" pitchFamily="34" charset="0"/>
              </a:rPr>
              <a:t>Ιατροτεχνολογικών</a:t>
            </a:r>
            <a:r>
              <a:rPr lang="el-GR" sz="2000" dirty="0">
                <a:latin typeface="Arial" panose="020B0604020202020204" pitchFamily="34" charset="0"/>
                <a:cs typeface="Arial" panose="020B0604020202020204" pitchFamily="34" charset="0"/>
              </a:rPr>
              <a:t> προϊόντων</a:t>
            </a:r>
            <a:r>
              <a:rPr lang="el-GR" sz="2000" dirty="0">
                <a:latin typeface="Calibri" panose="020F0502020204030204" pitchFamily="34" charset="0"/>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3654D91E-29F0-785B-F5B6-26CBEE3DE4A4}"/>
              </a:ext>
            </a:extLst>
          </p:cNvPr>
          <p:cNvSpPr txBox="1"/>
          <p:nvPr/>
        </p:nvSpPr>
        <p:spPr>
          <a:xfrm>
            <a:off x="1500810" y="2280435"/>
            <a:ext cx="9372599" cy="1323439"/>
          </a:xfrm>
          <a:prstGeom prst="rect">
            <a:avLst/>
          </a:prstGeom>
          <a:noFill/>
        </p:spPr>
        <p:txBody>
          <a:bodyPr wrap="square" rtlCol="0">
            <a:spAutoFit/>
          </a:bodyPr>
          <a:lstStyle/>
          <a:p>
            <a:pPr algn="ctr"/>
            <a:r>
              <a:rPr lang="el-GR" sz="4000" b="1" dirty="0">
                <a:solidFill>
                  <a:srgbClr val="C00000"/>
                </a:solidFill>
                <a:latin typeface="Arial" panose="020B0604020202020204" pitchFamily="34" charset="0"/>
                <a:cs typeface="Arial" panose="020B0604020202020204" pitchFamily="34" charset="0"/>
              </a:rPr>
              <a:t>ΒΙΟΛΟΓΙΚΑ ΦΑΡΜΑΚΑ ΣΤΗΝ ΛΕΥΚΗ ΚΑΙ ΑΤΟΠΙΚΗ ΔΕΡΜΑΤΙΤΙΔΑ</a:t>
            </a:r>
          </a:p>
        </p:txBody>
      </p:sp>
      <p:sp>
        <p:nvSpPr>
          <p:cNvPr id="10" name="5 - TextBox">
            <a:extLst>
              <a:ext uri="{FF2B5EF4-FFF2-40B4-BE49-F238E27FC236}">
                <a16:creationId xmlns:a16="http://schemas.microsoft.com/office/drawing/2014/main" id="{B73D646C-47F5-7E1B-1A8F-E92D45AB6620}"/>
              </a:ext>
            </a:extLst>
          </p:cNvPr>
          <p:cNvSpPr txBox="1"/>
          <p:nvPr/>
        </p:nvSpPr>
        <p:spPr>
          <a:xfrm>
            <a:off x="2848993" y="5364567"/>
            <a:ext cx="5791650" cy="1354217"/>
          </a:xfrm>
          <a:prstGeom prst="rect">
            <a:avLst/>
          </a:prstGeom>
          <a:noFill/>
        </p:spPr>
        <p:txBody>
          <a:bodyPr wrap="square" rtlCol="0">
            <a:spAutoFit/>
          </a:bodyPr>
          <a:lstStyle/>
          <a:p>
            <a:pPr algn="ctr"/>
            <a:r>
              <a:rPr lang="el-GR" sz="1600" dirty="0">
                <a:latin typeface="Arial" pitchFamily="34" charset="0"/>
                <a:cs typeface="Arial" pitchFamily="34" charset="0"/>
              </a:rPr>
              <a:t>ΤΜΗΜΑ ΦΑΡΜΑΚΕΥΤΙΚΗΣ</a:t>
            </a:r>
          </a:p>
          <a:p>
            <a:pPr algn="ctr"/>
            <a:r>
              <a:rPr lang="el-GR" sz="1600" dirty="0">
                <a:latin typeface="Arial" pitchFamily="34" charset="0"/>
                <a:cs typeface="Arial" pitchFamily="34" charset="0"/>
              </a:rPr>
              <a:t>ΕΘΝΙΚΟ ΚΑΙ ΚΑΠΟΔΙΣΤΡΙΑΚΟ ΠΑΝΕΠΙΣΤΗΜΙΟ ΑΘΗΝΩΝ</a:t>
            </a:r>
          </a:p>
          <a:p>
            <a:pPr algn="ctr"/>
            <a:endParaRPr lang="el-GR" sz="1600" dirty="0">
              <a:latin typeface="Arial" pitchFamily="34" charset="0"/>
              <a:cs typeface="Arial" pitchFamily="34" charset="0"/>
            </a:endParaRPr>
          </a:p>
          <a:p>
            <a:pPr algn="ctr"/>
            <a:r>
              <a:rPr lang="el-GR" sz="1600" dirty="0">
                <a:latin typeface="Arial" pitchFamily="34" charset="0"/>
                <a:cs typeface="Arial" pitchFamily="34" charset="0"/>
              </a:rPr>
              <a:t>ΑΘΗΝΑ 2024</a:t>
            </a:r>
            <a:endParaRPr lang="en-US" sz="1600" dirty="0">
              <a:latin typeface="Arial" pitchFamily="34" charset="0"/>
              <a:cs typeface="Arial" pitchFamily="34" charset="0"/>
            </a:endParaRPr>
          </a:p>
          <a:p>
            <a:pPr algn="ctr"/>
            <a:endParaRPr lang="el-GR" sz="1600" dirty="0"/>
          </a:p>
        </p:txBody>
      </p:sp>
      <p:sp>
        <p:nvSpPr>
          <p:cNvPr id="12" name="TextBox 11">
            <a:extLst>
              <a:ext uri="{FF2B5EF4-FFF2-40B4-BE49-F238E27FC236}">
                <a16:creationId xmlns:a16="http://schemas.microsoft.com/office/drawing/2014/main" id="{D2D5EEB4-F5D0-4B89-CA70-A848EA5E3814}"/>
              </a:ext>
            </a:extLst>
          </p:cNvPr>
          <p:cNvSpPr txBox="1"/>
          <p:nvPr/>
        </p:nvSpPr>
        <p:spPr>
          <a:xfrm>
            <a:off x="3284980" y="3996469"/>
            <a:ext cx="5416827" cy="646331"/>
          </a:xfrm>
          <a:prstGeom prst="rect">
            <a:avLst/>
          </a:prstGeom>
          <a:noFill/>
        </p:spPr>
        <p:txBody>
          <a:bodyPr wrap="square" rtlCol="0">
            <a:spAutoFit/>
          </a:bodyPr>
          <a:lstStyle/>
          <a:p>
            <a:pPr algn="ctr"/>
            <a:r>
              <a:rPr lang="el-GR" b="1" dirty="0">
                <a:latin typeface="Arial" panose="020B0604020202020204" pitchFamily="34" charset="0"/>
                <a:cs typeface="Arial" panose="020B0604020202020204" pitchFamily="34" charset="0"/>
              </a:rPr>
              <a:t>ΛΥΔΙΑ-ΕΛΕΝΗ ΛΕΛΕΚΟΠΟΥΛΟΥ</a:t>
            </a:r>
          </a:p>
          <a:p>
            <a:pPr algn="ctr"/>
            <a:r>
              <a:rPr lang="el-GR" b="1" dirty="0">
                <a:latin typeface="Arial" panose="020B0604020202020204" pitchFamily="34" charset="0"/>
                <a:cs typeface="Arial" panose="020B0604020202020204" pitchFamily="34" charset="0"/>
              </a:rPr>
              <a:t>ΦΡΑΓΚΕΛΑΚΗ ΔΙΟΝΥΣΙΑ</a:t>
            </a:r>
          </a:p>
        </p:txBody>
      </p:sp>
      <p:pic>
        <p:nvPicPr>
          <p:cNvPr id="13" name="Εικόνα 12">
            <a:extLst>
              <a:ext uri="{FF2B5EF4-FFF2-40B4-BE49-F238E27FC236}">
                <a16:creationId xmlns:a16="http://schemas.microsoft.com/office/drawing/2014/main" id="{9E7436CE-15B0-D5D6-E936-209CFC8A2315}"/>
              </a:ext>
            </a:extLst>
          </p:cNvPr>
          <p:cNvPicPr>
            <a:picLocks noChangeAspect="1"/>
          </p:cNvPicPr>
          <p:nvPr/>
        </p:nvPicPr>
        <p:blipFill>
          <a:blip r:embed="rId2"/>
          <a:stretch>
            <a:fillRect/>
          </a:stretch>
        </p:blipFill>
        <p:spPr>
          <a:xfrm>
            <a:off x="8507896" y="4005737"/>
            <a:ext cx="3574774" cy="2733868"/>
          </a:xfrm>
          <a:prstGeom prst="rect">
            <a:avLst/>
          </a:prstGeom>
          <a:ln>
            <a:noFill/>
          </a:ln>
          <a:effectLst>
            <a:softEdge rad="112500"/>
          </a:effectLst>
        </p:spPr>
      </p:pic>
      <p:pic>
        <p:nvPicPr>
          <p:cNvPr id="14" name="Εικόνα 13">
            <a:extLst>
              <a:ext uri="{FF2B5EF4-FFF2-40B4-BE49-F238E27FC236}">
                <a16:creationId xmlns:a16="http://schemas.microsoft.com/office/drawing/2014/main" id="{09041A30-3094-1A3A-7CDA-A9CA7C2052EE}"/>
              </a:ext>
            </a:extLst>
          </p:cNvPr>
          <p:cNvPicPr>
            <a:picLocks noChangeAspect="1"/>
          </p:cNvPicPr>
          <p:nvPr/>
        </p:nvPicPr>
        <p:blipFill>
          <a:blip r:embed="rId3"/>
          <a:stretch>
            <a:fillRect/>
          </a:stretch>
        </p:blipFill>
        <p:spPr>
          <a:xfrm>
            <a:off x="9939" y="4456548"/>
            <a:ext cx="2971800" cy="1979618"/>
          </a:xfrm>
          <a:prstGeom prst="rect">
            <a:avLst/>
          </a:prstGeom>
          <a:ln>
            <a:noFill/>
          </a:ln>
          <a:effectLst>
            <a:softEdge rad="112500"/>
          </a:effectLst>
        </p:spPr>
      </p:pic>
    </p:spTree>
    <p:extLst>
      <p:ext uri="{BB962C8B-B14F-4D97-AF65-F5344CB8AC3E}">
        <p14:creationId xmlns:p14="http://schemas.microsoft.com/office/powerpoint/2010/main" val="1182380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0A136A6-7326-4F2D-D0C5-91E1FFA1285F}"/>
              </a:ext>
            </a:extLst>
          </p:cNvPr>
          <p:cNvSpPr>
            <a:spLocks noGrp="1"/>
          </p:cNvSpPr>
          <p:nvPr>
            <p:ph type="title"/>
          </p:nvPr>
        </p:nvSpPr>
        <p:spPr>
          <a:xfrm>
            <a:off x="477078" y="178904"/>
            <a:ext cx="10697817" cy="677848"/>
          </a:xfrm>
        </p:spPr>
        <p:txBody>
          <a:bodyPr>
            <a:normAutofit fontScale="90000"/>
          </a:bodyPr>
          <a:lstStyle/>
          <a:p>
            <a:pPr algn="ctr"/>
            <a:r>
              <a:rPr lang="el-GR" dirty="0">
                <a:latin typeface="Arial" panose="020B0604020202020204" pitchFamily="34" charset="0"/>
                <a:cs typeface="Arial" panose="020B0604020202020204" pitchFamily="34" charset="0"/>
              </a:rPr>
              <a:t>Βιολογικά φάρμακα</a:t>
            </a:r>
          </a:p>
        </p:txBody>
      </p:sp>
      <p:sp>
        <p:nvSpPr>
          <p:cNvPr id="3" name="Θέση περιεχομένου 2">
            <a:extLst>
              <a:ext uri="{FF2B5EF4-FFF2-40B4-BE49-F238E27FC236}">
                <a16:creationId xmlns:a16="http://schemas.microsoft.com/office/drawing/2014/main" id="{9B42704F-CFD2-4CE4-FB55-45179C0ABEE7}"/>
              </a:ext>
            </a:extLst>
          </p:cNvPr>
          <p:cNvSpPr>
            <a:spLocks noGrp="1"/>
          </p:cNvSpPr>
          <p:nvPr>
            <p:ph idx="1"/>
          </p:nvPr>
        </p:nvSpPr>
        <p:spPr>
          <a:xfrm>
            <a:off x="159026" y="954157"/>
            <a:ext cx="11708296" cy="5724939"/>
          </a:xfrm>
        </p:spPr>
        <p:txBody>
          <a:bodyPr>
            <a:normAutofit/>
          </a:bodyPr>
          <a:lstStyle/>
          <a:p>
            <a:pPr marL="0" indent="0">
              <a:buNone/>
            </a:pPr>
            <a:r>
              <a:rPr lang="el-GR" dirty="0">
                <a:latin typeface="Arial" panose="020B0604020202020204" pitchFamily="34" charset="0"/>
                <a:cs typeface="Arial" panose="020B0604020202020204" pitchFamily="34" charset="0"/>
              </a:rPr>
              <a:t>Πολλά </a:t>
            </a:r>
            <a:r>
              <a:rPr lang="el-GR" dirty="0" err="1">
                <a:latin typeface="Arial" panose="020B0604020202020204" pitchFamily="34" charset="0"/>
                <a:cs typeface="Arial" panose="020B0604020202020204" pitchFamily="34" charset="0"/>
              </a:rPr>
              <a:t>μονοκλωνικά</a:t>
            </a:r>
            <a:r>
              <a:rPr lang="el-GR" dirty="0">
                <a:latin typeface="Arial" panose="020B0604020202020204" pitchFamily="34" charset="0"/>
                <a:cs typeface="Arial" panose="020B0604020202020204" pitchFamily="34" charset="0"/>
              </a:rPr>
              <a:t> αντισώματα είναι διαθέσιμα για τη θεραπεία της λεύκης, στοχεύοντας συγκεκριμένα μόρια της οδού </a:t>
            </a:r>
            <a:r>
              <a:rPr lang="el-GR" dirty="0" err="1">
                <a:latin typeface="Arial" panose="020B0604020202020204" pitchFamily="34" charset="0"/>
                <a:cs typeface="Arial" panose="020B0604020202020204" pitchFamily="34" charset="0"/>
              </a:rPr>
              <a:t>παθογένεσης</a:t>
            </a:r>
            <a:endParaRPr lang="el-GR" dirty="0">
              <a:latin typeface="Arial" panose="020B0604020202020204" pitchFamily="34" charset="0"/>
              <a:cs typeface="Arial" panose="020B0604020202020204" pitchFamily="34" charset="0"/>
            </a:endParaRPr>
          </a:p>
          <a:p>
            <a:pPr lvl="1">
              <a:buFont typeface="Wingdings" panose="05000000000000000000" pitchFamily="2" charset="2"/>
              <a:buChar char="Ø"/>
            </a:pPr>
            <a:r>
              <a:rPr lang="el-GR" dirty="0">
                <a:latin typeface="Arial" panose="020B0604020202020204" pitchFamily="34" charset="0"/>
                <a:cs typeface="Arial" panose="020B0604020202020204" pitchFamily="34" charset="0"/>
              </a:rPr>
              <a:t>IFN-γ, CXCL10, CXCR3, HSP70i, IL-15, IL-17/23 και TN</a:t>
            </a:r>
            <a:r>
              <a:rPr lang="en-US" dirty="0">
                <a:latin typeface="Arial" panose="020B0604020202020204" pitchFamily="34" charset="0"/>
                <a:cs typeface="Arial" panose="020B0604020202020204" pitchFamily="34" charset="0"/>
              </a:rPr>
              <a:t>F</a:t>
            </a:r>
            <a:endParaRPr lang="el-GR" dirty="0">
              <a:latin typeface="Arial" panose="020B0604020202020204" pitchFamily="34" charset="0"/>
              <a:cs typeface="Arial" panose="020B0604020202020204" pitchFamily="34" charset="0"/>
            </a:endParaRPr>
          </a:p>
          <a:p>
            <a:pPr marL="457200" lvl="1" indent="0">
              <a:buNone/>
            </a:pPr>
            <a:endParaRPr lang="en-US" dirty="0"/>
          </a:p>
          <a:p>
            <a:pPr marL="0" indent="0">
              <a:buNone/>
            </a:pPr>
            <a:r>
              <a:rPr lang="el-GR" b="1" dirty="0">
                <a:solidFill>
                  <a:srgbClr val="C00000"/>
                </a:solidFill>
                <a:latin typeface="Arial" panose="020B0604020202020204" pitchFamily="34" charset="0"/>
                <a:cs typeface="Arial" panose="020B0604020202020204" pitchFamily="34" charset="0"/>
              </a:rPr>
              <a:t>Αναστολείς του </a:t>
            </a:r>
            <a:r>
              <a:rPr lang="en-US" b="1" dirty="0">
                <a:solidFill>
                  <a:srgbClr val="C00000"/>
                </a:solidFill>
                <a:latin typeface="Arial" panose="020B0604020202020204" pitchFamily="34" charset="0"/>
                <a:cs typeface="Arial" panose="020B0604020202020204" pitchFamily="34" charset="0"/>
              </a:rPr>
              <a:t>TNF-</a:t>
            </a:r>
            <a:r>
              <a:rPr lang="el-GR" b="1" dirty="0">
                <a:solidFill>
                  <a:srgbClr val="C00000"/>
                </a:solidFill>
                <a:latin typeface="Arial" panose="020B0604020202020204" pitchFamily="34" charset="0"/>
                <a:cs typeface="Arial" panose="020B0604020202020204" pitchFamily="34" charset="0"/>
              </a:rPr>
              <a:t>α</a:t>
            </a:r>
            <a:endParaRPr lang="en-US"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l-GR" dirty="0">
                <a:latin typeface="Arial" panose="020B0604020202020204" pitchFamily="34" charset="0"/>
                <a:cs typeface="Arial" panose="020B0604020202020204" pitchFamily="34" charset="0"/>
              </a:rPr>
              <a:t>Χρήση σε πολλά </a:t>
            </a:r>
            <a:r>
              <a:rPr lang="el-GR" dirty="0" err="1">
                <a:latin typeface="Arial" panose="020B0604020202020204" pitchFamily="34" charset="0"/>
                <a:cs typeface="Arial" panose="020B0604020202020204" pitchFamily="34" charset="0"/>
              </a:rPr>
              <a:t>αυτοάνοσα</a:t>
            </a:r>
            <a:r>
              <a:rPr lang="el-GR" dirty="0">
                <a:latin typeface="Arial" panose="020B0604020202020204" pitchFamily="34" charset="0"/>
                <a:cs typeface="Arial" panose="020B0604020202020204" pitchFamily="34" charset="0"/>
              </a:rPr>
              <a:t> νοσήματα</a:t>
            </a:r>
            <a:r>
              <a:rPr lang="en-US" dirty="0">
                <a:latin typeface="Arial" panose="020B0604020202020204" pitchFamily="34" charset="0"/>
                <a:cs typeface="Arial" panose="020B0604020202020204" pitchFamily="34" charset="0"/>
              </a:rPr>
              <a:t> </a:t>
            </a:r>
            <a:r>
              <a:rPr lang="el-GR" dirty="0" err="1">
                <a:latin typeface="Arial" panose="020B0604020202020204" pitchFamily="34" charset="0"/>
                <a:cs typeface="Arial" panose="020B0604020202020204" pitchFamily="34" charset="0"/>
              </a:rPr>
              <a:t>π.χ</a:t>
            </a:r>
            <a:r>
              <a:rPr lang="el-GR" dirty="0">
                <a:latin typeface="Arial" panose="020B0604020202020204" pitchFamily="34" charset="0"/>
                <a:cs typeface="Arial" panose="020B0604020202020204" pitchFamily="34" charset="0"/>
              </a:rPr>
              <a:t> </a:t>
            </a:r>
            <a:r>
              <a:rPr lang="el-GR" b="1" dirty="0">
                <a:solidFill>
                  <a:srgbClr val="0070C0"/>
                </a:solidFill>
                <a:latin typeface="Arial" panose="020B0604020202020204" pitchFamily="34" charset="0"/>
                <a:cs typeface="Arial" panose="020B0604020202020204" pitchFamily="34" charset="0"/>
              </a:rPr>
              <a:t>ψωρίαση,</a:t>
            </a:r>
            <a:r>
              <a:rPr lang="el-GR" dirty="0">
                <a:latin typeface="Arial" panose="020B0604020202020204" pitchFamily="34" charset="0"/>
                <a:cs typeface="Arial" panose="020B0604020202020204" pitchFamily="34" charset="0"/>
              </a:rPr>
              <a:t> αλλά η χρήση τους στη λεύκη </a:t>
            </a:r>
            <a:r>
              <a:rPr lang="el-GR" b="1" dirty="0">
                <a:solidFill>
                  <a:srgbClr val="C00000"/>
                </a:solidFill>
                <a:latin typeface="Arial" panose="020B0604020202020204" pitchFamily="34" charset="0"/>
                <a:cs typeface="Arial" panose="020B0604020202020204" pitchFamily="34" charset="0"/>
              </a:rPr>
              <a:t>αμφιλεγόμενη</a:t>
            </a:r>
          </a:p>
          <a:p>
            <a:pPr>
              <a:buFont typeface="Wingdings" panose="05000000000000000000" pitchFamily="2" charset="2"/>
              <a:buChar char="§"/>
            </a:pPr>
            <a:r>
              <a:rPr lang="el-GR" dirty="0">
                <a:latin typeface="Arial" panose="020B0604020202020204" pitchFamily="34" charset="0"/>
                <a:cs typeface="Arial" panose="020B0604020202020204" pitchFamily="34" charset="0"/>
              </a:rPr>
              <a:t>Αναφορές για </a:t>
            </a:r>
            <a:r>
              <a:rPr lang="el-GR" b="1" dirty="0">
                <a:solidFill>
                  <a:srgbClr val="0070C0"/>
                </a:solidFill>
                <a:latin typeface="Arial" panose="020B0604020202020204" pitchFamily="34" charset="0"/>
                <a:cs typeface="Arial" panose="020B0604020202020204" pitchFamily="34" charset="0"/>
              </a:rPr>
              <a:t>ανάπτυξη λεύκης </a:t>
            </a:r>
            <a:r>
              <a:rPr lang="el-GR" dirty="0">
                <a:latin typeface="Arial" panose="020B0604020202020204" pitchFamily="34" charset="0"/>
                <a:cs typeface="Arial" panose="020B0604020202020204" pitchFamily="34" charset="0"/>
              </a:rPr>
              <a:t>σε ασθενείς που έλαβαν θεραπεία με αναστολείς TNF-α για άλλες νόσους</a:t>
            </a:r>
          </a:p>
          <a:p>
            <a:pPr>
              <a:buFont typeface="Wingdings" panose="05000000000000000000" pitchFamily="2" charset="2"/>
              <a:buChar char="§"/>
            </a:pPr>
            <a:r>
              <a:rPr lang="el-GR" dirty="0">
                <a:latin typeface="Arial" panose="020B0604020202020204" pitchFamily="34" charset="0"/>
                <a:cs typeface="Arial" panose="020B0604020202020204" pitchFamily="34" charset="0"/>
              </a:rPr>
              <a:t>Σε ασθενείς με </a:t>
            </a:r>
            <a:r>
              <a:rPr lang="el-GR" dirty="0" err="1">
                <a:latin typeface="Arial" panose="020B0604020202020204" pitchFamily="34" charset="0"/>
                <a:cs typeface="Arial" panose="020B0604020202020204" pitchFamily="34" charset="0"/>
              </a:rPr>
              <a:t>προϋπάρχουσα</a:t>
            </a:r>
            <a:r>
              <a:rPr lang="el-GR" dirty="0">
                <a:latin typeface="Arial" panose="020B0604020202020204" pitchFamily="34" charset="0"/>
                <a:cs typeface="Arial" panose="020B0604020202020204" pitchFamily="34" charset="0"/>
              </a:rPr>
              <a:t> λεύκη, έχουν αναφερθεί ορισμένες περιπτώσεις </a:t>
            </a:r>
            <a:r>
              <a:rPr lang="el-GR" b="1" dirty="0" err="1">
                <a:solidFill>
                  <a:srgbClr val="0070C0"/>
                </a:solidFill>
                <a:latin typeface="Arial" panose="020B0604020202020204" pitchFamily="34" charset="0"/>
                <a:cs typeface="Arial" panose="020B0604020202020204" pitchFamily="34" charset="0"/>
              </a:rPr>
              <a:t>επαναμελάγχρωσης</a:t>
            </a:r>
            <a:r>
              <a:rPr lang="el-GR" dirty="0">
                <a:latin typeface="Arial" panose="020B0604020202020204" pitchFamily="34" charset="0"/>
                <a:cs typeface="Arial" panose="020B0604020202020204" pitchFamily="34" charset="0"/>
              </a:rPr>
              <a:t> ή ακόμη και </a:t>
            </a:r>
            <a:r>
              <a:rPr lang="el-GR" b="1" dirty="0">
                <a:solidFill>
                  <a:srgbClr val="0070C0"/>
                </a:solidFill>
                <a:latin typeface="Arial" panose="020B0604020202020204" pitchFamily="34" charset="0"/>
                <a:cs typeface="Arial" panose="020B0604020202020204" pitchFamily="34" charset="0"/>
              </a:rPr>
              <a:t>αποχρωματισμού</a:t>
            </a:r>
          </a:p>
        </p:txBody>
      </p:sp>
    </p:spTree>
    <p:extLst>
      <p:ext uri="{BB962C8B-B14F-4D97-AF65-F5344CB8AC3E}">
        <p14:creationId xmlns:p14="http://schemas.microsoft.com/office/powerpoint/2010/main" val="275948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F949794-66A8-44CC-59E8-D3162A5E8E63}"/>
              </a:ext>
            </a:extLst>
          </p:cNvPr>
          <p:cNvSpPr>
            <a:spLocks noGrp="1"/>
          </p:cNvSpPr>
          <p:nvPr>
            <p:ph type="title"/>
          </p:nvPr>
        </p:nvSpPr>
        <p:spPr>
          <a:xfrm>
            <a:off x="79188" y="196795"/>
            <a:ext cx="10895106" cy="816997"/>
          </a:xfrm>
        </p:spPr>
        <p:txBody>
          <a:bodyPr>
            <a:normAutofit/>
          </a:bodyPr>
          <a:lstStyle/>
          <a:p>
            <a:pPr algn="ctr"/>
            <a:r>
              <a:rPr lang="el-GR" sz="4000" dirty="0">
                <a:latin typeface="Arial" panose="020B0604020202020204" pitchFamily="34" charset="0"/>
                <a:cs typeface="Arial" panose="020B0604020202020204" pitchFamily="34" charset="0"/>
              </a:rPr>
              <a:t>Αναστολείς του </a:t>
            </a:r>
            <a:r>
              <a:rPr lang="en-US" sz="4000" dirty="0">
                <a:latin typeface="Arial" panose="020B0604020202020204" pitchFamily="34" charset="0"/>
                <a:cs typeface="Arial" panose="020B0604020202020204" pitchFamily="34" charset="0"/>
              </a:rPr>
              <a:t>TNF-</a:t>
            </a:r>
            <a:r>
              <a:rPr lang="el-GR" sz="4000" dirty="0">
                <a:latin typeface="Arial" panose="020B0604020202020204" pitchFamily="34" charset="0"/>
                <a:cs typeface="Arial" panose="020B0604020202020204" pitchFamily="34" charset="0"/>
              </a:rPr>
              <a:t>α</a:t>
            </a:r>
          </a:p>
        </p:txBody>
      </p:sp>
      <p:sp>
        <p:nvSpPr>
          <p:cNvPr id="3" name="Θέση περιεχομένου 2">
            <a:extLst>
              <a:ext uri="{FF2B5EF4-FFF2-40B4-BE49-F238E27FC236}">
                <a16:creationId xmlns:a16="http://schemas.microsoft.com/office/drawing/2014/main" id="{649C58FA-9242-6253-29B2-5991A63ED868}"/>
              </a:ext>
            </a:extLst>
          </p:cNvPr>
          <p:cNvSpPr>
            <a:spLocks noGrp="1"/>
          </p:cNvSpPr>
          <p:nvPr>
            <p:ph idx="1"/>
          </p:nvPr>
        </p:nvSpPr>
        <p:spPr>
          <a:xfrm>
            <a:off x="79188" y="1013792"/>
            <a:ext cx="11917342" cy="5647413"/>
          </a:xfrm>
        </p:spPr>
        <p:txBody>
          <a:bodyPr>
            <a:normAutofit fontScale="62500" lnSpcReduction="20000"/>
          </a:bodyPr>
          <a:lstStyle/>
          <a:p>
            <a:pPr marL="0" indent="0">
              <a:buNone/>
            </a:pPr>
            <a:r>
              <a:rPr lang="el-GR" sz="38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a:t>
            </a:r>
            <a:r>
              <a:rPr lang="en-US" sz="3800"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Etanercept</a:t>
            </a:r>
          </a:p>
          <a:p>
            <a:r>
              <a:rPr lang="en-US" dirty="0">
                <a:latin typeface="Arial" panose="020B0604020202020204" pitchFamily="34" charset="0"/>
                <a:cs typeface="Arial" panose="020B0604020202020204" pitchFamily="34" charset="0"/>
              </a:rPr>
              <a:t>A</a:t>
            </a:r>
            <a:r>
              <a:rPr lang="el-GR" dirty="0" err="1">
                <a:latin typeface="Arial" panose="020B0604020202020204" pitchFamily="34" charset="0"/>
                <a:cs typeface="Arial" panose="020B0604020202020204" pitchFamily="34" charset="0"/>
              </a:rPr>
              <a:t>νασυνδυασμένο</a:t>
            </a:r>
            <a:r>
              <a:rPr lang="el-GR" dirty="0">
                <a:latin typeface="Arial" panose="020B0604020202020204" pitchFamily="34" charset="0"/>
                <a:cs typeface="Arial" panose="020B0604020202020204" pitchFamily="34" charset="0"/>
              </a:rPr>
              <a:t> </a:t>
            </a:r>
            <a:r>
              <a:rPr lang="el-GR" dirty="0" err="1">
                <a:latin typeface="Arial" panose="020B0604020202020204" pitchFamily="34" charset="0"/>
                <a:cs typeface="Arial" panose="020B0604020202020204" pitchFamily="34" charset="0"/>
              </a:rPr>
              <a:t>πρωτεινικό</a:t>
            </a:r>
            <a:r>
              <a:rPr lang="el-GR" dirty="0">
                <a:latin typeface="Arial" panose="020B0604020202020204" pitchFamily="34" charset="0"/>
                <a:cs typeface="Arial" panose="020B0604020202020204" pitchFamily="34" charset="0"/>
              </a:rPr>
              <a:t> φάρμακο</a:t>
            </a:r>
          </a:p>
          <a:p>
            <a:r>
              <a:rPr lang="el-GR" dirty="0">
                <a:latin typeface="Arial" panose="020B0604020202020204" pitchFamily="34" charset="0"/>
                <a:cs typeface="Arial" panose="020B0604020202020204" pitchFamily="34" charset="0"/>
              </a:rPr>
              <a:t>Χρήση κυρίως για </a:t>
            </a:r>
            <a:r>
              <a:rPr lang="el-GR" dirty="0" err="1">
                <a:latin typeface="Arial" panose="020B0604020202020204" pitchFamily="34" charset="0"/>
                <a:cs typeface="Arial" panose="020B0604020202020204" pitchFamily="34" charset="0"/>
              </a:rPr>
              <a:t>αυτοάνοσες</a:t>
            </a:r>
            <a:r>
              <a:rPr lang="el-GR" dirty="0">
                <a:latin typeface="Arial" panose="020B0604020202020204" pitchFamily="34" charset="0"/>
                <a:cs typeface="Arial" panose="020B0604020202020204" pitchFamily="34" charset="0"/>
              </a:rPr>
              <a:t> νόσους όπως ΡΑ και ψωρίαση</a:t>
            </a:r>
          </a:p>
          <a:p>
            <a:r>
              <a:rPr lang="el-GR"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Στάδιο 2</a:t>
            </a:r>
            <a:r>
              <a:rPr lang="el-GR" dirty="0">
                <a:solidFill>
                  <a:srgbClr val="00B0F0"/>
                </a:solidFill>
                <a:latin typeface="Arial" panose="020B0604020202020204" pitchFamily="34" charset="0"/>
                <a:cs typeface="Arial" panose="020B0604020202020204" pitchFamily="34" charset="0"/>
              </a:rPr>
              <a:t> </a:t>
            </a:r>
            <a:r>
              <a:rPr lang="el-GR" dirty="0">
                <a:latin typeface="Arial" panose="020B0604020202020204" pitchFamily="34" charset="0"/>
                <a:cs typeface="Arial" panose="020B0604020202020204" pitchFamily="34" charset="0"/>
              </a:rPr>
              <a:t>κλινικών δοκιμών</a:t>
            </a:r>
          </a:p>
          <a:p>
            <a:r>
              <a:rPr lang="el-GR" dirty="0">
                <a:latin typeface="Arial" panose="020B0604020202020204" pitchFamily="34" charset="0"/>
                <a:cs typeface="Arial" panose="020B0604020202020204" pitchFamily="34" charset="0"/>
              </a:rPr>
              <a:t>Συνήθως σε ενέσιμη μορφή</a:t>
            </a:r>
          </a:p>
          <a:p>
            <a:pPr marL="0" indent="0">
              <a:buNone/>
            </a:pPr>
            <a:endParaRPr lang="el-GR" b="1" dirty="0">
              <a:solidFill>
                <a:srgbClr val="0070C0"/>
              </a:solidFill>
              <a:latin typeface="Arial" panose="020B0604020202020204" pitchFamily="34" charset="0"/>
              <a:cs typeface="Arial" panose="020B0604020202020204" pitchFamily="34" charset="0"/>
            </a:endParaRPr>
          </a:p>
          <a:p>
            <a:pPr marL="0" indent="0">
              <a:buNone/>
            </a:pPr>
            <a:r>
              <a:rPr lang="el-GR" b="1" dirty="0">
                <a:solidFill>
                  <a:srgbClr val="0070C0"/>
                </a:solidFill>
                <a:latin typeface="Arial" panose="020B0604020202020204" pitchFamily="34" charset="0"/>
                <a:cs typeface="Arial" panose="020B0604020202020204" pitchFamily="34" charset="0"/>
              </a:rPr>
              <a:t>Μηχανισμός δράσης</a:t>
            </a:r>
            <a:r>
              <a:rPr lang="en-US" dirty="0">
                <a:latin typeface="Arial" panose="020B0604020202020204" pitchFamily="34" charset="0"/>
                <a:cs typeface="Arial" panose="020B0604020202020204" pitchFamily="34" charset="0"/>
              </a:rPr>
              <a:t>: </a:t>
            </a:r>
            <a:r>
              <a:rPr lang="el-GR" dirty="0">
                <a:latin typeface="Arial" panose="020B0604020202020204" pitchFamily="34" charset="0"/>
                <a:cs typeface="Arial" panose="020B0604020202020204" pitchFamily="34" charset="0"/>
              </a:rPr>
              <a:t>δέσμευση στον </a:t>
            </a:r>
            <a:r>
              <a:rPr lang="en-US" dirty="0">
                <a:latin typeface="Arial" panose="020B0604020202020204" pitchFamily="34" charset="0"/>
                <a:cs typeface="Arial" panose="020B0604020202020204" pitchFamily="34" charset="0"/>
              </a:rPr>
              <a:t>TNF-</a:t>
            </a:r>
            <a:r>
              <a:rPr lang="el-GR" dirty="0">
                <a:latin typeface="Arial" panose="020B0604020202020204" pitchFamily="34" charset="0"/>
                <a:cs typeface="Arial" panose="020B0604020202020204" pitchFamily="34" charset="0"/>
              </a:rPr>
              <a:t>α </a:t>
            </a:r>
            <a:r>
              <a:rPr lang="el-GR" dirty="0">
                <a:latin typeface="Arial" panose="020B0604020202020204" pitchFamily="34" charset="0"/>
                <a:cs typeface="Arial" panose="020B0604020202020204" pitchFamily="34" charset="0"/>
                <a:sym typeface="Wingdings" panose="05000000000000000000" pitchFamily="2" charset="2"/>
              </a:rPr>
              <a:t> παρεμπόδιση πρόσδεσης στους υποδοχείς του       φλεγμονής</a:t>
            </a:r>
            <a:endParaRPr lang="el-GR"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l-GR" dirty="0">
                <a:latin typeface="Arial" panose="020B0604020202020204" pitchFamily="34" charset="0"/>
                <a:cs typeface="Arial" panose="020B0604020202020204" pitchFamily="34" charset="0"/>
              </a:rPr>
              <a:t>Η θεραπεία με </a:t>
            </a:r>
            <a:r>
              <a:rPr lang="el-GR" dirty="0" err="1">
                <a:latin typeface="Arial" panose="020B0604020202020204" pitchFamily="34" charset="0"/>
                <a:cs typeface="Arial" panose="020B0604020202020204" pitchFamily="34" charset="0"/>
              </a:rPr>
              <a:t>Εtanercept</a:t>
            </a:r>
            <a:r>
              <a:rPr lang="el-GR" dirty="0">
                <a:latin typeface="Arial" panose="020B0604020202020204" pitchFamily="34" charset="0"/>
                <a:cs typeface="Arial" panose="020B0604020202020204" pitchFamily="34" charset="0"/>
              </a:rPr>
              <a:t> σε δόση 50 </a:t>
            </a:r>
            <a:r>
              <a:rPr lang="el-GR" dirty="0" err="1">
                <a:latin typeface="Arial" panose="020B0604020202020204" pitchFamily="34" charset="0"/>
                <a:cs typeface="Arial" panose="020B0604020202020204" pitchFamily="34" charset="0"/>
              </a:rPr>
              <a:t>mg</a:t>
            </a:r>
            <a:r>
              <a:rPr lang="el-GR" dirty="0">
                <a:latin typeface="Arial" panose="020B0604020202020204" pitchFamily="34" charset="0"/>
                <a:cs typeface="Arial" panose="020B0604020202020204" pitchFamily="34" charset="0"/>
              </a:rPr>
              <a:t> υποδόρια 1 ή 2 φορές την εβδομάδα για τουλάχιστον 2 μήνες έχει δείξει μεγάλη θεραπευτική δράση στην</a:t>
            </a:r>
            <a:r>
              <a:rPr lang="el-GR" b="1" dirty="0">
                <a:solidFill>
                  <a:srgbClr val="002060"/>
                </a:solidFill>
                <a:latin typeface="Arial" panose="020B0604020202020204" pitchFamily="34" charset="0"/>
                <a:cs typeface="Arial" panose="020B0604020202020204" pitchFamily="34" charset="0"/>
              </a:rPr>
              <a:t> ανθεκτική λεύκη</a:t>
            </a:r>
          </a:p>
          <a:p>
            <a:pPr marL="0" indent="0">
              <a:buNone/>
            </a:pPr>
            <a:endParaRPr lang="el-GR" dirty="0">
              <a:latin typeface="Arial" panose="020B0604020202020204" pitchFamily="34" charset="0"/>
              <a:cs typeface="Arial" panose="020B0604020202020204" pitchFamily="34" charset="0"/>
            </a:endParaRPr>
          </a:p>
          <a:p>
            <a:r>
              <a:rPr lang="el-GR" dirty="0">
                <a:latin typeface="Arial" panose="020B0604020202020204" pitchFamily="34" charset="0"/>
                <a:cs typeface="Arial" panose="020B0604020202020204" pitchFamily="34" charset="0"/>
              </a:rPr>
              <a:t>Η </a:t>
            </a:r>
            <a:r>
              <a:rPr lang="el-GR" b="1" dirty="0" err="1">
                <a:solidFill>
                  <a:srgbClr val="0070C0"/>
                </a:solidFill>
                <a:latin typeface="Arial" panose="020B0604020202020204" pitchFamily="34" charset="0"/>
                <a:cs typeface="Arial" panose="020B0604020202020204" pitchFamily="34" charset="0"/>
              </a:rPr>
              <a:t>μονοθεραπεία</a:t>
            </a:r>
            <a:r>
              <a:rPr lang="el-GR" dirty="0">
                <a:latin typeface="Arial" panose="020B0604020202020204" pitchFamily="34" charset="0"/>
                <a:cs typeface="Arial" panose="020B0604020202020204" pitchFamily="34" charset="0"/>
              </a:rPr>
              <a:t> με </a:t>
            </a:r>
            <a:r>
              <a:rPr lang="en-US" dirty="0">
                <a:latin typeface="Arial" panose="020B0604020202020204" pitchFamily="34" charset="0"/>
                <a:cs typeface="Arial" panose="020B0604020202020204" pitchFamily="34" charset="0"/>
              </a:rPr>
              <a:t>Etanercept </a:t>
            </a:r>
            <a:r>
              <a:rPr lang="el-GR" b="1" dirty="0">
                <a:solidFill>
                  <a:srgbClr val="0070C0"/>
                </a:solidFill>
                <a:latin typeface="Arial" panose="020B0604020202020204" pitchFamily="34" charset="0"/>
                <a:cs typeface="Arial" panose="020B0604020202020204" pitchFamily="34" charset="0"/>
              </a:rPr>
              <a:t>όχι </a:t>
            </a:r>
            <a:r>
              <a:rPr lang="el-GR" dirty="0">
                <a:latin typeface="Arial" panose="020B0604020202020204" pitchFamily="34" charset="0"/>
                <a:cs typeface="Arial" panose="020B0604020202020204" pitchFamily="34" charset="0"/>
              </a:rPr>
              <a:t>θεραπευτική επιλογή για τη λεύκη </a:t>
            </a:r>
          </a:p>
          <a:p>
            <a:endParaRPr lang="el-GR" dirty="0">
              <a:latin typeface="Arial" panose="020B0604020202020204" pitchFamily="34" charset="0"/>
              <a:cs typeface="Arial" panose="020B0604020202020204" pitchFamily="34" charset="0"/>
            </a:endParaRPr>
          </a:p>
          <a:p>
            <a:pPr marL="0" indent="0">
              <a:buNone/>
            </a:pPr>
            <a:r>
              <a:rPr lang="el-GR" b="1" dirty="0">
                <a:solidFill>
                  <a:srgbClr val="7030A0"/>
                </a:solidFill>
                <a:latin typeface="Arial" panose="020B0604020202020204" pitchFamily="34" charset="0"/>
                <a:cs typeface="Arial" panose="020B0604020202020204" pitchFamily="34" charset="0"/>
              </a:rPr>
              <a:t>Συνιστώνται περαιτέρω μακροπρόθεσμες μελέτες με περισσότερες περιπτώσεις που εξετάζουν την αποτελεσματικότητά της</a:t>
            </a:r>
          </a:p>
        </p:txBody>
      </p:sp>
      <p:sp>
        <p:nvSpPr>
          <p:cNvPr id="4" name="Βέλος: Κάτω 3">
            <a:extLst>
              <a:ext uri="{FF2B5EF4-FFF2-40B4-BE49-F238E27FC236}">
                <a16:creationId xmlns:a16="http://schemas.microsoft.com/office/drawing/2014/main" id="{2E40D72A-EA61-30A5-D9CD-4B310075B653}"/>
              </a:ext>
            </a:extLst>
          </p:cNvPr>
          <p:cNvSpPr/>
          <p:nvPr/>
        </p:nvSpPr>
        <p:spPr>
          <a:xfrm>
            <a:off x="10279934" y="3341242"/>
            <a:ext cx="208721" cy="327991"/>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Εικόνα 6">
            <a:extLst>
              <a:ext uri="{FF2B5EF4-FFF2-40B4-BE49-F238E27FC236}">
                <a16:creationId xmlns:a16="http://schemas.microsoft.com/office/drawing/2014/main" id="{21A06876-27C0-67AD-F734-9E64101718DC}"/>
              </a:ext>
            </a:extLst>
          </p:cNvPr>
          <p:cNvPicPr>
            <a:picLocks noChangeAspect="1"/>
          </p:cNvPicPr>
          <p:nvPr/>
        </p:nvPicPr>
        <p:blipFill>
          <a:blip r:embed="rId3"/>
          <a:stretch>
            <a:fillRect/>
          </a:stretch>
        </p:blipFill>
        <p:spPr>
          <a:xfrm>
            <a:off x="8695668" y="344447"/>
            <a:ext cx="2655441" cy="2655441"/>
          </a:xfrm>
          <a:prstGeom prst="rect">
            <a:avLst/>
          </a:prstGeom>
          <a:ln>
            <a:noFill/>
          </a:ln>
          <a:effectLst>
            <a:softEdge rad="112500"/>
          </a:effectLst>
        </p:spPr>
      </p:pic>
    </p:spTree>
    <p:extLst>
      <p:ext uri="{BB962C8B-B14F-4D97-AF65-F5344CB8AC3E}">
        <p14:creationId xmlns:p14="http://schemas.microsoft.com/office/powerpoint/2010/main" val="3899412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1FD4525-5605-AC12-EF01-8341B84EF55E}"/>
              </a:ext>
            </a:extLst>
          </p:cNvPr>
          <p:cNvSpPr>
            <a:spLocks noGrp="1"/>
          </p:cNvSpPr>
          <p:nvPr>
            <p:ph type="title"/>
          </p:nvPr>
        </p:nvSpPr>
        <p:spPr>
          <a:xfrm>
            <a:off x="899626" y="216472"/>
            <a:ext cx="10392747" cy="725922"/>
          </a:xfrm>
        </p:spPr>
        <p:txBody>
          <a:bodyPr>
            <a:normAutofit/>
          </a:bodyPr>
          <a:lstStyle/>
          <a:p>
            <a:pPr algn="ctr"/>
            <a:r>
              <a:rPr lang="el-GR" sz="4000" dirty="0">
                <a:latin typeface="Arial" panose="020B0604020202020204" pitchFamily="34" charset="0"/>
                <a:cs typeface="Arial" panose="020B0604020202020204" pitchFamily="34" charset="0"/>
              </a:rPr>
              <a:t>Αναστολείς του </a:t>
            </a:r>
            <a:r>
              <a:rPr lang="en-US" sz="4000" dirty="0">
                <a:latin typeface="Arial" panose="020B0604020202020204" pitchFamily="34" charset="0"/>
                <a:cs typeface="Arial" panose="020B0604020202020204" pitchFamily="34" charset="0"/>
              </a:rPr>
              <a:t>TNF-</a:t>
            </a:r>
            <a:r>
              <a:rPr lang="el-GR" sz="4000" dirty="0">
                <a:latin typeface="Arial" panose="020B0604020202020204" pitchFamily="34" charset="0"/>
                <a:cs typeface="Arial" panose="020B0604020202020204" pitchFamily="34" charset="0"/>
              </a:rPr>
              <a:t>α</a:t>
            </a:r>
          </a:p>
        </p:txBody>
      </p:sp>
      <p:sp>
        <p:nvSpPr>
          <p:cNvPr id="3" name="Θέση περιεχομένου 2">
            <a:extLst>
              <a:ext uri="{FF2B5EF4-FFF2-40B4-BE49-F238E27FC236}">
                <a16:creationId xmlns:a16="http://schemas.microsoft.com/office/drawing/2014/main" id="{D42F9C4B-A8EF-F0E9-E543-0FBD791AED3D}"/>
              </a:ext>
            </a:extLst>
          </p:cNvPr>
          <p:cNvSpPr>
            <a:spLocks noGrp="1"/>
          </p:cNvSpPr>
          <p:nvPr>
            <p:ph idx="1"/>
          </p:nvPr>
        </p:nvSpPr>
        <p:spPr>
          <a:xfrm>
            <a:off x="186611" y="1017038"/>
            <a:ext cx="11653935" cy="5624490"/>
          </a:xfrm>
        </p:spPr>
        <p:txBody>
          <a:bodyPr>
            <a:normAutofit/>
          </a:bodyPr>
          <a:lstStyle/>
          <a:p>
            <a:pPr marL="0" indent="0">
              <a:buNone/>
            </a:pPr>
            <a:r>
              <a:rPr lang="el-GR" sz="2400" b="1" dirty="0">
                <a:solidFill>
                  <a:srgbClr val="C00000"/>
                </a:solidFill>
                <a:latin typeface="Arial" panose="020B0604020202020204" pitchFamily="34" charset="0"/>
                <a:cs typeface="Arial" panose="020B0604020202020204" pitchFamily="34" charset="0"/>
              </a:rPr>
              <a:t>2. </a:t>
            </a:r>
            <a:r>
              <a:rPr lang="en-US" sz="2400" b="1" dirty="0">
                <a:solidFill>
                  <a:srgbClr val="C00000"/>
                </a:solidFill>
                <a:latin typeface="Arial" panose="020B0604020202020204" pitchFamily="34" charset="0"/>
                <a:cs typeface="Arial" panose="020B0604020202020204" pitchFamily="34" charset="0"/>
              </a:rPr>
              <a:t>Infliximab</a:t>
            </a:r>
          </a:p>
          <a:p>
            <a:r>
              <a:rPr lang="el-GR" sz="2200" b="1" dirty="0">
                <a:solidFill>
                  <a:srgbClr val="0070C0"/>
                </a:solidFill>
                <a:latin typeface="Arial" panose="020B0604020202020204" pitchFamily="34" charset="0"/>
                <a:cs typeface="Arial" panose="020B0604020202020204" pitchFamily="34" charset="0"/>
              </a:rPr>
              <a:t>Αντίθετα αποτελέσματα </a:t>
            </a:r>
            <a:r>
              <a:rPr lang="en-US" sz="2200" dirty="0">
                <a:latin typeface="Arial" panose="020B0604020202020204" pitchFamily="34" charset="0"/>
                <a:cs typeface="Arial" panose="020B0604020202020204" pitchFamily="34" charset="0"/>
                <a:sym typeface="Wingdings" panose="05000000000000000000" pitchFamily="2" charset="2"/>
              </a:rPr>
              <a:t> </a:t>
            </a:r>
            <a:r>
              <a:rPr lang="el-GR" sz="2200" b="1" dirty="0">
                <a:solidFill>
                  <a:srgbClr val="0070C0"/>
                </a:solidFill>
                <a:latin typeface="Arial" panose="020B0604020202020204" pitchFamily="34" charset="0"/>
                <a:cs typeface="Arial" panose="020B0604020202020204" pitchFamily="34" charset="0"/>
              </a:rPr>
              <a:t>εμφάνιση νέων κηλίδων ή εξέλιξη ήδη υπαρχόντων</a:t>
            </a:r>
          </a:p>
          <a:p>
            <a:pPr marL="0" indent="0">
              <a:buNone/>
            </a:pPr>
            <a:endParaRPr lang="en-US" sz="2000" b="1" dirty="0">
              <a:solidFill>
                <a:srgbClr val="C00000"/>
              </a:solidFill>
              <a:latin typeface="Arial" panose="020B0604020202020204" pitchFamily="34" charset="0"/>
              <a:cs typeface="Arial" panose="020B0604020202020204" pitchFamily="34" charset="0"/>
            </a:endParaRPr>
          </a:p>
          <a:p>
            <a:pPr marL="0" indent="0">
              <a:buNone/>
            </a:pPr>
            <a:endParaRPr lang="el-GR" sz="2000" b="1" dirty="0">
              <a:solidFill>
                <a:srgbClr val="C00000"/>
              </a:solidFill>
              <a:latin typeface="Arial" panose="020B0604020202020204" pitchFamily="34" charset="0"/>
              <a:cs typeface="Arial" panose="020B0604020202020204" pitchFamily="34" charset="0"/>
            </a:endParaRPr>
          </a:p>
          <a:p>
            <a:pPr marL="0" indent="0">
              <a:buNone/>
            </a:pPr>
            <a:r>
              <a:rPr lang="el-GR" sz="2400" b="1" dirty="0">
                <a:solidFill>
                  <a:srgbClr val="C00000"/>
                </a:solidFill>
                <a:latin typeface="Arial" panose="020B0604020202020204" pitchFamily="34" charset="0"/>
                <a:cs typeface="Arial" panose="020B0604020202020204" pitchFamily="34" charset="0"/>
              </a:rPr>
              <a:t>3. </a:t>
            </a:r>
            <a:r>
              <a:rPr lang="en-US" sz="2400" b="1" dirty="0">
                <a:solidFill>
                  <a:srgbClr val="C00000"/>
                </a:solidFill>
                <a:latin typeface="Arial" panose="020B0604020202020204" pitchFamily="34" charset="0"/>
                <a:cs typeface="Arial" panose="020B0604020202020204" pitchFamily="34" charset="0"/>
              </a:rPr>
              <a:t>Adalimumab</a:t>
            </a:r>
          </a:p>
          <a:p>
            <a:r>
              <a:rPr lang="el-GR" sz="2200" dirty="0">
                <a:latin typeface="Arial" panose="020B0604020202020204" pitchFamily="34" charset="0"/>
                <a:cs typeface="Arial" panose="020B0604020202020204" pitchFamily="34" charset="0"/>
              </a:rPr>
              <a:t>Παρομοίως με το </a:t>
            </a:r>
            <a:r>
              <a:rPr lang="en-US" sz="2200" dirty="0">
                <a:latin typeface="Arial" panose="020B0604020202020204" pitchFamily="34" charset="0"/>
                <a:cs typeface="Arial" panose="020B0604020202020204" pitchFamily="34" charset="0"/>
              </a:rPr>
              <a:t>Infliximab </a:t>
            </a:r>
            <a:r>
              <a:rPr lang="en-US" sz="2200" dirty="0">
                <a:latin typeface="Arial" panose="020B0604020202020204" pitchFamily="34" charset="0"/>
                <a:cs typeface="Arial" panose="020B0604020202020204" pitchFamily="34" charset="0"/>
                <a:sym typeface="Wingdings" panose="05000000000000000000" pitchFamily="2" charset="2"/>
              </a:rPr>
              <a:t> </a:t>
            </a:r>
            <a:r>
              <a:rPr lang="el-GR" sz="2200" b="1" dirty="0">
                <a:solidFill>
                  <a:srgbClr val="0070C0"/>
                </a:solidFill>
                <a:latin typeface="Arial" panose="020B0604020202020204" pitchFamily="34" charset="0"/>
                <a:cs typeface="Arial" panose="020B0604020202020204" pitchFamily="34" charset="0"/>
                <a:sym typeface="Wingdings" panose="05000000000000000000" pitchFamily="2" charset="2"/>
              </a:rPr>
              <a:t>πιθανή εμφάνιση λεύκης</a:t>
            </a:r>
          </a:p>
          <a:p>
            <a:endParaRPr lang="el-GR" sz="2200" b="1" dirty="0">
              <a:solidFill>
                <a:srgbClr val="0070C0"/>
              </a:solidFill>
              <a:latin typeface="Arial" panose="020B0604020202020204" pitchFamily="34" charset="0"/>
              <a:cs typeface="Arial" panose="020B0604020202020204" pitchFamily="34" charset="0"/>
              <a:sym typeface="Wingdings" panose="05000000000000000000" pitchFamily="2" charset="2"/>
            </a:endParaRPr>
          </a:p>
          <a:p>
            <a:pPr marL="0" indent="0">
              <a:buNone/>
            </a:pPr>
            <a:r>
              <a:rPr lang="el-GR" sz="2200" dirty="0">
                <a:latin typeface="Arial" panose="020B0604020202020204" pitchFamily="34" charset="0"/>
                <a:cs typeface="Arial" panose="020B0604020202020204" pitchFamily="34" charset="0"/>
              </a:rPr>
              <a:t>Η χρήση του </a:t>
            </a:r>
            <a:r>
              <a:rPr lang="en-US" sz="2200" b="1" dirty="0">
                <a:solidFill>
                  <a:srgbClr val="C00000"/>
                </a:solidFill>
                <a:latin typeface="Arial" panose="020B0604020202020204" pitchFamily="34" charset="0"/>
                <a:cs typeface="Arial" panose="020B0604020202020204" pitchFamily="34" charset="0"/>
              </a:rPr>
              <a:t>I</a:t>
            </a:r>
            <a:r>
              <a:rPr lang="el-GR" sz="2200" b="1" dirty="0" err="1">
                <a:solidFill>
                  <a:srgbClr val="C00000"/>
                </a:solidFill>
                <a:latin typeface="Arial" panose="020B0604020202020204" pitchFamily="34" charset="0"/>
                <a:cs typeface="Arial" panose="020B0604020202020204" pitchFamily="34" charset="0"/>
              </a:rPr>
              <a:t>nfl</a:t>
            </a:r>
            <a:r>
              <a:rPr lang="en-US" sz="2200" b="1" dirty="0" err="1">
                <a:solidFill>
                  <a:srgbClr val="C00000"/>
                </a:solidFill>
                <a:latin typeface="Arial" panose="020B0604020202020204" pitchFamily="34" charset="0"/>
                <a:cs typeface="Arial" panose="020B0604020202020204" pitchFamily="34" charset="0"/>
              </a:rPr>
              <a:t>i</a:t>
            </a:r>
            <a:r>
              <a:rPr lang="el-GR" sz="2200" b="1" dirty="0" err="1">
                <a:solidFill>
                  <a:srgbClr val="C00000"/>
                </a:solidFill>
                <a:latin typeface="Arial" panose="020B0604020202020204" pitchFamily="34" charset="0"/>
                <a:cs typeface="Arial" panose="020B0604020202020204" pitchFamily="34" charset="0"/>
              </a:rPr>
              <a:t>ximab</a:t>
            </a:r>
            <a:r>
              <a:rPr lang="el-GR" sz="2200" b="1" dirty="0">
                <a:solidFill>
                  <a:srgbClr val="C00000"/>
                </a:solidFill>
                <a:latin typeface="Arial" panose="020B0604020202020204" pitchFamily="34" charset="0"/>
                <a:cs typeface="Arial" panose="020B0604020202020204" pitchFamily="34" charset="0"/>
              </a:rPr>
              <a:t> </a:t>
            </a:r>
            <a:r>
              <a:rPr lang="el-GR" sz="2200" dirty="0">
                <a:latin typeface="Arial" panose="020B0604020202020204" pitchFamily="34" charset="0"/>
                <a:cs typeface="Arial" panose="020B0604020202020204" pitchFamily="34" charset="0"/>
              </a:rPr>
              <a:t>και </a:t>
            </a:r>
            <a:r>
              <a:rPr lang="en-US" sz="2200" b="1" dirty="0">
                <a:solidFill>
                  <a:srgbClr val="C00000"/>
                </a:solidFill>
                <a:latin typeface="Arial" panose="020B0604020202020204" pitchFamily="34" charset="0"/>
                <a:cs typeface="Arial" panose="020B0604020202020204" pitchFamily="34" charset="0"/>
              </a:rPr>
              <a:t>Adalimumab</a:t>
            </a:r>
            <a:r>
              <a:rPr lang="en-US" sz="2200" dirty="0">
                <a:latin typeface="Arial" panose="020B0604020202020204" pitchFamily="34" charset="0"/>
                <a:cs typeface="Arial" panose="020B0604020202020204" pitchFamily="34" charset="0"/>
              </a:rPr>
              <a:t> </a:t>
            </a:r>
            <a:r>
              <a:rPr lang="el-GR" sz="2200" dirty="0">
                <a:latin typeface="Arial" panose="020B0604020202020204" pitchFamily="34" charset="0"/>
                <a:cs typeface="Arial" panose="020B0604020202020204" pitchFamily="34" charset="0"/>
              </a:rPr>
              <a:t>για άλλες </a:t>
            </a:r>
            <a:r>
              <a:rPr lang="el-GR" sz="2200" dirty="0" err="1">
                <a:latin typeface="Arial" panose="020B0604020202020204" pitchFamily="34" charset="0"/>
                <a:cs typeface="Arial" panose="020B0604020202020204" pitchFamily="34" charset="0"/>
              </a:rPr>
              <a:t>αυτοάνοσες</a:t>
            </a:r>
            <a:r>
              <a:rPr lang="el-GR" sz="2200" dirty="0">
                <a:latin typeface="Arial" panose="020B0604020202020204" pitchFamily="34" charset="0"/>
                <a:cs typeface="Arial" panose="020B0604020202020204" pitchFamily="34" charset="0"/>
              </a:rPr>
              <a:t> νόσους π.χ. ρευματοειδή αρθρίτιδα, έχει συσχετιστεί με την </a:t>
            </a:r>
            <a:r>
              <a:rPr lang="el-GR" sz="2200" b="1" dirty="0">
                <a:solidFill>
                  <a:srgbClr val="0070C0"/>
                </a:solidFill>
                <a:latin typeface="Arial" panose="020B0604020202020204" pitchFamily="34" charset="0"/>
                <a:cs typeface="Arial" panose="020B0604020202020204" pitchFamily="34" charset="0"/>
              </a:rPr>
              <a:t>εμφάνιση</a:t>
            </a:r>
            <a:r>
              <a:rPr lang="el-GR" sz="2200" dirty="0">
                <a:latin typeface="Arial" panose="020B0604020202020204" pitchFamily="34" charset="0"/>
                <a:cs typeface="Arial" panose="020B0604020202020204" pitchFamily="34" charset="0"/>
              </a:rPr>
              <a:t> </a:t>
            </a:r>
            <a:r>
              <a:rPr lang="el-GR" sz="2200" b="1" dirty="0">
                <a:solidFill>
                  <a:srgbClr val="0070C0"/>
                </a:solidFill>
                <a:latin typeface="Arial" panose="020B0604020202020204" pitchFamily="34" charset="0"/>
                <a:cs typeface="Arial" panose="020B0604020202020204" pitchFamily="34" charset="0"/>
              </a:rPr>
              <a:t>ή την εξέλιξη της λεύκης</a:t>
            </a:r>
            <a:endParaRPr lang="en-US" sz="2200" b="1" dirty="0">
              <a:solidFill>
                <a:srgbClr val="0070C0"/>
              </a:solidFill>
              <a:latin typeface="Arial" panose="020B0604020202020204" pitchFamily="34" charset="0"/>
              <a:cs typeface="Arial" panose="020B0604020202020204" pitchFamily="34" charset="0"/>
            </a:endParaRPr>
          </a:p>
          <a:p>
            <a:pPr marL="0" indent="0">
              <a:buNone/>
            </a:pPr>
            <a:endParaRPr lang="en-US" sz="2200" b="1" dirty="0">
              <a:solidFill>
                <a:srgbClr val="0070C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58FDD4B-C335-C93F-C3D7-222236B9EF5E}"/>
              </a:ext>
            </a:extLst>
          </p:cNvPr>
          <p:cNvSpPr txBox="1"/>
          <p:nvPr/>
        </p:nvSpPr>
        <p:spPr>
          <a:xfrm>
            <a:off x="5616644" y="6011753"/>
            <a:ext cx="4501354" cy="400110"/>
          </a:xfrm>
          <a:prstGeom prst="rect">
            <a:avLst/>
          </a:prstGeom>
          <a:noFill/>
        </p:spPr>
        <p:txBody>
          <a:bodyPr wrap="square" rtlCol="0">
            <a:spAutoFit/>
          </a:bodyPr>
          <a:lstStyle/>
          <a:p>
            <a:pPr algn="ctr"/>
            <a:r>
              <a:rPr lang="el-GR" sz="2000" b="1" dirty="0">
                <a:solidFill>
                  <a:srgbClr val="7030A0"/>
                </a:solidFill>
                <a:latin typeface="Arial" panose="020B0604020202020204" pitchFamily="34" charset="0"/>
                <a:cs typeface="Arial" panose="020B0604020202020204" pitchFamily="34" charset="0"/>
              </a:rPr>
              <a:t>Αμφίβολη δράση στη λεύκη</a:t>
            </a:r>
          </a:p>
        </p:txBody>
      </p:sp>
      <p:sp>
        <p:nvSpPr>
          <p:cNvPr id="6" name="Βέλος: Καμπύλο προς τα δεξιά 5">
            <a:extLst>
              <a:ext uri="{FF2B5EF4-FFF2-40B4-BE49-F238E27FC236}">
                <a16:creationId xmlns:a16="http://schemas.microsoft.com/office/drawing/2014/main" id="{AA596CC7-52FC-4E4E-0CBA-E64E3EF9C330}"/>
              </a:ext>
            </a:extLst>
          </p:cNvPr>
          <p:cNvSpPr/>
          <p:nvPr/>
        </p:nvSpPr>
        <p:spPr>
          <a:xfrm>
            <a:off x="5320578" y="5344704"/>
            <a:ext cx="592133" cy="992515"/>
          </a:xfrm>
          <a:prstGeom prst="curved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pic>
        <p:nvPicPr>
          <p:cNvPr id="7" name="Εικόνα 6">
            <a:extLst>
              <a:ext uri="{FF2B5EF4-FFF2-40B4-BE49-F238E27FC236}">
                <a16:creationId xmlns:a16="http://schemas.microsoft.com/office/drawing/2014/main" id="{BFB728D8-BE4C-6DD1-3E1C-E6DA7AC2F997}"/>
              </a:ext>
            </a:extLst>
          </p:cNvPr>
          <p:cNvPicPr>
            <a:picLocks noChangeAspect="1"/>
          </p:cNvPicPr>
          <p:nvPr/>
        </p:nvPicPr>
        <p:blipFill>
          <a:blip r:embed="rId3"/>
          <a:stretch>
            <a:fillRect/>
          </a:stretch>
        </p:blipFill>
        <p:spPr>
          <a:xfrm>
            <a:off x="7968743" y="2221211"/>
            <a:ext cx="4127781" cy="20327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70471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160B59C-CD79-E45A-F734-A190219937B8}"/>
              </a:ext>
            </a:extLst>
          </p:cNvPr>
          <p:cNvSpPr>
            <a:spLocks noGrp="1"/>
          </p:cNvSpPr>
          <p:nvPr>
            <p:ph type="title"/>
          </p:nvPr>
        </p:nvSpPr>
        <p:spPr>
          <a:xfrm>
            <a:off x="458694" y="253793"/>
            <a:ext cx="10803294" cy="697929"/>
          </a:xfrm>
        </p:spPr>
        <p:txBody>
          <a:bodyPr>
            <a:noAutofit/>
          </a:bodyPr>
          <a:lstStyle/>
          <a:p>
            <a:pPr algn="ctr"/>
            <a:r>
              <a:rPr lang="el-GR" sz="4000" dirty="0">
                <a:latin typeface="Arial" panose="020B0604020202020204" pitchFamily="34" charset="0"/>
                <a:cs typeface="Arial" panose="020B0604020202020204" pitchFamily="34" charset="0"/>
              </a:rPr>
              <a:t>Αναστολείς </a:t>
            </a:r>
            <a:r>
              <a:rPr lang="el-GR" sz="4000" dirty="0" err="1">
                <a:latin typeface="Arial" panose="020B0604020202020204" pitchFamily="34" charset="0"/>
                <a:cs typeface="Arial" panose="020B0604020202020204" pitchFamily="34" charset="0"/>
              </a:rPr>
              <a:t>ιντερλευκίνης</a:t>
            </a:r>
            <a:r>
              <a:rPr lang="el-GR" sz="4000" dirty="0">
                <a:latin typeface="Arial" panose="020B0604020202020204" pitchFamily="34" charset="0"/>
                <a:cs typeface="Arial" panose="020B0604020202020204" pitchFamily="34" charset="0"/>
              </a:rPr>
              <a:t> </a:t>
            </a:r>
            <a:r>
              <a:rPr lang="en-US" sz="4000" dirty="0">
                <a:latin typeface="Arial" panose="020B0604020202020204" pitchFamily="34" charset="0"/>
                <a:cs typeface="Arial" panose="020B0604020202020204" pitchFamily="34" charset="0"/>
              </a:rPr>
              <a:t>(IL)</a:t>
            </a:r>
            <a:endParaRPr lang="el-GR" sz="4000" dirty="0">
              <a:latin typeface="Arial" panose="020B0604020202020204" pitchFamily="34" charset="0"/>
              <a:cs typeface="Arial" panose="020B0604020202020204" pitchFamily="34" charset="0"/>
            </a:endParaRPr>
          </a:p>
        </p:txBody>
      </p:sp>
      <p:sp>
        <p:nvSpPr>
          <p:cNvPr id="3" name="Θέση περιεχομένου 2">
            <a:extLst>
              <a:ext uri="{FF2B5EF4-FFF2-40B4-BE49-F238E27FC236}">
                <a16:creationId xmlns:a16="http://schemas.microsoft.com/office/drawing/2014/main" id="{32D3B7E3-E1E3-943B-770F-355966CE83EE}"/>
              </a:ext>
            </a:extLst>
          </p:cNvPr>
          <p:cNvSpPr>
            <a:spLocks noGrp="1"/>
          </p:cNvSpPr>
          <p:nvPr>
            <p:ph idx="1"/>
          </p:nvPr>
        </p:nvSpPr>
        <p:spPr>
          <a:xfrm>
            <a:off x="195943" y="1045029"/>
            <a:ext cx="11537363" cy="5559177"/>
          </a:xfrm>
        </p:spPr>
        <p:txBody>
          <a:bodyPr>
            <a:normAutofit fontScale="77500" lnSpcReduction="20000"/>
          </a:bodyPr>
          <a:lstStyle/>
          <a:p>
            <a:pPr marL="0" indent="0">
              <a:buNone/>
            </a:pPr>
            <a:r>
              <a:rPr lang="el-GR" sz="2400" dirty="0">
                <a:latin typeface="Arial" panose="020B0604020202020204" pitchFamily="34" charset="0"/>
                <a:cs typeface="Arial" panose="020B0604020202020204" pitchFamily="34" charset="0"/>
              </a:rPr>
              <a:t>Χρήση σε πολλά </a:t>
            </a:r>
            <a:r>
              <a:rPr lang="el-GR" sz="2400" dirty="0" err="1">
                <a:latin typeface="Arial" panose="020B0604020202020204" pitchFamily="34" charset="0"/>
                <a:cs typeface="Arial" panose="020B0604020202020204" pitchFamily="34" charset="0"/>
              </a:rPr>
              <a:t>αυτοάνοσα</a:t>
            </a:r>
            <a:r>
              <a:rPr lang="el-GR" sz="2400" dirty="0">
                <a:latin typeface="Arial" panose="020B0604020202020204" pitchFamily="34" charset="0"/>
                <a:cs typeface="Arial" panose="020B0604020202020204" pitchFamily="34" charset="0"/>
              </a:rPr>
              <a:t> νοσήματα</a:t>
            </a:r>
            <a:r>
              <a:rPr lang="en-US" sz="2400" dirty="0">
                <a:latin typeface="Arial" panose="020B0604020202020204" pitchFamily="34" charset="0"/>
                <a:cs typeface="Arial" panose="020B0604020202020204" pitchFamily="34" charset="0"/>
              </a:rPr>
              <a:t> </a:t>
            </a:r>
            <a:r>
              <a:rPr lang="el-GR" sz="2400" dirty="0" err="1">
                <a:latin typeface="Arial" panose="020B0604020202020204" pitchFamily="34" charset="0"/>
                <a:cs typeface="Arial" panose="020B0604020202020204" pitchFamily="34" charset="0"/>
              </a:rPr>
              <a:t>π.χ</a:t>
            </a:r>
            <a:r>
              <a:rPr lang="el-GR" sz="2400" dirty="0">
                <a:latin typeface="Arial" panose="020B0604020202020204" pitchFamily="34" charset="0"/>
                <a:cs typeface="Arial" panose="020B0604020202020204" pitchFamily="34" charset="0"/>
              </a:rPr>
              <a:t> </a:t>
            </a:r>
            <a:r>
              <a:rPr lang="el-GR" sz="2400" b="1" dirty="0">
                <a:solidFill>
                  <a:srgbClr val="0070C0"/>
                </a:solidFill>
                <a:latin typeface="Arial" panose="020B0604020202020204" pitchFamily="34" charset="0"/>
                <a:cs typeface="Arial" panose="020B0604020202020204" pitchFamily="34" charset="0"/>
              </a:rPr>
              <a:t>ψωρίαση</a:t>
            </a:r>
            <a:endParaRPr lang="el-GR" sz="2400" dirty="0">
              <a:latin typeface="Arial" panose="020B0604020202020204" pitchFamily="34" charset="0"/>
              <a:cs typeface="Arial" panose="020B0604020202020204" pitchFamily="34" charset="0"/>
            </a:endParaRPr>
          </a:p>
          <a:p>
            <a:pPr marL="0" indent="0">
              <a:buNone/>
            </a:pPr>
            <a:r>
              <a:rPr lang="en-US" sz="2400" dirty="0">
                <a:latin typeface="Arial" panose="020B0604020202020204" pitchFamily="34" charset="0"/>
                <a:cs typeface="Arial" panose="020B0604020202020204" pitchFamily="34" charset="0"/>
              </a:rPr>
              <a:t>O</a:t>
            </a:r>
            <a:r>
              <a:rPr lang="el-GR" sz="2400" dirty="0" err="1">
                <a:latin typeface="Arial" panose="020B0604020202020204" pitchFamily="34" charset="0"/>
                <a:cs typeface="Arial" panose="020B0604020202020204" pitchFamily="34" charset="0"/>
              </a:rPr>
              <a:t>μοίως</a:t>
            </a:r>
            <a:r>
              <a:rPr lang="el-GR" sz="2400" dirty="0">
                <a:latin typeface="Arial" panose="020B0604020202020204" pitchFamily="34" charset="0"/>
                <a:cs typeface="Arial" panose="020B0604020202020204" pitchFamily="34" charset="0"/>
              </a:rPr>
              <a:t> με τους αναστολείς TNF-α, υπάρχουν </a:t>
            </a:r>
            <a:r>
              <a:rPr lang="el-GR" sz="2400" b="1" dirty="0">
                <a:solidFill>
                  <a:srgbClr val="0070C0"/>
                </a:solidFill>
                <a:latin typeface="Arial" panose="020B0604020202020204" pitchFamily="34" charset="0"/>
                <a:cs typeface="Arial" panose="020B0604020202020204" pitchFamily="34" charset="0"/>
              </a:rPr>
              <a:t>μικτές αναφορές </a:t>
            </a:r>
            <a:r>
              <a:rPr lang="el-GR" sz="2400" dirty="0">
                <a:latin typeface="Arial" panose="020B0604020202020204" pitchFamily="34" charset="0"/>
                <a:cs typeface="Arial" panose="020B0604020202020204" pitchFamily="34" charset="0"/>
              </a:rPr>
              <a:t>στη βιβλιογραφία σχετικά με την επίδρασή τους στη λεύκη</a:t>
            </a:r>
          </a:p>
          <a:p>
            <a:pPr marL="0" indent="0">
              <a:buNone/>
            </a:pPr>
            <a:endParaRPr lang="en-US" b="1" dirty="0">
              <a:solidFill>
                <a:srgbClr val="C00000"/>
              </a:solidFill>
              <a:latin typeface="Arial" panose="020B0604020202020204" pitchFamily="34" charset="0"/>
              <a:cs typeface="Arial" panose="020B0604020202020204" pitchFamily="34" charset="0"/>
            </a:endParaRPr>
          </a:p>
          <a:p>
            <a:pPr marL="0" indent="0">
              <a:buNone/>
            </a:pPr>
            <a:r>
              <a:rPr lang="el-GR" b="1" dirty="0">
                <a:solidFill>
                  <a:srgbClr val="0070C0"/>
                </a:solidFill>
                <a:latin typeface="Arial" panose="020B0604020202020204" pitchFamily="34" charset="0"/>
                <a:cs typeface="Arial" panose="020B0604020202020204" pitchFamily="34" charset="0"/>
              </a:rPr>
              <a:t>Αναστολείς </a:t>
            </a:r>
            <a:r>
              <a:rPr lang="en-US" b="1" dirty="0">
                <a:solidFill>
                  <a:srgbClr val="0070C0"/>
                </a:solidFill>
                <a:latin typeface="Arial" panose="020B0604020202020204" pitchFamily="34" charset="0"/>
                <a:cs typeface="Arial" panose="020B0604020202020204" pitchFamily="34" charset="0"/>
              </a:rPr>
              <a:t>IL 12/23</a:t>
            </a:r>
            <a:endParaRPr lang="el-GR" b="1" dirty="0">
              <a:solidFill>
                <a:srgbClr val="0070C0"/>
              </a:solidFill>
              <a:latin typeface="Arial" panose="020B0604020202020204" pitchFamily="34" charset="0"/>
              <a:cs typeface="Arial" panose="020B0604020202020204" pitchFamily="34" charset="0"/>
            </a:endParaRPr>
          </a:p>
          <a:p>
            <a:pPr marL="0" indent="0">
              <a:buNone/>
            </a:pPr>
            <a:r>
              <a:rPr lang="en-US" sz="2400" b="1" dirty="0">
                <a:solidFill>
                  <a:srgbClr val="C00000"/>
                </a:solidFill>
                <a:latin typeface="Arial" panose="020B0604020202020204" pitchFamily="34" charset="0"/>
                <a:cs typeface="Arial" panose="020B0604020202020204" pitchFamily="34" charset="0"/>
              </a:rPr>
              <a:t>Ustekinumab</a:t>
            </a:r>
            <a:endParaRPr lang="el-GR" sz="2400"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ü"/>
            </a:pPr>
            <a:r>
              <a:rPr lang="el-GR" sz="2400" b="1" dirty="0">
                <a:solidFill>
                  <a:srgbClr val="002060"/>
                </a:solidFill>
                <a:latin typeface="Arial" panose="020B0604020202020204" pitchFamily="34" charset="0"/>
                <a:cs typeface="Arial" panose="020B0604020202020204" pitchFamily="34" charset="0"/>
              </a:rPr>
              <a:t>Μηχ. δράσης</a:t>
            </a:r>
            <a:r>
              <a:rPr lang="en-US" sz="2400" dirty="0">
                <a:latin typeface="Arial" panose="020B0604020202020204" pitchFamily="34" charset="0"/>
                <a:cs typeface="Arial" panose="020B0604020202020204" pitchFamily="34" charset="0"/>
              </a:rPr>
              <a:t>:</a:t>
            </a:r>
            <a:r>
              <a:rPr lang="el-GR" sz="2400" dirty="0">
                <a:latin typeface="Arial" panose="020B0604020202020204" pitchFamily="34" charset="0"/>
                <a:cs typeface="Arial" panose="020B0604020202020204" pitchFamily="34" charset="0"/>
              </a:rPr>
              <a:t> Πρόσδεση στις </a:t>
            </a:r>
            <a:r>
              <a:rPr lang="el-GR" sz="2400" dirty="0" err="1">
                <a:latin typeface="Arial" panose="020B0604020202020204" pitchFamily="34" charset="0"/>
                <a:cs typeface="Arial" panose="020B0604020202020204" pitchFamily="34" charset="0"/>
              </a:rPr>
              <a:t>ιντερλευκίνες</a:t>
            </a:r>
            <a:r>
              <a:rPr lang="el-GR" sz="2400" dirty="0">
                <a:latin typeface="Arial" panose="020B0604020202020204" pitchFamily="34" charset="0"/>
                <a:cs typeface="Arial" panose="020B0604020202020204" pitchFamily="34" charset="0"/>
              </a:rPr>
              <a:t> 12/23 </a:t>
            </a:r>
            <a:r>
              <a:rPr lang="el-GR" sz="2400" dirty="0">
                <a:latin typeface="Arial" panose="020B0604020202020204" pitchFamily="34" charset="0"/>
                <a:cs typeface="Arial" panose="020B0604020202020204" pitchFamily="34" charset="0"/>
                <a:sym typeface="Wingdings" panose="05000000000000000000" pitchFamily="2" charset="2"/>
              </a:rPr>
              <a:t>      φλεγμονής </a:t>
            </a:r>
            <a:endParaRPr lang="en-US" sz="2400"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ü"/>
            </a:pPr>
            <a:r>
              <a:rPr lang="el-GR" sz="2400" dirty="0">
                <a:latin typeface="Arial" panose="020B0604020202020204" pitchFamily="34" charset="0"/>
                <a:cs typeface="Arial" panose="020B0604020202020204" pitchFamily="34" charset="0"/>
              </a:rPr>
              <a:t>Από τις 18 αναφορές νεοεμφανιζόμενης λεύκης που σχετίζονται με το </a:t>
            </a:r>
            <a:r>
              <a:rPr lang="en-US" sz="2400" dirty="0">
                <a:latin typeface="Arial" panose="020B0604020202020204" pitchFamily="34" charset="0"/>
                <a:cs typeface="Arial" panose="020B0604020202020204" pitchFamily="34" charset="0"/>
              </a:rPr>
              <a:t>u</a:t>
            </a:r>
            <a:r>
              <a:rPr lang="el-GR" sz="2400" dirty="0" err="1">
                <a:latin typeface="Arial" panose="020B0604020202020204" pitchFamily="34" charset="0"/>
                <a:cs typeface="Arial" panose="020B0604020202020204" pitchFamily="34" charset="0"/>
              </a:rPr>
              <a:t>stekinumab</a:t>
            </a:r>
            <a:r>
              <a:rPr lang="el-GR" sz="2400" dirty="0">
                <a:latin typeface="Arial" panose="020B0604020202020204" pitchFamily="34" charset="0"/>
                <a:cs typeface="Arial" panose="020B0604020202020204" pitchFamily="34" charset="0"/>
              </a:rPr>
              <a:t> </a:t>
            </a:r>
            <a:r>
              <a:rPr lang="el-GR" sz="2400" b="1" dirty="0">
                <a:solidFill>
                  <a:srgbClr val="0070C0"/>
                </a:solidFill>
                <a:latin typeface="Arial" panose="020B0604020202020204" pitchFamily="34" charset="0"/>
                <a:cs typeface="Arial" panose="020B0604020202020204" pitchFamily="34" charset="0"/>
              </a:rPr>
              <a:t>σε μία μόνο περίπτωση βελτιώθηκε η λεύκη </a:t>
            </a:r>
          </a:p>
          <a:p>
            <a:pPr>
              <a:buFont typeface="Wingdings" panose="05000000000000000000" pitchFamily="2" charset="2"/>
              <a:buChar char="ü"/>
            </a:pPr>
            <a:r>
              <a:rPr lang="el-GR" sz="2400" b="1" dirty="0">
                <a:solidFill>
                  <a:srgbClr val="0070C0"/>
                </a:solidFill>
                <a:latin typeface="Arial" panose="020B0604020202020204" pitchFamily="34" charset="0"/>
                <a:cs typeface="Arial" panose="020B0604020202020204" pitchFamily="34" charset="0"/>
              </a:rPr>
              <a:t>ΔΕΝ</a:t>
            </a:r>
            <a:r>
              <a:rPr lang="el-GR" sz="2400" dirty="0">
                <a:latin typeface="Arial" panose="020B0604020202020204" pitchFamily="34" charset="0"/>
                <a:cs typeface="Arial" panose="020B0604020202020204" pitchFamily="34" charset="0"/>
              </a:rPr>
              <a:t> είναι ευεργετικό στη θεραπεία της λεύκης</a:t>
            </a:r>
          </a:p>
          <a:p>
            <a:pPr marL="0" indent="0">
              <a:buNone/>
            </a:pPr>
            <a:endParaRPr lang="el-GR" sz="2400" dirty="0">
              <a:latin typeface="Arial" panose="020B0604020202020204" pitchFamily="34" charset="0"/>
              <a:cs typeface="Arial" panose="020B0604020202020204" pitchFamily="34" charset="0"/>
            </a:endParaRPr>
          </a:p>
          <a:p>
            <a:pPr marL="0" indent="0">
              <a:buNone/>
            </a:pPr>
            <a:r>
              <a:rPr lang="el-GR" sz="2400" u="sng" dirty="0">
                <a:latin typeface="Arial" panose="020B0604020202020204" pitchFamily="34" charset="0"/>
                <a:cs typeface="Arial" panose="020B0604020202020204" pitchFamily="34" charset="0"/>
              </a:rPr>
              <a:t>Το ίδιο και οι υπόλοιποι αναστολείς </a:t>
            </a:r>
            <a:r>
              <a:rPr lang="en-US" sz="2400" u="sng" dirty="0">
                <a:latin typeface="Arial" panose="020B0604020202020204" pitchFamily="34" charset="0"/>
                <a:cs typeface="Arial" panose="020B0604020202020204" pitchFamily="34" charset="0"/>
              </a:rPr>
              <a:t>IL 12/23</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sym typeface="Wingdings" panose="05000000000000000000" pitchFamily="2" charset="2"/>
              </a:rPr>
              <a:t> </a:t>
            </a:r>
            <a:r>
              <a:rPr lang="en-US" sz="2400" b="1" dirty="0">
                <a:solidFill>
                  <a:srgbClr val="C00000"/>
                </a:solidFill>
                <a:latin typeface="Arial" panose="020B0604020202020204" pitchFamily="34" charset="0"/>
                <a:cs typeface="Arial" panose="020B0604020202020204" pitchFamily="34" charset="0"/>
              </a:rPr>
              <a:t>U</a:t>
            </a:r>
            <a:r>
              <a:rPr lang="el-GR" sz="2400" b="1" dirty="0" err="1">
                <a:solidFill>
                  <a:srgbClr val="C00000"/>
                </a:solidFill>
                <a:latin typeface="Arial" panose="020B0604020202020204" pitchFamily="34" charset="0"/>
                <a:cs typeface="Arial" panose="020B0604020202020204" pitchFamily="34" charset="0"/>
              </a:rPr>
              <a:t>stekinumab</a:t>
            </a:r>
            <a:r>
              <a:rPr lang="el-GR" sz="2400" b="1" dirty="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S</a:t>
            </a:r>
            <a:r>
              <a:rPr lang="el-GR" sz="2400" b="1" dirty="0" err="1">
                <a:solidFill>
                  <a:srgbClr val="C00000"/>
                </a:solidFill>
                <a:latin typeface="Arial" panose="020B0604020202020204" pitchFamily="34" charset="0"/>
                <a:cs typeface="Arial" panose="020B0604020202020204" pitchFamily="34" charset="0"/>
              </a:rPr>
              <a:t>ecukinumab</a:t>
            </a:r>
            <a:r>
              <a:rPr lang="el-GR" sz="2400" b="1" dirty="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I</a:t>
            </a:r>
            <a:r>
              <a:rPr lang="el-GR" sz="2400" b="1" dirty="0" err="1">
                <a:solidFill>
                  <a:srgbClr val="C00000"/>
                </a:solidFill>
                <a:latin typeface="Arial" panose="020B0604020202020204" pitchFamily="34" charset="0"/>
                <a:cs typeface="Arial" panose="020B0604020202020204" pitchFamily="34" charset="0"/>
              </a:rPr>
              <a:t>xekizumab</a:t>
            </a:r>
            <a:r>
              <a:rPr lang="el-GR" sz="2400" b="1" dirty="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B</a:t>
            </a:r>
            <a:r>
              <a:rPr lang="el-GR" sz="2400" b="1" dirty="0" err="1">
                <a:solidFill>
                  <a:srgbClr val="C00000"/>
                </a:solidFill>
                <a:latin typeface="Arial" panose="020B0604020202020204" pitchFamily="34" charset="0"/>
                <a:cs typeface="Arial" panose="020B0604020202020204" pitchFamily="34" charset="0"/>
              </a:rPr>
              <a:t>rodalumab</a:t>
            </a:r>
            <a:r>
              <a:rPr lang="el-GR" sz="2400" dirty="0">
                <a:latin typeface="Arial" panose="020B0604020202020204" pitchFamily="34" charset="0"/>
                <a:cs typeface="Arial" panose="020B0604020202020204" pitchFamily="34" charset="0"/>
              </a:rPr>
              <a:t> </a:t>
            </a:r>
          </a:p>
          <a:p>
            <a:pPr marL="0" indent="0">
              <a:buNone/>
            </a:pPr>
            <a:endParaRPr lang="en-US" sz="2400" dirty="0">
              <a:sym typeface="Wingdings" panose="05000000000000000000" pitchFamily="2" charset="2"/>
            </a:endParaRPr>
          </a:p>
          <a:p>
            <a:pPr marL="0" indent="0">
              <a:buNone/>
            </a:pPr>
            <a:r>
              <a:rPr lang="el-GR" sz="2400" b="1" dirty="0">
                <a:solidFill>
                  <a:srgbClr val="7030A0"/>
                </a:solidFill>
                <a:latin typeface="Arial" panose="020B0604020202020204" pitchFamily="34" charset="0"/>
                <a:cs typeface="Arial" panose="020B0604020202020204" pitchFamily="34" charset="0"/>
                <a:sym typeface="Wingdings" panose="05000000000000000000" pitchFamily="2" charset="2"/>
              </a:rPr>
              <a:t>Ανάγκη περαιτέρω έρευνας και καλύτερου σχεδιασμού δοκιμών</a:t>
            </a:r>
            <a:endParaRPr lang="el-GR" sz="2400" b="1" dirty="0">
              <a:solidFill>
                <a:srgbClr val="7030A0"/>
              </a:solidFill>
              <a:latin typeface="Arial" panose="020B0604020202020204" pitchFamily="34" charset="0"/>
              <a:cs typeface="Arial" panose="020B0604020202020204" pitchFamily="34" charset="0"/>
            </a:endParaRPr>
          </a:p>
        </p:txBody>
      </p:sp>
      <p:sp>
        <p:nvSpPr>
          <p:cNvPr id="6" name="Βέλος: Κάτω 5">
            <a:extLst>
              <a:ext uri="{FF2B5EF4-FFF2-40B4-BE49-F238E27FC236}">
                <a16:creationId xmlns:a16="http://schemas.microsoft.com/office/drawing/2014/main" id="{22C4964E-6130-2D30-F532-1603B74BF179}"/>
              </a:ext>
            </a:extLst>
          </p:cNvPr>
          <p:cNvSpPr/>
          <p:nvPr/>
        </p:nvSpPr>
        <p:spPr>
          <a:xfrm>
            <a:off x="6266412" y="3337560"/>
            <a:ext cx="249382" cy="353291"/>
          </a:xfrm>
          <a:prstGeom prst="down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Βέλος: Κάτω 7">
            <a:extLst>
              <a:ext uri="{FF2B5EF4-FFF2-40B4-BE49-F238E27FC236}">
                <a16:creationId xmlns:a16="http://schemas.microsoft.com/office/drawing/2014/main" id="{8E5F8A87-2C79-8B7C-394A-00C6960ACC4A}"/>
              </a:ext>
            </a:extLst>
          </p:cNvPr>
          <p:cNvSpPr/>
          <p:nvPr/>
        </p:nvSpPr>
        <p:spPr>
          <a:xfrm>
            <a:off x="3386050" y="5557520"/>
            <a:ext cx="322349" cy="345636"/>
          </a:xfrm>
          <a:prstGeom prst="downArrow">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68762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E68224E-116F-EE42-9B97-6ACBA1155FEE}"/>
              </a:ext>
            </a:extLst>
          </p:cNvPr>
          <p:cNvSpPr>
            <a:spLocks noGrp="1"/>
          </p:cNvSpPr>
          <p:nvPr>
            <p:ph type="title"/>
          </p:nvPr>
        </p:nvSpPr>
        <p:spPr>
          <a:xfrm>
            <a:off x="685800" y="197426"/>
            <a:ext cx="10543308" cy="704503"/>
          </a:xfrm>
        </p:spPr>
        <p:txBody>
          <a:bodyPr>
            <a:normAutofit fontScale="90000"/>
          </a:bodyPr>
          <a:lstStyle/>
          <a:p>
            <a:pPr algn="ctr"/>
            <a:r>
              <a:rPr lang="el-GR" dirty="0">
                <a:latin typeface="Arial" panose="020B0604020202020204" pitchFamily="34" charset="0"/>
                <a:cs typeface="Arial" panose="020B0604020202020204" pitchFamily="34" charset="0"/>
              </a:rPr>
              <a:t>Αναστολείς </a:t>
            </a:r>
            <a:r>
              <a:rPr lang="el-GR" dirty="0" err="1">
                <a:latin typeface="Arial" panose="020B0604020202020204" pitchFamily="34" charset="0"/>
                <a:cs typeface="Arial" panose="020B0604020202020204" pitchFamily="34" charset="0"/>
              </a:rPr>
              <a:t>ιντερλευκίνης</a:t>
            </a:r>
            <a:r>
              <a:rPr lang="el-GR"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IL)</a:t>
            </a:r>
            <a:endParaRPr lang="el-GR" dirty="0">
              <a:latin typeface="Arial" panose="020B0604020202020204" pitchFamily="34" charset="0"/>
              <a:cs typeface="Arial" panose="020B0604020202020204" pitchFamily="34" charset="0"/>
            </a:endParaRPr>
          </a:p>
        </p:txBody>
      </p:sp>
      <p:sp>
        <p:nvSpPr>
          <p:cNvPr id="3" name="Θέση περιεχομένου 2">
            <a:extLst>
              <a:ext uri="{FF2B5EF4-FFF2-40B4-BE49-F238E27FC236}">
                <a16:creationId xmlns:a16="http://schemas.microsoft.com/office/drawing/2014/main" id="{12C4FB0B-52CB-CAE1-12EB-90D9832EB5BA}"/>
              </a:ext>
            </a:extLst>
          </p:cNvPr>
          <p:cNvSpPr>
            <a:spLocks noGrp="1"/>
          </p:cNvSpPr>
          <p:nvPr>
            <p:ph idx="1"/>
          </p:nvPr>
        </p:nvSpPr>
        <p:spPr>
          <a:xfrm>
            <a:off x="268357" y="901929"/>
            <a:ext cx="11464949" cy="5758645"/>
          </a:xfrm>
        </p:spPr>
        <p:txBody>
          <a:bodyPr>
            <a:normAutofit/>
          </a:bodyPr>
          <a:lstStyle/>
          <a:p>
            <a:pPr marL="0" indent="0">
              <a:buNone/>
            </a:pPr>
            <a:r>
              <a:rPr lang="el-GR" b="1" dirty="0">
                <a:solidFill>
                  <a:srgbClr val="0070C0"/>
                </a:solidFill>
                <a:latin typeface="Arial" panose="020B0604020202020204" pitchFamily="34" charset="0"/>
                <a:cs typeface="Arial" panose="020B0604020202020204" pitchFamily="34" charset="0"/>
              </a:rPr>
              <a:t>Αναστολείς </a:t>
            </a:r>
            <a:r>
              <a:rPr lang="en-US" b="1" dirty="0">
                <a:solidFill>
                  <a:srgbClr val="0070C0"/>
                </a:solidFill>
                <a:latin typeface="Arial" panose="020B0604020202020204" pitchFamily="34" charset="0"/>
                <a:cs typeface="Arial" panose="020B0604020202020204" pitchFamily="34" charset="0"/>
              </a:rPr>
              <a:t>IL</a:t>
            </a:r>
            <a:r>
              <a:rPr lang="el-GR" b="1" dirty="0">
                <a:solidFill>
                  <a:srgbClr val="0070C0"/>
                </a:solidFill>
                <a:latin typeface="Arial" panose="020B0604020202020204" pitchFamily="34" charset="0"/>
                <a:cs typeface="Arial" panose="020B0604020202020204" pitchFamily="34" charset="0"/>
              </a:rPr>
              <a:t>17</a:t>
            </a:r>
          </a:p>
          <a:p>
            <a:pPr marL="0" indent="0">
              <a:buNone/>
            </a:pPr>
            <a:r>
              <a:rPr lang="en-US" sz="2400" dirty="0">
                <a:latin typeface="Arial" panose="020B0604020202020204" pitchFamily="34" charset="0"/>
                <a:cs typeface="Arial" panose="020B0604020202020204" pitchFamily="34" charset="0"/>
              </a:rPr>
              <a:t>M</a:t>
            </a:r>
            <a:r>
              <a:rPr lang="el-GR" sz="2400" dirty="0" err="1">
                <a:latin typeface="Arial" panose="020B0604020202020204" pitchFamily="34" charset="0"/>
                <a:cs typeface="Arial" panose="020B0604020202020204" pitchFamily="34" charset="0"/>
              </a:rPr>
              <a:t>ηχανισμός</a:t>
            </a:r>
            <a:r>
              <a:rPr lang="el-GR" sz="2400" dirty="0">
                <a:latin typeface="Arial" panose="020B0604020202020204" pitchFamily="34" charset="0"/>
                <a:cs typeface="Arial" panose="020B0604020202020204" pitchFamily="34" charset="0"/>
              </a:rPr>
              <a:t> δράσης </a:t>
            </a:r>
            <a:r>
              <a:rPr lang="el-GR" sz="2400" dirty="0">
                <a:latin typeface="Arial" panose="020B0604020202020204" pitchFamily="34" charset="0"/>
                <a:cs typeface="Arial" panose="020B0604020202020204" pitchFamily="34" charset="0"/>
                <a:sym typeface="Wingdings" panose="05000000000000000000" pitchFamily="2" charset="2"/>
              </a:rPr>
              <a:t>     της φλεγμονής και της παραγωγής </a:t>
            </a:r>
            <a:r>
              <a:rPr lang="el-GR" sz="2400" dirty="0" err="1">
                <a:latin typeface="Arial" panose="020B0604020202020204" pitchFamily="34" charset="0"/>
                <a:cs typeface="Arial" panose="020B0604020202020204" pitchFamily="34" charset="0"/>
                <a:sym typeface="Wingdings" panose="05000000000000000000" pitchFamily="2" charset="2"/>
              </a:rPr>
              <a:t>προφλεγμονωδών</a:t>
            </a:r>
            <a:r>
              <a:rPr lang="el-GR" sz="2400" dirty="0">
                <a:latin typeface="Arial" panose="020B0604020202020204" pitchFamily="34" charset="0"/>
                <a:cs typeface="Arial" panose="020B0604020202020204" pitchFamily="34" charset="0"/>
                <a:sym typeface="Wingdings" panose="05000000000000000000" pitchFamily="2" charset="2"/>
              </a:rPr>
              <a:t> </a:t>
            </a:r>
            <a:r>
              <a:rPr lang="el-GR" sz="2400" dirty="0" err="1">
                <a:latin typeface="Arial" panose="020B0604020202020204" pitchFamily="34" charset="0"/>
                <a:cs typeface="Arial" panose="020B0604020202020204" pitchFamily="34" charset="0"/>
                <a:sym typeface="Wingdings" panose="05000000000000000000" pitchFamily="2" charset="2"/>
              </a:rPr>
              <a:t>κυτοκινών</a:t>
            </a:r>
            <a:r>
              <a:rPr lang="el-GR" sz="2400" dirty="0">
                <a:latin typeface="Arial" panose="020B0604020202020204" pitchFamily="34" charset="0"/>
                <a:cs typeface="Arial" panose="020B0604020202020204" pitchFamily="34" charset="0"/>
                <a:sym typeface="Wingdings" panose="05000000000000000000" pitchFamily="2" charset="2"/>
              </a:rPr>
              <a:t> </a:t>
            </a:r>
            <a:endParaRPr lang="en-US" sz="2400" dirty="0">
              <a:latin typeface="Arial" panose="020B0604020202020204" pitchFamily="34" charset="0"/>
              <a:cs typeface="Arial" panose="020B0604020202020204" pitchFamily="34" charset="0"/>
              <a:sym typeface="Wingdings" panose="05000000000000000000" pitchFamily="2" charset="2"/>
            </a:endParaRPr>
          </a:p>
          <a:p>
            <a:pPr marL="0" indent="0">
              <a:buNone/>
            </a:pPr>
            <a:endParaRPr lang="el-GR" dirty="0">
              <a:sym typeface="Wingdings" panose="05000000000000000000" pitchFamily="2" charset="2"/>
            </a:endParaRPr>
          </a:p>
          <a:p>
            <a:r>
              <a:rPr lang="en-US" sz="2400" b="1" dirty="0" err="1">
                <a:solidFill>
                  <a:srgbClr val="C00000"/>
                </a:solidFill>
                <a:latin typeface="Arial" panose="020B0604020202020204" pitchFamily="34" charset="0"/>
                <a:cs typeface="Arial" panose="020B0604020202020204" pitchFamily="34" charset="0"/>
              </a:rPr>
              <a:t>Secukinumab</a:t>
            </a:r>
            <a:r>
              <a:rPr lang="el-GR" sz="2400" b="1" dirty="0">
                <a:solidFill>
                  <a:srgbClr val="C00000"/>
                </a:solidFill>
                <a:latin typeface="Arial" panose="020B0604020202020204" pitchFamily="34" charset="0"/>
                <a:cs typeface="Arial" panose="020B0604020202020204" pitchFamily="34" charset="0"/>
              </a:rPr>
              <a:t>, </a:t>
            </a:r>
            <a:r>
              <a:rPr lang="en-US" sz="2400" b="1" dirty="0" err="1">
                <a:solidFill>
                  <a:srgbClr val="C00000"/>
                </a:solidFill>
                <a:latin typeface="Arial" panose="020B0604020202020204" pitchFamily="34" charset="0"/>
                <a:cs typeface="Arial" panose="020B0604020202020204" pitchFamily="34" charset="0"/>
              </a:rPr>
              <a:t>Ixekizumab</a:t>
            </a:r>
            <a:endParaRPr lang="el-GR" sz="2400" b="1" dirty="0">
              <a:solidFill>
                <a:srgbClr val="C00000"/>
              </a:solidFill>
              <a:latin typeface="Arial" panose="020B0604020202020204" pitchFamily="34" charset="0"/>
              <a:cs typeface="Arial" panose="020B0604020202020204" pitchFamily="34" charset="0"/>
            </a:endParaRPr>
          </a:p>
          <a:p>
            <a:pPr marL="0" indent="0">
              <a:buNone/>
            </a:pPr>
            <a:r>
              <a:rPr lang="el-GR" sz="2400" dirty="0">
                <a:latin typeface="Arial" panose="020B0604020202020204" pitchFamily="34" charset="0"/>
                <a:cs typeface="Arial" panose="020B0604020202020204" pitchFamily="34" charset="0"/>
              </a:rPr>
              <a:t>Εξάπλωση και εμφάνιση νέων περιοχών αποχρωματισμού</a:t>
            </a:r>
            <a:endParaRPr lang="en-US" sz="2400" dirty="0">
              <a:latin typeface="Arial" panose="020B0604020202020204" pitchFamily="34" charset="0"/>
              <a:cs typeface="Arial" panose="020B0604020202020204" pitchFamily="34" charset="0"/>
            </a:endParaRPr>
          </a:p>
          <a:p>
            <a:pPr marL="0" indent="0">
              <a:buNone/>
            </a:pPr>
            <a:endParaRPr lang="en-US" dirty="0"/>
          </a:p>
          <a:p>
            <a:endParaRPr lang="el-GR" dirty="0"/>
          </a:p>
        </p:txBody>
      </p:sp>
      <p:sp>
        <p:nvSpPr>
          <p:cNvPr id="5" name="Βέλος: Κάτω 4">
            <a:extLst>
              <a:ext uri="{FF2B5EF4-FFF2-40B4-BE49-F238E27FC236}">
                <a16:creationId xmlns:a16="http://schemas.microsoft.com/office/drawing/2014/main" id="{B71F1163-B221-E46F-6DCB-4B160DD717FB}"/>
              </a:ext>
            </a:extLst>
          </p:cNvPr>
          <p:cNvSpPr/>
          <p:nvPr/>
        </p:nvSpPr>
        <p:spPr>
          <a:xfrm>
            <a:off x="3577659" y="1516980"/>
            <a:ext cx="288663" cy="405245"/>
          </a:xfrm>
          <a:prstGeom prst="down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Ορθογώνιο: Στρογγύλεμα γωνιών 5">
            <a:extLst>
              <a:ext uri="{FF2B5EF4-FFF2-40B4-BE49-F238E27FC236}">
                <a16:creationId xmlns:a16="http://schemas.microsoft.com/office/drawing/2014/main" id="{E07B3BA5-AEEE-74AD-C0E1-F3980C611F45}"/>
              </a:ext>
            </a:extLst>
          </p:cNvPr>
          <p:cNvSpPr/>
          <p:nvPr/>
        </p:nvSpPr>
        <p:spPr>
          <a:xfrm>
            <a:off x="1252832" y="4380843"/>
            <a:ext cx="5426264" cy="1575228"/>
          </a:xfrm>
          <a:prstGeom prst="roundRect">
            <a:avLst/>
          </a:prstGeom>
          <a:solidFill>
            <a:srgbClr val="2876C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latin typeface="Arial" panose="020B0604020202020204" pitchFamily="34" charset="0"/>
                <a:cs typeface="Arial" panose="020B0604020202020204" pitchFamily="34" charset="0"/>
              </a:rPr>
              <a:t>Τα βιολογικά φάρμακα που χρησιμοποιούνται συνήθως για την </a:t>
            </a:r>
            <a:r>
              <a:rPr lang="el-GR" b="1" dirty="0">
                <a:solidFill>
                  <a:srgbClr val="FFFF00"/>
                </a:solidFill>
                <a:latin typeface="Arial" panose="020B0604020202020204" pitchFamily="34" charset="0"/>
                <a:cs typeface="Arial" panose="020B0604020202020204" pitchFamily="34" charset="0"/>
              </a:rPr>
              <a:t>ψωρίαση</a:t>
            </a:r>
            <a:r>
              <a:rPr lang="el-GR" dirty="0">
                <a:latin typeface="Arial" panose="020B0604020202020204" pitchFamily="34" charset="0"/>
                <a:cs typeface="Arial" panose="020B0604020202020204" pitchFamily="34" charset="0"/>
              </a:rPr>
              <a:t> </a:t>
            </a:r>
            <a:r>
              <a:rPr lang="el-GR" u="sng" dirty="0">
                <a:latin typeface="Arial" panose="020B0604020202020204" pitchFamily="34" charset="0"/>
                <a:cs typeface="Arial" panose="020B0604020202020204" pitchFamily="34" charset="0"/>
              </a:rPr>
              <a:t>μπορεί δυνητικά να προκαλέσουν </a:t>
            </a:r>
            <a:r>
              <a:rPr lang="el-GR" b="1" u="sng" dirty="0">
                <a:solidFill>
                  <a:schemeClr val="bg1"/>
                </a:solidFill>
                <a:latin typeface="Arial" panose="020B0604020202020204" pitchFamily="34" charset="0"/>
                <a:cs typeface="Arial" panose="020B0604020202020204" pitchFamily="34" charset="0"/>
              </a:rPr>
              <a:t>λεύκη</a:t>
            </a:r>
            <a:r>
              <a:rPr lang="el-GR" dirty="0">
                <a:latin typeface="Arial" panose="020B0604020202020204" pitchFamily="34" charset="0"/>
                <a:cs typeface="Arial" panose="020B0604020202020204" pitchFamily="34" charset="0"/>
              </a:rPr>
              <a:t>, αν και υπάρχουν περιστασιακές αναφορές για </a:t>
            </a:r>
            <a:r>
              <a:rPr lang="el-GR" dirty="0" err="1">
                <a:latin typeface="Arial" panose="020B0604020202020204" pitchFamily="34" charset="0"/>
                <a:cs typeface="Arial" panose="020B0604020202020204" pitchFamily="34" charset="0"/>
              </a:rPr>
              <a:t>επαναμελάγχρωση</a:t>
            </a:r>
            <a:endParaRPr lang="el-GR" dirty="0">
              <a:latin typeface="Arial" panose="020B0604020202020204" pitchFamily="34" charset="0"/>
              <a:cs typeface="Arial" panose="020B0604020202020204" pitchFamily="34" charset="0"/>
            </a:endParaRPr>
          </a:p>
          <a:p>
            <a:pPr algn="ctr"/>
            <a:endParaRPr lang="el-GR" dirty="0">
              <a:latin typeface="Arial" panose="020B0604020202020204" pitchFamily="34" charset="0"/>
              <a:cs typeface="Arial" panose="020B0604020202020204" pitchFamily="34" charset="0"/>
            </a:endParaRPr>
          </a:p>
        </p:txBody>
      </p:sp>
      <p:sp>
        <p:nvSpPr>
          <p:cNvPr id="7" name="Βέλος: Καμπύλο προς τα δεξιά 6">
            <a:extLst>
              <a:ext uri="{FF2B5EF4-FFF2-40B4-BE49-F238E27FC236}">
                <a16:creationId xmlns:a16="http://schemas.microsoft.com/office/drawing/2014/main" id="{F28A96EF-2283-0D5F-F2A8-00914B5731CE}"/>
              </a:ext>
            </a:extLst>
          </p:cNvPr>
          <p:cNvSpPr/>
          <p:nvPr/>
        </p:nvSpPr>
        <p:spPr>
          <a:xfrm>
            <a:off x="458694" y="4286182"/>
            <a:ext cx="603801" cy="1196311"/>
          </a:xfrm>
          <a:prstGeom prst="curved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pic>
        <p:nvPicPr>
          <p:cNvPr id="8" name="Εικόνα 7">
            <a:extLst>
              <a:ext uri="{FF2B5EF4-FFF2-40B4-BE49-F238E27FC236}">
                <a16:creationId xmlns:a16="http://schemas.microsoft.com/office/drawing/2014/main" id="{F3382933-2C08-FC15-873E-1332D8DE28D7}"/>
              </a:ext>
            </a:extLst>
          </p:cNvPr>
          <p:cNvPicPr>
            <a:picLocks noChangeAspect="1"/>
          </p:cNvPicPr>
          <p:nvPr/>
        </p:nvPicPr>
        <p:blipFill>
          <a:blip r:embed="rId3"/>
          <a:srcRect r="2273"/>
          <a:stretch/>
        </p:blipFill>
        <p:spPr>
          <a:xfrm>
            <a:off x="6948946" y="4380843"/>
            <a:ext cx="5127097" cy="222079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03946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2FDDDE0-48B4-365D-1B3A-7001A8CA539B}"/>
              </a:ext>
            </a:extLst>
          </p:cNvPr>
          <p:cNvSpPr>
            <a:spLocks noGrp="1"/>
          </p:cNvSpPr>
          <p:nvPr>
            <p:ph type="title"/>
          </p:nvPr>
        </p:nvSpPr>
        <p:spPr>
          <a:xfrm>
            <a:off x="332509" y="220258"/>
            <a:ext cx="10803082" cy="735676"/>
          </a:xfrm>
        </p:spPr>
        <p:txBody>
          <a:bodyPr>
            <a:normAutofit fontScale="90000"/>
          </a:bodyPr>
          <a:lstStyle/>
          <a:p>
            <a:pPr algn="ctr"/>
            <a:r>
              <a:rPr lang="el-GR" dirty="0">
                <a:latin typeface="Arial" panose="020B0604020202020204" pitchFamily="34" charset="0"/>
                <a:cs typeface="Arial" panose="020B0604020202020204" pitchFamily="34" charset="0"/>
              </a:rPr>
              <a:t>Άλλα βιολογικά φάρμακα</a:t>
            </a:r>
          </a:p>
        </p:txBody>
      </p:sp>
      <p:sp>
        <p:nvSpPr>
          <p:cNvPr id="3" name="Θέση περιεχομένου 2">
            <a:extLst>
              <a:ext uri="{FF2B5EF4-FFF2-40B4-BE49-F238E27FC236}">
                <a16:creationId xmlns:a16="http://schemas.microsoft.com/office/drawing/2014/main" id="{F3E102EF-9F19-81B8-ABEB-5673BB2C871D}"/>
              </a:ext>
            </a:extLst>
          </p:cNvPr>
          <p:cNvSpPr>
            <a:spLocks noGrp="1"/>
          </p:cNvSpPr>
          <p:nvPr>
            <p:ph idx="1"/>
          </p:nvPr>
        </p:nvSpPr>
        <p:spPr>
          <a:xfrm>
            <a:off x="166256" y="1049483"/>
            <a:ext cx="9272154" cy="5808518"/>
          </a:xfrm>
        </p:spPr>
        <p:txBody>
          <a:bodyPr>
            <a:normAutofit/>
          </a:bodyPr>
          <a:lstStyle/>
          <a:p>
            <a:pPr marL="0" indent="0">
              <a:buNone/>
            </a:pPr>
            <a:r>
              <a:rPr lang="en-US" b="1" dirty="0">
                <a:solidFill>
                  <a:srgbClr val="C00000"/>
                </a:solidFill>
                <a:latin typeface="Arial" panose="020B0604020202020204" pitchFamily="34" charset="0"/>
                <a:cs typeface="Arial" panose="020B0604020202020204" pitchFamily="34" charset="0"/>
              </a:rPr>
              <a:t>Rituximab</a:t>
            </a:r>
            <a:endParaRPr lang="el-GR" sz="2400" b="1" dirty="0">
              <a:solidFill>
                <a:srgbClr val="C00000"/>
              </a:solidFill>
              <a:latin typeface="Arial" panose="020B0604020202020204" pitchFamily="34" charset="0"/>
              <a:cs typeface="Arial" panose="020B0604020202020204" pitchFamily="34" charset="0"/>
            </a:endParaRPr>
          </a:p>
          <a:p>
            <a:r>
              <a:rPr lang="el-GR" sz="2000" b="1" dirty="0">
                <a:solidFill>
                  <a:srgbClr val="0070C0"/>
                </a:solidFill>
                <a:latin typeface="Arial" panose="020B0604020202020204" pitchFamily="34" charset="0"/>
                <a:cs typeface="Arial" panose="020B0604020202020204" pitchFamily="34" charset="0"/>
              </a:rPr>
              <a:t>Χιμαιρικό αντίσωμα </a:t>
            </a:r>
            <a:r>
              <a:rPr lang="el-GR" sz="2000" dirty="0">
                <a:latin typeface="Arial" panose="020B0604020202020204" pitchFamily="34" charset="0"/>
                <a:cs typeface="Arial" panose="020B0604020202020204" pitchFamily="34" charset="0"/>
              </a:rPr>
              <a:t>ενάντια στο αντιγόνο </a:t>
            </a:r>
            <a:r>
              <a:rPr lang="en-US" sz="2000" b="1" dirty="0">
                <a:solidFill>
                  <a:srgbClr val="0070C0"/>
                </a:solidFill>
                <a:latin typeface="Arial" panose="020B0604020202020204" pitchFamily="34" charset="0"/>
                <a:cs typeface="Arial" panose="020B0604020202020204" pitchFamily="34" charset="0"/>
              </a:rPr>
              <a:t>CD20 </a:t>
            </a:r>
            <a:r>
              <a:rPr lang="el-GR" sz="2000" dirty="0">
                <a:latin typeface="Arial" panose="020B0604020202020204" pitchFamily="34" charset="0"/>
                <a:cs typeface="Arial" panose="020B0604020202020204" pitchFamily="34" charset="0"/>
              </a:rPr>
              <a:t>της επιφάνειας των Β-λεμφοκυττάρων</a:t>
            </a:r>
          </a:p>
          <a:p>
            <a:r>
              <a:rPr lang="el-GR" sz="2000" dirty="0">
                <a:latin typeface="Arial" panose="020B0604020202020204" pitchFamily="34" charset="0"/>
                <a:cs typeface="Arial" panose="020B0604020202020204" pitchFamily="34" charset="0"/>
              </a:rPr>
              <a:t>Έχει εγκριθεί ως </a:t>
            </a:r>
            <a:r>
              <a:rPr lang="el-GR" sz="2000" dirty="0" err="1">
                <a:latin typeface="Arial" panose="020B0604020202020204" pitchFamily="34" charset="0"/>
                <a:cs typeface="Arial" panose="020B0604020202020204" pitchFamily="34" charset="0"/>
              </a:rPr>
              <a:t>ανοσοκατασταλτικό</a:t>
            </a:r>
            <a:r>
              <a:rPr lang="el-GR" sz="2000" dirty="0">
                <a:latin typeface="Arial" panose="020B0604020202020204" pitchFamily="34" charset="0"/>
                <a:cs typeface="Arial" panose="020B0604020202020204" pitchFamily="34" charset="0"/>
              </a:rPr>
              <a:t> για τη θεραπεία λεμφωμάτων,</a:t>
            </a:r>
            <a:endParaRPr lang="en-US" sz="20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  </a:t>
            </a:r>
            <a:r>
              <a:rPr lang="el-GR" sz="2000" dirty="0">
                <a:latin typeface="Arial" panose="020B0604020202020204" pitchFamily="34" charset="0"/>
                <a:cs typeface="Arial" panose="020B0604020202020204" pitchFamily="34" charset="0"/>
              </a:rPr>
              <a:t> λευχαιμιών και κάποιων </a:t>
            </a:r>
            <a:r>
              <a:rPr lang="el-GR" sz="2000" dirty="0" err="1">
                <a:latin typeface="Arial" panose="020B0604020202020204" pitchFamily="34" charset="0"/>
                <a:cs typeface="Arial" panose="020B0604020202020204" pitchFamily="34" charset="0"/>
              </a:rPr>
              <a:t>αυτοάνοσων</a:t>
            </a:r>
            <a:r>
              <a:rPr lang="el-GR" sz="2000" dirty="0">
                <a:latin typeface="Arial" panose="020B0604020202020204" pitchFamily="34" charset="0"/>
                <a:cs typeface="Arial" panose="020B0604020202020204" pitchFamily="34" charset="0"/>
              </a:rPr>
              <a:t> ασθενειών</a:t>
            </a:r>
            <a:r>
              <a:rPr lang="en-US" sz="2000" dirty="0">
                <a:latin typeface="Arial" panose="020B0604020202020204" pitchFamily="34" charset="0"/>
                <a:cs typeface="Arial" panose="020B0604020202020204" pitchFamily="34" charset="0"/>
              </a:rPr>
              <a:t> </a:t>
            </a:r>
            <a:r>
              <a:rPr lang="el-GR" sz="2000" dirty="0">
                <a:latin typeface="Arial" panose="020B0604020202020204" pitchFamily="34" charset="0"/>
                <a:cs typeface="Arial" panose="020B0604020202020204" pitchFamily="34" charset="0"/>
              </a:rPr>
              <a:t>όπως ΡΑ</a:t>
            </a:r>
          </a:p>
          <a:p>
            <a:pPr marL="0" indent="0">
              <a:buNone/>
            </a:pPr>
            <a:r>
              <a:rPr lang="el-GR" sz="2000" b="1" dirty="0">
                <a:solidFill>
                  <a:srgbClr val="C00000"/>
                </a:solidFill>
                <a:latin typeface="Arial" panose="020B0604020202020204" pitchFamily="34" charset="0"/>
                <a:cs typeface="Arial" panose="020B0604020202020204" pitchFamily="34" charset="0"/>
              </a:rPr>
              <a:t>Μηχανισμός δράσης</a:t>
            </a:r>
            <a:r>
              <a:rPr lang="en-US" sz="2000" b="1" dirty="0">
                <a:solidFill>
                  <a:srgbClr val="C00000"/>
                </a:solidFill>
                <a:latin typeface="Arial" panose="020B0604020202020204" pitchFamily="34" charset="0"/>
                <a:cs typeface="Arial" panose="020B0604020202020204" pitchFamily="34" charset="0"/>
              </a:rPr>
              <a:t>:</a:t>
            </a:r>
            <a:r>
              <a:rPr lang="el-GR" sz="2000" dirty="0">
                <a:latin typeface="Arial" panose="020B0604020202020204" pitchFamily="34" charset="0"/>
                <a:cs typeface="Arial" panose="020B0604020202020204" pitchFamily="34" charset="0"/>
                <a:sym typeface="Wingdings" panose="05000000000000000000" pitchFamily="2" charset="2"/>
              </a:rPr>
              <a:t> </a:t>
            </a:r>
          </a:p>
          <a:p>
            <a:pPr marL="0" indent="0">
              <a:buNone/>
            </a:pPr>
            <a:r>
              <a:rPr lang="el-GR" sz="2000" dirty="0">
                <a:latin typeface="Arial" panose="020B0604020202020204" pitchFamily="34" charset="0"/>
                <a:cs typeface="Arial" panose="020B0604020202020204" pitchFamily="34" charset="0"/>
                <a:sym typeface="Wingdings" panose="05000000000000000000" pitchFamily="2" charset="2"/>
              </a:rPr>
              <a:t>Πρόσδεση στη </a:t>
            </a:r>
            <a:r>
              <a:rPr lang="en-US" sz="2000" dirty="0">
                <a:latin typeface="Arial" panose="020B0604020202020204" pitchFamily="34" charset="0"/>
                <a:cs typeface="Arial" panose="020B0604020202020204" pitchFamily="34" charset="0"/>
                <a:sym typeface="Wingdings" panose="05000000000000000000" pitchFamily="2" charset="2"/>
              </a:rPr>
              <a:t>CD20  </a:t>
            </a:r>
            <a:r>
              <a:rPr lang="el-GR" sz="2000" dirty="0">
                <a:latin typeface="Arial" panose="020B0604020202020204" pitchFamily="34" charset="0"/>
                <a:cs typeface="Arial" panose="020B0604020202020204" pitchFamily="34" charset="0"/>
                <a:sym typeface="Wingdings" panose="05000000000000000000" pitchFamily="2" charset="2"/>
              </a:rPr>
              <a:t>καταστροφή Β-κυττάρων      </a:t>
            </a:r>
            <a:r>
              <a:rPr lang="en-US" sz="2000" dirty="0">
                <a:latin typeface="Arial" panose="020B0604020202020204" pitchFamily="34" charset="0"/>
                <a:cs typeface="Arial" panose="020B0604020202020204" pitchFamily="34" charset="0"/>
                <a:sym typeface="Wingdings" panose="05000000000000000000" pitchFamily="2" charset="2"/>
              </a:rPr>
              <a:t> </a:t>
            </a:r>
            <a:r>
              <a:rPr lang="el-GR" sz="2000" dirty="0">
                <a:latin typeface="Arial" panose="020B0604020202020204" pitchFamily="34" charset="0"/>
                <a:cs typeface="Arial" panose="020B0604020202020204" pitchFamily="34" charset="0"/>
                <a:sym typeface="Wingdings" panose="05000000000000000000" pitchFamily="2" charset="2"/>
              </a:rPr>
              <a:t>παραγωγής αντισωμάτων  </a:t>
            </a:r>
            <a:r>
              <a:rPr lang="el-GR" sz="2000" dirty="0" err="1">
                <a:latin typeface="Arial" panose="020B0604020202020204" pitchFamily="34" charset="0"/>
                <a:cs typeface="Arial" panose="020B0604020202020204" pitchFamily="34" charset="0"/>
                <a:sym typeface="Wingdings" panose="05000000000000000000" pitchFamily="2" charset="2"/>
              </a:rPr>
              <a:t>ανοσοκαταστολή</a:t>
            </a:r>
            <a:endParaRPr lang="en-US" sz="20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a:p>
            <a:r>
              <a:rPr lang="el-GR" sz="2400" dirty="0">
                <a:latin typeface="Arial" panose="020B0604020202020204" pitchFamily="34" charset="0"/>
                <a:cs typeface="Arial" panose="020B0604020202020204" pitchFamily="34" charset="0"/>
              </a:rPr>
              <a:t>Σε στάδιο </a:t>
            </a:r>
            <a:r>
              <a:rPr lang="el-GR" sz="2400" b="1" dirty="0">
                <a:solidFill>
                  <a:srgbClr val="0070C0"/>
                </a:solidFill>
                <a:latin typeface="Arial" panose="020B0604020202020204" pitchFamily="34" charset="0"/>
                <a:cs typeface="Arial" panose="020B0604020202020204" pitchFamily="34" charset="0"/>
              </a:rPr>
              <a:t>κλινικών δοκιμών </a:t>
            </a:r>
            <a:r>
              <a:rPr lang="el-GR" sz="2400" dirty="0">
                <a:latin typeface="Arial" panose="020B0604020202020204" pitchFamily="34" charset="0"/>
                <a:cs typeface="Arial" panose="020B0604020202020204" pitchFamily="34" charset="0"/>
              </a:rPr>
              <a:t>για τη λεύκη</a:t>
            </a:r>
          </a:p>
          <a:p>
            <a:endParaRPr lang="el-GR" sz="2400" dirty="0">
              <a:latin typeface="Arial" panose="020B0604020202020204" pitchFamily="34" charset="0"/>
              <a:cs typeface="Arial" panose="020B0604020202020204" pitchFamily="34" charset="0"/>
            </a:endParaRPr>
          </a:p>
          <a:p>
            <a:endParaRPr lang="el-GR" sz="2400" dirty="0">
              <a:latin typeface="Arial" panose="020B0604020202020204" pitchFamily="34" charset="0"/>
              <a:cs typeface="Arial" panose="020B0604020202020204" pitchFamily="34" charset="0"/>
            </a:endParaRPr>
          </a:p>
          <a:p>
            <a:endParaRPr lang="el-GR" sz="2400" dirty="0">
              <a:latin typeface="Arial" panose="020B0604020202020204" pitchFamily="34" charset="0"/>
              <a:cs typeface="Arial" panose="020B0604020202020204" pitchFamily="34" charset="0"/>
            </a:endParaRPr>
          </a:p>
          <a:p>
            <a:endParaRPr lang="el-GR" sz="2400" dirty="0">
              <a:latin typeface="Arial" panose="020B0604020202020204" pitchFamily="34" charset="0"/>
              <a:cs typeface="Arial" panose="020B0604020202020204" pitchFamily="34" charset="0"/>
            </a:endParaRPr>
          </a:p>
          <a:p>
            <a:pPr marL="0" indent="0">
              <a:buNone/>
            </a:pPr>
            <a:endParaRPr lang="el-GR" sz="2400" dirty="0">
              <a:latin typeface="Arial" panose="020B0604020202020204" pitchFamily="34" charset="0"/>
              <a:cs typeface="Arial" panose="020B0604020202020204" pitchFamily="34" charset="0"/>
            </a:endParaRPr>
          </a:p>
          <a:p>
            <a:endParaRPr lang="en-US" dirty="0"/>
          </a:p>
        </p:txBody>
      </p:sp>
      <p:sp>
        <p:nvSpPr>
          <p:cNvPr id="6" name="Ορθογώνιο: Στρογγύλεμα γωνιών 5">
            <a:extLst>
              <a:ext uri="{FF2B5EF4-FFF2-40B4-BE49-F238E27FC236}">
                <a16:creationId xmlns:a16="http://schemas.microsoft.com/office/drawing/2014/main" id="{E3CAAD4B-BC7E-D5FD-B546-9AF839276C7D}"/>
              </a:ext>
            </a:extLst>
          </p:cNvPr>
          <p:cNvSpPr/>
          <p:nvPr/>
        </p:nvSpPr>
        <p:spPr>
          <a:xfrm>
            <a:off x="7048313" y="4587074"/>
            <a:ext cx="4481078" cy="1575187"/>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1600" b="1" dirty="0">
                <a:latin typeface="Arial" panose="020B0604020202020204" pitchFamily="34" charset="0"/>
                <a:cs typeface="Arial" panose="020B0604020202020204" pitchFamily="34" charset="0"/>
              </a:rPr>
              <a:t>Με ενδοφλέβια έγχυση εφάπαξ 1 </a:t>
            </a:r>
            <a:r>
              <a:rPr lang="en-US" sz="1600" b="1" dirty="0">
                <a:latin typeface="Arial" panose="020B0604020202020204" pitchFamily="34" charset="0"/>
                <a:cs typeface="Arial" panose="020B0604020202020204" pitchFamily="34" charset="0"/>
              </a:rPr>
              <a:t>g R</a:t>
            </a:r>
            <a:r>
              <a:rPr lang="el-GR" sz="1600" b="1" dirty="0" err="1">
                <a:latin typeface="Arial" panose="020B0604020202020204" pitchFamily="34" charset="0"/>
                <a:cs typeface="Arial" panose="020B0604020202020204" pitchFamily="34" charset="0"/>
              </a:rPr>
              <a:t>ituximab</a:t>
            </a:r>
            <a:r>
              <a:rPr lang="el-GR" sz="1600" b="1" dirty="0">
                <a:latin typeface="Arial" panose="020B0604020202020204" pitchFamily="34" charset="0"/>
                <a:cs typeface="Arial" panose="020B0604020202020204" pitchFamily="34" charset="0"/>
              </a:rPr>
              <a:t> σε 5 ασθενείς με ενεργή λεύκη</a:t>
            </a:r>
            <a:r>
              <a:rPr lang="en-US" sz="1600" b="1" dirty="0">
                <a:latin typeface="Arial" panose="020B0604020202020204" pitchFamily="34" charset="0"/>
                <a:cs typeface="Arial" panose="020B0604020202020204" pitchFamily="34" charset="0"/>
              </a:rPr>
              <a:t>  </a:t>
            </a:r>
            <a:r>
              <a:rPr lang="en-US" sz="1600" b="1" dirty="0">
                <a:latin typeface="Arial" panose="020B0604020202020204" pitchFamily="34" charset="0"/>
                <a:cs typeface="Arial" panose="020B0604020202020204" pitchFamily="34" charset="0"/>
                <a:sym typeface="Wingdings" panose="05000000000000000000" pitchFamily="2" charset="2"/>
              </a:rPr>
              <a:t> </a:t>
            </a:r>
            <a:r>
              <a:rPr lang="el-GR" sz="1600" b="1" dirty="0">
                <a:solidFill>
                  <a:srgbClr val="FFFF00"/>
                </a:solidFill>
                <a:latin typeface="Arial" panose="020B0604020202020204" pitchFamily="34" charset="0"/>
                <a:cs typeface="Arial" panose="020B0604020202020204" pitchFamily="34" charset="0"/>
                <a:sym typeface="Wingdings" panose="05000000000000000000" pitchFamily="2" charset="2"/>
              </a:rPr>
              <a:t>3 στους 5 ασθενείς</a:t>
            </a:r>
            <a:r>
              <a:rPr lang="el-GR" sz="1600" b="1" dirty="0">
                <a:solidFill>
                  <a:srgbClr val="7030A0"/>
                </a:solidFill>
                <a:latin typeface="Arial" panose="020B0604020202020204" pitchFamily="34" charset="0"/>
                <a:cs typeface="Arial" panose="020B0604020202020204" pitchFamily="34" charset="0"/>
                <a:sym typeface="Wingdings" panose="05000000000000000000" pitchFamily="2" charset="2"/>
              </a:rPr>
              <a:t> </a:t>
            </a:r>
            <a:r>
              <a:rPr lang="el-GR" sz="1600" b="1" dirty="0">
                <a:latin typeface="Arial" panose="020B0604020202020204" pitchFamily="34" charset="0"/>
                <a:cs typeface="Arial" panose="020B0604020202020204" pitchFamily="34" charset="0"/>
                <a:sym typeface="Wingdings" panose="05000000000000000000" pitchFamily="2" charset="2"/>
              </a:rPr>
              <a:t>έδειξαν </a:t>
            </a:r>
            <a:r>
              <a:rPr lang="el-GR" sz="1600" b="1" dirty="0">
                <a:solidFill>
                  <a:srgbClr val="FFFF00"/>
                </a:solidFill>
                <a:latin typeface="Arial" panose="020B0604020202020204" pitchFamily="34" charset="0"/>
                <a:cs typeface="Arial" panose="020B0604020202020204" pitchFamily="34" charset="0"/>
                <a:sym typeface="Wingdings" panose="05000000000000000000" pitchFamily="2" charset="2"/>
              </a:rPr>
              <a:t>εμφανή κλινική βελτίωση</a:t>
            </a:r>
            <a:r>
              <a:rPr lang="el-GR" sz="1600" b="1" dirty="0">
                <a:latin typeface="Arial" panose="020B0604020202020204" pitchFamily="34" charset="0"/>
                <a:cs typeface="Arial" panose="020B0604020202020204" pitchFamily="34" charset="0"/>
                <a:sym typeface="Wingdings" panose="05000000000000000000" pitchFamily="2" charset="2"/>
              </a:rPr>
              <a:t>, ενώ ένας είχε </a:t>
            </a:r>
            <a:r>
              <a:rPr lang="el-GR" sz="1600" b="1" dirty="0">
                <a:solidFill>
                  <a:srgbClr val="FFFF00"/>
                </a:solidFill>
                <a:latin typeface="Arial" panose="020B0604020202020204" pitchFamily="34" charset="0"/>
                <a:cs typeface="Arial" panose="020B0604020202020204" pitchFamily="34" charset="0"/>
                <a:sym typeface="Wingdings" panose="05000000000000000000" pitchFamily="2" charset="2"/>
              </a:rPr>
              <a:t>ελαφρά βελτίωση</a:t>
            </a:r>
            <a:endParaRPr lang="el-GR" sz="1600" b="1" dirty="0">
              <a:solidFill>
                <a:srgbClr val="FFFF00"/>
              </a:solidFill>
              <a:latin typeface="Arial" panose="020B0604020202020204" pitchFamily="34" charset="0"/>
              <a:cs typeface="Arial" panose="020B0604020202020204" pitchFamily="34" charset="0"/>
            </a:endParaRPr>
          </a:p>
          <a:p>
            <a:pPr algn="ctr"/>
            <a:endParaRPr lang="el-GR" dirty="0">
              <a:latin typeface="Arial" panose="020B0604020202020204" pitchFamily="34" charset="0"/>
              <a:cs typeface="Arial" panose="020B0604020202020204" pitchFamily="34" charset="0"/>
            </a:endParaRPr>
          </a:p>
        </p:txBody>
      </p:sp>
      <p:sp>
        <p:nvSpPr>
          <p:cNvPr id="7" name="Βέλος: Κάτω 6">
            <a:extLst>
              <a:ext uri="{FF2B5EF4-FFF2-40B4-BE49-F238E27FC236}">
                <a16:creationId xmlns:a16="http://schemas.microsoft.com/office/drawing/2014/main" id="{D3072F5F-EFE9-4394-D544-B05EDC64A6AC}"/>
              </a:ext>
            </a:extLst>
          </p:cNvPr>
          <p:cNvSpPr/>
          <p:nvPr/>
        </p:nvSpPr>
        <p:spPr>
          <a:xfrm>
            <a:off x="6250809" y="3917373"/>
            <a:ext cx="251112" cy="394855"/>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Βέλος: Δεξιό 7">
            <a:extLst>
              <a:ext uri="{FF2B5EF4-FFF2-40B4-BE49-F238E27FC236}">
                <a16:creationId xmlns:a16="http://schemas.microsoft.com/office/drawing/2014/main" id="{A0746D26-D600-505E-4808-674C0DC04D9D}"/>
              </a:ext>
            </a:extLst>
          </p:cNvPr>
          <p:cNvSpPr/>
          <p:nvPr/>
        </p:nvSpPr>
        <p:spPr>
          <a:xfrm>
            <a:off x="6376365" y="5221176"/>
            <a:ext cx="540328" cy="394855"/>
          </a:xfrm>
          <a:prstGeom prst="right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9" name="Εικόνα 8">
            <a:extLst>
              <a:ext uri="{FF2B5EF4-FFF2-40B4-BE49-F238E27FC236}">
                <a16:creationId xmlns:a16="http://schemas.microsoft.com/office/drawing/2014/main" id="{EF012D4F-5C19-AB61-09EF-B81ADC1DC50C}"/>
              </a:ext>
            </a:extLst>
          </p:cNvPr>
          <p:cNvPicPr>
            <a:picLocks noChangeAspect="1"/>
          </p:cNvPicPr>
          <p:nvPr/>
        </p:nvPicPr>
        <p:blipFill>
          <a:blip r:embed="rId3"/>
          <a:stretch>
            <a:fillRect/>
          </a:stretch>
        </p:blipFill>
        <p:spPr>
          <a:xfrm>
            <a:off x="8615271" y="1454730"/>
            <a:ext cx="3283523" cy="2462643"/>
          </a:xfrm>
          <a:prstGeom prst="rect">
            <a:avLst/>
          </a:prstGeom>
          <a:ln>
            <a:noFill/>
          </a:ln>
          <a:effectLst>
            <a:softEdge rad="112500"/>
          </a:effectLst>
        </p:spPr>
      </p:pic>
    </p:spTree>
    <p:extLst>
      <p:ext uri="{BB962C8B-B14F-4D97-AF65-F5344CB8AC3E}">
        <p14:creationId xmlns:p14="http://schemas.microsoft.com/office/powerpoint/2010/main" val="318774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BA36E5A-FFAC-F03D-5C81-CE6306454500}"/>
              </a:ext>
            </a:extLst>
          </p:cNvPr>
          <p:cNvSpPr>
            <a:spLocks noGrp="1"/>
          </p:cNvSpPr>
          <p:nvPr>
            <p:ph type="title"/>
          </p:nvPr>
        </p:nvSpPr>
        <p:spPr>
          <a:xfrm>
            <a:off x="758537" y="176646"/>
            <a:ext cx="10263959" cy="658242"/>
          </a:xfrm>
        </p:spPr>
        <p:txBody>
          <a:bodyPr>
            <a:normAutofit fontScale="90000"/>
          </a:bodyPr>
          <a:lstStyle/>
          <a:p>
            <a:pPr algn="ctr"/>
            <a:r>
              <a:rPr lang="el-GR" dirty="0">
                <a:latin typeface="Arial" panose="020B0604020202020204" pitchFamily="34" charset="0"/>
                <a:cs typeface="Arial" panose="020B0604020202020204" pitchFamily="34" charset="0"/>
              </a:rPr>
              <a:t>Άλλα βιολογικά φάρμακα</a:t>
            </a:r>
          </a:p>
        </p:txBody>
      </p:sp>
      <p:sp>
        <p:nvSpPr>
          <p:cNvPr id="3" name="Θέση περιεχομένου 2">
            <a:extLst>
              <a:ext uri="{FF2B5EF4-FFF2-40B4-BE49-F238E27FC236}">
                <a16:creationId xmlns:a16="http://schemas.microsoft.com/office/drawing/2014/main" id="{7D06C1DB-413B-2BF7-1678-DA17010A56BC}"/>
              </a:ext>
            </a:extLst>
          </p:cNvPr>
          <p:cNvSpPr>
            <a:spLocks noGrp="1"/>
          </p:cNvSpPr>
          <p:nvPr>
            <p:ph idx="1"/>
          </p:nvPr>
        </p:nvSpPr>
        <p:spPr>
          <a:xfrm>
            <a:off x="197426" y="834888"/>
            <a:ext cx="9552861" cy="5846466"/>
          </a:xfrm>
        </p:spPr>
        <p:txBody>
          <a:bodyPr/>
          <a:lstStyle/>
          <a:p>
            <a:pPr marL="0" indent="0">
              <a:buNone/>
            </a:pPr>
            <a:r>
              <a:rPr lang="en-US" b="1" dirty="0">
                <a:solidFill>
                  <a:srgbClr val="C00000"/>
                </a:solidFill>
                <a:latin typeface="Arial" panose="020B0604020202020204" pitchFamily="34" charset="0"/>
                <a:cs typeface="Arial" panose="020B0604020202020204" pitchFamily="34" charset="0"/>
              </a:rPr>
              <a:t>Abatacept</a:t>
            </a:r>
          </a:p>
          <a:p>
            <a:pPr>
              <a:buFont typeface="Wingdings" panose="05000000000000000000" pitchFamily="2" charset="2"/>
              <a:buChar char="ü"/>
            </a:pPr>
            <a:r>
              <a:rPr lang="en-US" sz="2200" b="1" dirty="0">
                <a:solidFill>
                  <a:srgbClr val="0070C0"/>
                </a:solidFill>
                <a:latin typeface="Arial" panose="020B0604020202020204" pitchFamily="34" charset="0"/>
                <a:cs typeface="Arial" panose="020B0604020202020204" pitchFamily="34" charset="0"/>
              </a:rPr>
              <a:t>A</a:t>
            </a:r>
            <a:r>
              <a:rPr lang="el-GR" sz="2200" b="1" dirty="0">
                <a:solidFill>
                  <a:srgbClr val="0070C0"/>
                </a:solidFill>
                <a:latin typeface="Arial" panose="020B0604020202020204" pitchFamily="34" charset="0"/>
                <a:cs typeface="Arial" panose="020B0604020202020204" pitchFamily="34" charset="0"/>
              </a:rPr>
              <a:t>νασυνδυασμένη </a:t>
            </a:r>
            <a:r>
              <a:rPr lang="el-GR" sz="2400" b="1" dirty="0">
                <a:solidFill>
                  <a:srgbClr val="0070C0"/>
                </a:solidFill>
                <a:latin typeface="Arial" panose="020B0604020202020204" pitchFamily="34" charset="0"/>
                <a:cs typeface="Arial" panose="020B0604020202020204" pitchFamily="34" charset="0"/>
              </a:rPr>
              <a:t>πρωτεΐνη</a:t>
            </a:r>
            <a:r>
              <a:rPr lang="el-GR" sz="2400" dirty="0">
                <a:latin typeface="Arial" panose="020B0604020202020204" pitchFamily="34" charset="0"/>
                <a:cs typeface="Arial" panose="020B0604020202020204" pitchFamily="34" charset="0"/>
              </a:rPr>
              <a:t> </a:t>
            </a:r>
            <a:r>
              <a:rPr lang="el-GR" sz="2200" dirty="0">
                <a:latin typeface="Arial" panose="020B0604020202020204" pitchFamily="34" charset="0"/>
                <a:cs typeface="Arial" panose="020B0604020202020204" pitchFamily="34" charset="0"/>
              </a:rPr>
              <a:t>της </a:t>
            </a:r>
            <a:r>
              <a:rPr lang="el-GR" sz="2200" dirty="0" err="1">
                <a:latin typeface="Arial" panose="020B0604020202020204" pitchFamily="34" charset="0"/>
                <a:cs typeface="Arial" panose="020B0604020202020204" pitchFamily="34" charset="0"/>
              </a:rPr>
              <a:t>ανοσοσφαιρίνης</a:t>
            </a:r>
            <a:r>
              <a:rPr lang="el-GR" sz="2200" dirty="0">
                <a:latin typeface="Arial" panose="020B0604020202020204" pitchFamily="34" charset="0"/>
                <a:cs typeface="Arial" panose="020B0604020202020204" pitchFamily="34" charset="0"/>
              </a:rPr>
              <a:t> G1 που συνδέεται με το </a:t>
            </a:r>
            <a:r>
              <a:rPr lang="el-GR" sz="2200" dirty="0" err="1">
                <a:latin typeface="Arial" panose="020B0604020202020204" pitchFamily="34" charset="0"/>
                <a:cs typeface="Arial" panose="020B0604020202020204" pitchFamily="34" charset="0"/>
              </a:rPr>
              <a:t>κυτταροτοξικό</a:t>
            </a:r>
            <a:r>
              <a:rPr lang="el-GR" sz="2200" dirty="0">
                <a:latin typeface="Arial" panose="020B0604020202020204" pitchFamily="34" charset="0"/>
                <a:cs typeface="Arial" panose="020B0604020202020204" pitchFamily="34" charset="0"/>
              </a:rPr>
              <a:t> αντιγόνο-4 που σχετίζεται με τα λεμφοκύτταρα Τ (CTLA-4)</a:t>
            </a:r>
          </a:p>
          <a:p>
            <a:pPr>
              <a:buFont typeface="Wingdings" panose="05000000000000000000" pitchFamily="2" charset="2"/>
              <a:buChar char="ü"/>
            </a:pPr>
            <a:r>
              <a:rPr lang="el-GR" sz="2200" dirty="0">
                <a:latin typeface="Arial" panose="020B0604020202020204" pitchFamily="34" charset="0"/>
                <a:cs typeface="Arial" panose="020B0604020202020204" pitchFamily="34" charset="0"/>
              </a:rPr>
              <a:t>Έγκριση από τον </a:t>
            </a:r>
            <a:r>
              <a:rPr lang="en-US" sz="2200" dirty="0">
                <a:latin typeface="Arial" panose="020B0604020202020204" pitchFamily="34" charset="0"/>
                <a:cs typeface="Arial" panose="020B0604020202020204" pitchFamily="34" charset="0"/>
              </a:rPr>
              <a:t>FDA </a:t>
            </a:r>
            <a:r>
              <a:rPr lang="el-GR" sz="2200" dirty="0">
                <a:latin typeface="Arial" panose="020B0604020202020204" pitchFamily="34" charset="0"/>
                <a:cs typeface="Arial" panose="020B0604020202020204" pitchFamily="34" charset="0"/>
              </a:rPr>
              <a:t>για τη θεραπεία μέτριας έως σοβαρής ρευματοειδούς αρθρίτιδας</a:t>
            </a:r>
          </a:p>
          <a:p>
            <a:pPr marL="0" indent="0">
              <a:buNone/>
            </a:pPr>
            <a:endParaRPr lang="el-GR" sz="2200" b="1" dirty="0">
              <a:solidFill>
                <a:srgbClr val="C00000"/>
              </a:solidFill>
              <a:latin typeface="Arial" panose="020B0604020202020204" pitchFamily="34" charset="0"/>
              <a:cs typeface="Arial" panose="020B0604020202020204" pitchFamily="34" charset="0"/>
            </a:endParaRPr>
          </a:p>
          <a:p>
            <a:pPr marL="0" indent="0">
              <a:buNone/>
            </a:pPr>
            <a:r>
              <a:rPr lang="el-GR" sz="2200" b="1" dirty="0">
                <a:solidFill>
                  <a:srgbClr val="C00000"/>
                </a:solidFill>
                <a:latin typeface="Arial" panose="020B0604020202020204" pitchFamily="34" charset="0"/>
                <a:cs typeface="Arial" panose="020B0604020202020204" pitchFamily="34" charset="0"/>
              </a:rPr>
              <a:t>Μηχανισμός δράσης</a:t>
            </a:r>
            <a:r>
              <a:rPr lang="en-US" sz="2200" b="1" dirty="0">
                <a:solidFill>
                  <a:srgbClr val="C00000"/>
                </a:solidFill>
                <a:latin typeface="Arial" panose="020B0604020202020204" pitchFamily="34" charset="0"/>
                <a:cs typeface="Arial" panose="020B0604020202020204" pitchFamily="34" charset="0"/>
              </a:rPr>
              <a:t>:</a:t>
            </a:r>
          </a:p>
          <a:p>
            <a:pPr marL="0" indent="0">
              <a:buNone/>
            </a:pPr>
            <a:r>
              <a:rPr lang="el-GR" sz="2000" dirty="0">
                <a:latin typeface="Arial" panose="020B0604020202020204" pitchFamily="34" charset="0"/>
                <a:cs typeface="Arial" panose="020B0604020202020204" pitchFamily="34" charset="0"/>
              </a:rPr>
              <a:t>Πρόσδεση στους υποδοχείς </a:t>
            </a:r>
            <a:r>
              <a:rPr lang="en-US" sz="2000" dirty="0">
                <a:latin typeface="Arial" panose="020B0604020202020204" pitchFamily="34" charset="0"/>
                <a:cs typeface="Arial" panose="020B0604020202020204" pitchFamily="34" charset="0"/>
              </a:rPr>
              <a:t>CD80,</a:t>
            </a:r>
            <a:r>
              <a:rPr lang="el-GR"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CD28 </a:t>
            </a:r>
            <a:r>
              <a:rPr lang="el-GR" sz="2000" dirty="0">
                <a:latin typeface="Arial" panose="020B0604020202020204" pitchFamily="34" charset="0"/>
                <a:cs typeface="Arial" panose="020B0604020202020204" pitchFamily="34" charset="0"/>
              </a:rPr>
              <a:t>των </a:t>
            </a:r>
            <a:r>
              <a:rPr lang="el-GR" sz="2000" dirty="0" err="1">
                <a:latin typeface="Arial" panose="020B0604020202020204" pitchFamily="34" charset="0"/>
                <a:cs typeface="Arial" panose="020B0604020202020204" pitchFamily="34" charset="0"/>
              </a:rPr>
              <a:t>αντιγονοπαρουσιαστικών</a:t>
            </a:r>
            <a:r>
              <a:rPr lang="el-GR" sz="2000" dirty="0">
                <a:latin typeface="Arial" panose="020B0604020202020204" pitchFamily="34" charset="0"/>
                <a:cs typeface="Arial" panose="020B0604020202020204" pitchFamily="34" charset="0"/>
              </a:rPr>
              <a:t> κυττάρων </a:t>
            </a:r>
            <a:r>
              <a:rPr lang="en-US" sz="2000" dirty="0">
                <a:latin typeface="Arial" panose="020B0604020202020204" pitchFamily="34" charset="0"/>
                <a:cs typeface="Arial" panose="020B0604020202020204" pitchFamily="34" charset="0"/>
                <a:sym typeface="Wingdings" panose="05000000000000000000" pitchFamily="2" charset="2"/>
              </a:rPr>
              <a:t> </a:t>
            </a:r>
            <a:r>
              <a:rPr lang="el-GR" sz="2000" dirty="0">
                <a:latin typeface="Arial" panose="020B0604020202020204" pitchFamily="34" charset="0"/>
                <a:cs typeface="Arial" panose="020B0604020202020204" pitchFamily="34" charset="0"/>
                <a:sym typeface="Wingdings" panose="05000000000000000000" pitchFamily="2" charset="2"/>
              </a:rPr>
              <a:t>παρεμπόδιση αλληλεπίδρασης τους με τα Τ-κύτταρα αναστολή ενεργοποίησης των Τ-κυττάρων  </a:t>
            </a:r>
            <a:r>
              <a:rPr lang="en-US" sz="2000" dirty="0">
                <a:latin typeface="Arial" panose="020B0604020202020204" pitchFamily="34" charset="0"/>
                <a:cs typeface="Arial" panose="020B0604020202020204" pitchFamily="34" charset="0"/>
                <a:sym typeface="Wingdings" panose="05000000000000000000" pitchFamily="2" charset="2"/>
              </a:rPr>
              <a:t>    </a:t>
            </a:r>
            <a:r>
              <a:rPr lang="el-GR" sz="2000" dirty="0">
                <a:latin typeface="Arial" panose="020B0604020202020204" pitchFamily="34" charset="0"/>
                <a:cs typeface="Arial" panose="020B0604020202020204" pitchFamily="34" charset="0"/>
                <a:sym typeface="Wingdings" panose="05000000000000000000" pitchFamily="2" charset="2"/>
              </a:rPr>
              <a:t> φλεγμονής σε </a:t>
            </a:r>
            <a:r>
              <a:rPr lang="el-GR" sz="2000" dirty="0" err="1">
                <a:latin typeface="Arial" panose="020B0604020202020204" pitchFamily="34" charset="0"/>
                <a:cs typeface="Arial" panose="020B0604020202020204" pitchFamily="34" charset="0"/>
                <a:sym typeface="Wingdings" panose="05000000000000000000" pitchFamily="2" charset="2"/>
              </a:rPr>
              <a:t>αυτοάνοσες</a:t>
            </a:r>
            <a:r>
              <a:rPr lang="el-GR" sz="2000" dirty="0">
                <a:latin typeface="Arial" panose="020B0604020202020204" pitchFamily="34" charset="0"/>
                <a:cs typeface="Arial" panose="020B0604020202020204" pitchFamily="34" charset="0"/>
                <a:sym typeface="Wingdings" panose="05000000000000000000" pitchFamily="2" charset="2"/>
              </a:rPr>
              <a:t> διαταραχές</a:t>
            </a:r>
          </a:p>
          <a:p>
            <a:pPr marL="0" indent="0">
              <a:buNone/>
            </a:pPr>
            <a:endParaRPr lang="el-GR" sz="2000" dirty="0">
              <a:latin typeface="Arial" panose="020B0604020202020204" pitchFamily="34" charset="0"/>
              <a:cs typeface="Arial" panose="020B0604020202020204" pitchFamily="34" charset="0"/>
              <a:sym typeface="Wingdings" panose="05000000000000000000" pitchFamily="2" charset="2"/>
            </a:endParaRPr>
          </a:p>
          <a:p>
            <a:pPr marL="0" indent="0">
              <a:buNone/>
            </a:pPr>
            <a:endParaRPr lang="en-US" sz="2400" b="1" dirty="0">
              <a:solidFill>
                <a:srgbClr val="C00000"/>
              </a:solidFill>
              <a:latin typeface="Arial" panose="020B0604020202020204" pitchFamily="34" charset="0"/>
              <a:cs typeface="Arial" panose="020B0604020202020204" pitchFamily="34" charset="0"/>
            </a:endParaRPr>
          </a:p>
          <a:p>
            <a:pPr marL="0" indent="0">
              <a:buNone/>
            </a:pPr>
            <a:endParaRPr lang="el-GR" b="1" dirty="0">
              <a:solidFill>
                <a:srgbClr val="C00000"/>
              </a:solidFill>
            </a:endParaRPr>
          </a:p>
        </p:txBody>
      </p:sp>
      <p:sp>
        <p:nvSpPr>
          <p:cNvPr id="4" name="Βέλος: Κάτω 3">
            <a:extLst>
              <a:ext uri="{FF2B5EF4-FFF2-40B4-BE49-F238E27FC236}">
                <a16:creationId xmlns:a16="http://schemas.microsoft.com/office/drawing/2014/main" id="{F7D9D9B3-8F8B-0119-2BE1-5A543D5A4F52}"/>
              </a:ext>
            </a:extLst>
          </p:cNvPr>
          <p:cNvSpPr/>
          <p:nvPr/>
        </p:nvSpPr>
        <p:spPr>
          <a:xfrm>
            <a:off x="4251689" y="5281970"/>
            <a:ext cx="259772" cy="353291"/>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 name="Ορθογώνιο: Στρογγύλεμα γωνιών 4">
            <a:extLst>
              <a:ext uri="{FF2B5EF4-FFF2-40B4-BE49-F238E27FC236}">
                <a16:creationId xmlns:a16="http://schemas.microsoft.com/office/drawing/2014/main" id="{D7AD3AEA-68D9-564C-FF3D-245392A94FAA}"/>
              </a:ext>
            </a:extLst>
          </p:cNvPr>
          <p:cNvSpPr/>
          <p:nvPr/>
        </p:nvSpPr>
        <p:spPr>
          <a:xfrm>
            <a:off x="3737263" y="5787736"/>
            <a:ext cx="4939597" cy="893618"/>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solidFill>
                  <a:srgbClr val="FFFF00"/>
                </a:solidFill>
                <a:latin typeface="Arial" panose="020B0604020202020204" pitchFamily="34" charset="0"/>
                <a:cs typeface="Arial" panose="020B0604020202020204" pitchFamily="34" charset="0"/>
                <a:sym typeface="Wingdings" panose="05000000000000000000" pitchFamily="2" charset="2"/>
              </a:rPr>
              <a:t>Σε</a:t>
            </a:r>
            <a:r>
              <a:rPr lang="el-GR"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el-GR" b="1" dirty="0">
                <a:solidFill>
                  <a:srgbClr val="FFFF00"/>
                </a:solidFill>
                <a:latin typeface="Arial" panose="020B0604020202020204" pitchFamily="34" charset="0"/>
                <a:cs typeface="Arial" panose="020B0604020202020204" pitchFamily="34" charset="0"/>
                <a:sym typeface="Wingdings" panose="05000000000000000000" pitchFamily="2" charset="2"/>
              </a:rPr>
              <a:t>κλινική μελέτη φάσης 1 για τη λεύκη </a:t>
            </a:r>
            <a:r>
              <a:rPr lang="el-GR" dirty="0">
                <a:solidFill>
                  <a:schemeClr val="bg1"/>
                </a:solidFill>
                <a:latin typeface="Arial" panose="020B0604020202020204" pitchFamily="34" charset="0"/>
                <a:cs typeface="Arial" panose="020B0604020202020204" pitchFamily="34" charset="0"/>
                <a:sym typeface="Wingdings" panose="05000000000000000000" pitchFamily="2" charset="2"/>
              </a:rPr>
              <a:t></a:t>
            </a:r>
            <a:r>
              <a:rPr lang="el-GR"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el-GR" dirty="0">
                <a:solidFill>
                  <a:schemeClr val="bg1"/>
                </a:solidFill>
                <a:latin typeface="Arial" panose="020B0604020202020204" pitchFamily="34" charset="0"/>
                <a:cs typeface="Arial" panose="020B0604020202020204" pitchFamily="34" charset="0"/>
                <a:sym typeface="Wingdings" panose="05000000000000000000" pitchFamily="2" charset="2"/>
              </a:rPr>
              <a:t>αναμένονται αποτελέσματα</a:t>
            </a:r>
            <a:endParaRPr lang="en-US" dirty="0">
              <a:solidFill>
                <a:schemeClr val="bg1"/>
              </a:solidFill>
              <a:latin typeface="Arial" panose="020B0604020202020204" pitchFamily="34" charset="0"/>
              <a:cs typeface="Arial" panose="020B0604020202020204" pitchFamily="34" charset="0"/>
            </a:endParaRPr>
          </a:p>
          <a:p>
            <a:pPr algn="ctr"/>
            <a:endParaRPr lang="el-GR" dirty="0"/>
          </a:p>
        </p:txBody>
      </p:sp>
      <p:sp>
        <p:nvSpPr>
          <p:cNvPr id="6" name="Βέλος: Καμπύλο προς τα δεξιά 5">
            <a:extLst>
              <a:ext uri="{FF2B5EF4-FFF2-40B4-BE49-F238E27FC236}">
                <a16:creationId xmlns:a16="http://schemas.microsoft.com/office/drawing/2014/main" id="{896A6543-E929-1F7B-CEFA-203C7EEEB3DB}"/>
              </a:ext>
            </a:extLst>
          </p:cNvPr>
          <p:cNvSpPr/>
          <p:nvPr/>
        </p:nvSpPr>
        <p:spPr>
          <a:xfrm>
            <a:off x="2858855" y="5674471"/>
            <a:ext cx="727363" cy="1006883"/>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pic>
        <p:nvPicPr>
          <p:cNvPr id="8" name="Εικόνα 7">
            <a:extLst>
              <a:ext uri="{FF2B5EF4-FFF2-40B4-BE49-F238E27FC236}">
                <a16:creationId xmlns:a16="http://schemas.microsoft.com/office/drawing/2014/main" id="{24C693CD-4180-FA4C-36B7-C91860312EA1}"/>
              </a:ext>
            </a:extLst>
          </p:cNvPr>
          <p:cNvPicPr>
            <a:picLocks noChangeAspect="1"/>
          </p:cNvPicPr>
          <p:nvPr/>
        </p:nvPicPr>
        <p:blipFill>
          <a:blip r:embed="rId3"/>
          <a:stretch>
            <a:fillRect/>
          </a:stretch>
        </p:blipFill>
        <p:spPr>
          <a:xfrm>
            <a:off x="9491871" y="2110065"/>
            <a:ext cx="2700130" cy="2880138"/>
          </a:xfrm>
          <a:prstGeom prst="rect">
            <a:avLst/>
          </a:prstGeom>
          <a:ln>
            <a:noFill/>
          </a:ln>
          <a:effectLst>
            <a:softEdge rad="112500"/>
          </a:effectLst>
        </p:spPr>
      </p:pic>
    </p:spTree>
    <p:extLst>
      <p:ext uri="{BB962C8B-B14F-4D97-AF65-F5344CB8AC3E}">
        <p14:creationId xmlns:p14="http://schemas.microsoft.com/office/powerpoint/2010/main" val="1548397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A288442-FDF1-031F-B37B-D69277D8D3BF}"/>
              </a:ext>
            </a:extLst>
          </p:cNvPr>
          <p:cNvSpPr>
            <a:spLocks noGrp="1"/>
          </p:cNvSpPr>
          <p:nvPr>
            <p:ph type="title"/>
          </p:nvPr>
        </p:nvSpPr>
        <p:spPr>
          <a:xfrm>
            <a:off x="755374" y="276309"/>
            <a:ext cx="10340008" cy="568517"/>
          </a:xfrm>
        </p:spPr>
        <p:txBody>
          <a:bodyPr>
            <a:normAutofit fontScale="90000"/>
          </a:bodyPr>
          <a:lstStyle/>
          <a:p>
            <a:pPr algn="ctr"/>
            <a:r>
              <a:rPr lang="el-GR" dirty="0">
                <a:latin typeface="Arial" panose="020B0604020202020204" pitchFamily="34" charset="0"/>
                <a:cs typeface="Arial" panose="020B0604020202020204" pitchFamily="34" charset="0"/>
              </a:rPr>
              <a:t>Άλλα βιολογικά φάρμακα</a:t>
            </a:r>
          </a:p>
        </p:txBody>
      </p:sp>
      <p:sp>
        <p:nvSpPr>
          <p:cNvPr id="3" name="Θέση περιεχομένου 2">
            <a:extLst>
              <a:ext uri="{FF2B5EF4-FFF2-40B4-BE49-F238E27FC236}">
                <a16:creationId xmlns:a16="http://schemas.microsoft.com/office/drawing/2014/main" id="{A6A4BC87-766B-5A99-D3C6-52E5E9BC4EA7}"/>
              </a:ext>
            </a:extLst>
          </p:cNvPr>
          <p:cNvSpPr>
            <a:spLocks noGrp="1"/>
          </p:cNvSpPr>
          <p:nvPr>
            <p:ph idx="1"/>
          </p:nvPr>
        </p:nvSpPr>
        <p:spPr>
          <a:xfrm>
            <a:off x="258416" y="1053547"/>
            <a:ext cx="11698357" cy="5705061"/>
          </a:xfrm>
        </p:spPr>
        <p:txBody>
          <a:bodyPr>
            <a:normAutofit/>
          </a:bodyPr>
          <a:lstStyle/>
          <a:p>
            <a:pPr marL="0" indent="0">
              <a:buNone/>
            </a:pPr>
            <a:r>
              <a:rPr lang="en-US" b="1" dirty="0" err="1">
                <a:solidFill>
                  <a:srgbClr val="C00000"/>
                </a:solidFill>
                <a:latin typeface="Arial" panose="020B0604020202020204" pitchFamily="34" charset="0"/>
                <a:cs typeface="Arial" panose="020B0604020202020204" pitchFamily="34" charset="0"/>
              </a:rPr>
              <a:t>Anifrolumab</a:t>
            </a:r>
            <a:endParaRPr lang="en-US"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ü"/>
            </a:pPr>
            <a:r>
              <a:rPr lang="en-US" sz="2400" dirty="0">
                <a:latin typeface="Arial" panose="020B0604020202020204" pitchFamily="34" charset="0"/>
                <a:cs typeface="Arial" panose="020B0604020202020204" pitchFamily="34" charset="0"/>
              </a:rPr>
              <a:t>A</a:t>
            </a:r>
            <a:r>
              <a:rPr lang="el-GR" sz="2400" dirty="0" err="1">
                <a:latin typeface="Arial" panose="020B0604020202020204" pitchFamily="34" charset="0"/>
                <a:cs typeface="Arial" panose="020B0604020202020204" pitchFamily="34" charset="0"/>
              </a:rPr>
              <a:t>νθρώπινο</a:t>
            </a:r>
            <a:r>
              <a:rPr lang="el-GR" sz="2400" dirty="0">
                <a:latin typeface="Arial" panose="020B0604020202020204" pitchFamily="34" charset="0"/>
                <a:cs typeface="Arial" panose="020B0604020202020204" pitchFamily="34" charset="0"/>
              </a:rPr>
              <a:t> </a:t>
            </a:r>
            <a:r>
              <a:rPr lang="el-GR" sz="2400" b="1" dirty="0" err="1">
                <a:solidFill>
                  <a:srgbClr val="0070C0"/>
                </a:solidFill>
                <a:latin typeface="Arial" panose="020B0604020202020204" pitchFamily="34" charset="0"/>
                <a:cs typeface="Arial" panose="020B0604020202020204" pitchFamily="34" charset="0"/>
              </a:rPr>
              <a:t>μονοκλωνικό</a:t>
            </a:r>
            <a:r>
              <a:rPr lang="el-GR" sz="2400" b="1" dirty="0">
                <a:solidFill>
                  <a:srgbClr val="0070C0"/>
                </a:solidFill>
                <a:latin typeface="Arial" panose="020B0604020202020204" pitchFamily="34" charset="0"/>
                <a:cs typeface="Arial" panose="020B0604020202020204" pitchFamily="34" charset="0"/>
              </a:rPr>
              <a:t> αντίσωμα </a:t>
            </a:r>
            <a:r>
              <a:rPr lang="el-GR" sz="2400" dirty="0">
                <a:latin typeface="Arial" panose="020B0604020202020204" pitchFamily="34" charset="0"/>
                <a:cs typeface="Arial" panose="020B0604020202020204" pitchFamily="34" charset="0"/>
              </a:rPr>
              <a:t>που στοχεύει την </a:t>
            </a:r>
            <a:r>
              <a:rPr lang="el-GR" sz="2400" dirty="0" err="1">
                <a:latin typeface="Arial" panose="020B0604020202020204" pitchFamily="34" charset="0"/>
                <a:cs typeface="Arial" panose="020B0604020202020204" pitchFamily="34" charset="0"/>
              </a:rPr>
              <a:t>υπομονάδα</a:t>
            </a:r>
            <a:r>
              <a:rPr lang="el-GR" sz="2400" dirty="0">
                <a:latin typeface="Arial" panose="020B0604020202020204" pitchFamily="34" charset="0"/>
                <a:cs typeface="Arial" panose="020B0604020202020204" pitchFamily="34" charset="0"/>
              </a:rPr>
              <a:t> 1 του υποδοχέα IFN-α</a:t>
            </a:r>
          </a:p>
          <a:p>
            <a:pPr>
              <a:buFont typeface="Wingdings" panose="05000000000000000000" pitchFamily="2" charset="2"/>
              <a:buChar char="ü"/>
            </a:pPr>
            <a:r>
              <a:rPr lang="el-GR" sz="2400" dirty="0">
                <a:latin typeface="Arial" panose="020B0604020202020204" pitchFamily="34" charset="0"/>
                <a:cs typeface="Arial" panose="020B0604020202020204" pitchFamily="34" charset="0"/>
              </a:rPr>
              <a:t>Εγκεκριμένο από τον FDA για τη θεραπεία συστηματικού </a:t>
            </a:r>
            <a:r>
              <a:rPr lang="el-GR" sz="2400" dirty="0" err="1">
                <a:latin typeface="Arial" panose="020B0604020202020204" pitchFamily="34" charset="0"/>
                <a:cs typeface="Arial" panose="020B0604020202020204" pitchFamily="34" charset="0"/>
              </a:rPr>
              <a:t>ερυθηματώδους</a:t>
            </a:r>
            <a:r>
              <a:rPr lang="el-GR" sz="2400" dirty="0">
                <a:latin typeface="Arial" panose="020B0604020202020204" pitchFamily="34" charset="0"/>
                <a:cs typeface="Arial" panose="020B0604020202020204" pitchFamily="34" charset="0"/>
              </a:rPr>
              <a:t> λύκου</a:t>
            </a:r>
          </a:p>
          <a:p>
            <a:pPr marL="0" indent="0">
              <a:buNone/>
            </a:pPr>
            <a:endParaRPr lang="el-GR" sz="2400" b="1" dirty="0">
              <a:solidFill>
                <a:srgbClr val="002060"/>
              </a:solidFill>
              <a:latin typeface="Arial" panose="020B0604020202020204" pitchFamily="34" charset="0"/>
              <a:cs typeface="Arial" panose="020B0604020202020204" pitchFamily="34" charset="0"/>
            </a:endParaRPr>
          </a:p>
          <a:p>
            <a:pPr marL="0" indent="0">
              <a:buNone/>
            </a:pPr>
            <a:r>
              <a:rPr lang="el-GR" sz="2400" b="1" dirty="0">
                <a:solidFill>
                  <a:srgbClr val="C00000"/>
                </a:solidFill>
                <a:latin typeface="Arial" panose="020B0604020202020204" pitchFamily="34" charset="0"/>
                <a:cs typeface="Arial" panose="020B0604020202020204" pitchFamily="34" charset="0"/>
              </a:rPr>
              <a:t>Μηχανισμός δράσης</a:t>
            </a:r>
            <a:r>
              <a:rPr lang="en-US" sz="2400" b="1" dirty="0">
                <a:solidFill>
                  <a:srgbClr val="C00000"/>
                </a:solidFill>
                <a:latin typeface="Arial" panose="020B0604020202020204" pitchFamily="34" charset="0"/>
                <a:cs typeface="Arial" panose="020B0604020202020204" pitchFamily="34" charset="0"/>
              </a:rPr>
              <a:t>: </a:t>
            </a:r>
            <a:endParaRPr lang="el-GR" sz="2400" b="1" dirty="0">
              <a:solidFill>
                <a:srgbClr val="C00000"/>
              </a:solidFill>
              <a:latin typeface="Arial" panose="020B0604020202020204" pitchFamily="34" charset="0"/>
              <a:cs typeface="Arial" panose="020B0604020202020204" pitchFamily="34" charset="0"/>
            </a:endParaRPr>
          </a:p>
          <a:p>
            <a:pPr marL="0" indent="0">
              <a:buNone/>
            </a:pPr>
            <a:r>
              <a:rPr lang="el-GR" sz="2200" dirty="0">
                <a:latin typeface="Arial" panose="020B0604020202020204" pitchFamily="34" charset="0"/>
                <a:cs typeface="Arial" panose="020B0604020202020204" pitchFamily="34" charset="0"/>
              </a:rPr>
              <a:t>Δέσμευση στον υποδοχέα </a:t>
            </a:r>
            <a:r>
              <a:rPr lang="en-US" sz="2200" dirty="0">
                <a:latin typeface="Arial" panose="020B0604020202020204" pitchFamily="34" charset="0"/>
                <a:cs typeface="Arial" panose="020B0604020202020204" pitchFamily="34" charset="0"/>
              </a:rPr>
              <a:t>IFNAR1 </a:t>
            </a:r>
            <a:r>
              <a:rPr lang="en-US" sz="2200" dirty="0">
                <a:latin typeface="Arial" panose="020B0604020202020204" pitchFamily="34" charset="0"/>
                <a:cs typeface="Arial" panose="020B0604020202020204" pitchFamily="34" charset="0"/>
                <a:sym typeface="Wingdings" panose="05000000000000000000" pitchFamily="2" charset="2"/>
              </a:rPr>
              <a:t></a:t>
            </a:r>
            <a:r>
              <a:rPr lang="el-GR" sz="2200" dirty="0">
                <a:latin typeface="Arial" panose="020B0604020202020204" pitchFamily="34" charset="0"/>
                <a:cs typeface="Arial" panose="020B0604020202020204" pitchFamily="34" charset="0"/>
                <a:sym typeface="Wingdings" panose="05000000000000000000" pitchFamily="2" charset="2"/>
              </a:rPr>
              <a:t> παρεμπόδιση σύνδεσης </a:t>
            </a:r>
            <a:r>
              <a:rPr lang="el-GR" sz="2200" dirty="0" err="1">
                <a:latin typeface="Arial" panose="020B0604020202020204" pitchFamily="34" charset="0"/>
                <a:cs typeface="Arial" panose="020B0604020202020204" pitchFamily="34" charset="0"/>
                <a:sym typeface="Wingdings" panose="05000000000000000000" pitchFamily="2" charset="2"/>
              </a:rPr>
              <a:t>ιντερφερονών</a:t>
            </a:r>
            <a:r>
              <a:rPr lang="el-GR" sz="2200" dirty="0">
                <a:latin typeface="Arial" panose="020B0604020202020204" pitchFamily="34" charset="0"/>
                <a:cs typeface="Arial" panose="020B0604020202020204" pitchFamily="34" charset="0"/>
                <a:sym typeface="Wingdings" panose="05000000000000000000" pitchFamily="2" charset="2"/>
              </a:rPr>
              <a:t> με υποδοχέα </a:t>
            </a:r>
          </a:p>
          <a:p>
            <a:pPr marL="0" indent="0">
              <a:buNone/>
            </a:pPr>
            <a:r>
              <a:rPr lang="el-GR" sz="2200" dirty="0">
                <a:latin typeface="Arial" panose="020B0604020202020204" pitchFamily="34" charset="0"/>
                <a:cs typeface="Arial" panose="020B0604020202020204" pitchFamily="34" charset="0"/>
                <a:sym typeface="Wingdings" panose="05000000000000000000" pitchFamily="2" charset="2"/>
              </a:rPr>
              <a:t>     φλεγμονωδών αποκρίσεων </a:t>
            </a:r>
            <a:endParaRPr lang="el-GR" sz="2200" dirty="0">
              <a:latin typeface="Arial" panose="020B0604020202020204" pitchFamily="34" charset="0"/>
              <a:cs typeface="Arial" panose="020B0604020202020204" pitchFamily="34" charset="0"/>
            </a:endParaRPr>
          </a:p>
          <a:p>
            <a:pPr marL="0" indent="0">
              <a:buNone/>
            </a:pPr>
            <a:endParaRPr lang="el-GR" sz="2200" dirty="0">
              <a:latin typeface="Arial" panose="020B0604020202020204" pitchFamily="34" charset="0"/>
              <a:cs typeface="Arial" panose="020B0604020202020204" pitchFamily="34" charset="0"/>
            </a:endParaRPr>
          </a:p>
        </p:txBody>
      </p:sp>
      <p:sp>
        <p:nvSpPr>
          <p:cNvPr id="4" name="Βέλος: Κάτω 3">
            <a:extLst>
              <a:ext uri="{FF2B5EF4-FFF2-40B4-BE49-F238E27FC236}">
                <a16:creationId xmlns:a16="http://schemas.microsoft.com/office/drawing/2014/main" id="{E308BF1F-32F8-FBCD-9FA9-8FE2D95B066D}"/>
              </a:ext>
            </a:extLst>
          </p:cNvPr>
          <p:cNvSpPr/>
          <p:nvPr/>
        </p:nvSpPr>
        <p:spPr>
          <a:xfrm>
            <a:off x="631135" y="4731026"/>
            <a:ext cx="248478" cy="347869"/>
          </a:xfrm>
          <a:prstGeom prst="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 name="Ορθογώνιο: Στρογγύλεμα γωνιών 4">
            <a:extLst>
              <a:ext uri="{FF2B5EF4-FFF2-40B4-BE49-F238E27FC236}">
                <a16:creationId xmlns:a16="http://schemas.microsoft.com/office/drawing/2014/main" id="{AF6755EE-360A-7F0B-63EE-40EF398F5B14}"/>
              </a:ext>
            </a:extLst>
          </p:cNvPr>
          <p:cNvSpPr/>
          <p:nvPr/>
        </p:nvSpPr>
        <p:spPr>
          <a:xfrm>
            <a:off x="4691270" y="4959626"/>
            <a:ext cx="6331226" cy="1798983"/>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latin typeface="Arial" panose="020B0604020202020204" pitchFamily="34" charset="0"/>
                <a:cs typeface="Arial" panose="020B0604020202020204" pitchFamily="34" charset="0"/>
              </a:rPr>
              <a:t>Σε εξέλιξη </a:t>
            </a:r>
            <a:r>
              <a:rPr lang="el-GR" b="1" dirty="0">
                <a:solidFill>
                  <a:srgbClr val="FFFF00"/>
                </a:solidFill>
                <a:latin typeface="Arial" panose="020B0604020202020204" pitchFamily="34" charset="0"/>
                <a:cs typeface="Arial" panose="020B0604020202020204" pitchFamily="34" charset="0"/>
              </a:rPr>
              <a:t>κλινική δοκιμή φάσης 2 </a:t>
            </a:r>
            <a:r>
              <a:rPr lang="el-GR" dirty="0">
                <a:latin typeface="Arial" panose="020B0604020202020204" pitchFamily="34" charset="0"/>
                <a:cs typeface="Arial" panose="020B0604020202020204" pitchFamily="34" charset="0"/>
              </a:rPr>
              <a:t>για την αξιολόγηση της αποτελεσματικότητας και της ανεκτικότητας του </a:t>
            </a:r>
            <a:r>
              <a:rPr lang="el-GR" b="1" dirty="0" err="1">
                <a:solidFill>
                  <a:srgbClr val="FFFF00"/>
                </a:solidFill>
                <a:latin typeface="Arial" panose="020B0604020202020204" pitchFamily="34" charset="0"/>
                <a:cs typeface="Arial" panose="020B0604020202020204" pitchFamily="34" charset="0"/>
              </a:rPr>
              <a:t>Αnifrolumab</a:t>
            </a:r>
            <a:r>
              <a:rPr lang="el-GR" dirty="0">
                <a:solidFill>
                  <a:srgbClr val="FFFF00"/>
                </a:solidFill>
                <a:latin typeface="Arial" panose="020B0604020202020204" pitchFamily="34" charset="0"/>
                <a:cs typeface="Arial" panose="020B0604020202020204" pitchFamily="34" charset="0"/>
              </a:rPr>
              <a:t> </a:t>
            </a:r>
            <a:r>
              <a:rPr lang="el-GR" dirty="0">
                <a:latin typeface="Arial" panose="020B0604020202020204" pitchFamily="34" charset="0"/>
                <a:cs typeface="Arial" panose="020B0604020202020204" pitchFamily="34" charset="0"/>
              </a:rPr>
              <a:t>σε </a:t>
            </a:r>
            <a:r>
              <a:rPr lang="el-GR" b="1" dirty="0">
                <a:solidFill>
                  <a:srgbClr val="FFFF00"/>
                </a:solidFill>
                <a:latin typeface="Arial" panose="020B0604020202020204" pitchFamily="34" charset="0"/>
                <a:cs typeface="Arial" panose="020B0604020202020204" pitchFamily="34" charset="0"/>
              </a:rPr>
              <a:t>συνδυασμό με φωτοθεραπεία</a:t>
            </a:r>
            <a:r>
              <a:rPr lang="el-GR" dirty="0">
                <a:latin typeface="Arial" panose="020B0604020202020204" pitchFamily="34" charset="0"/>
                <a:cs typeface="Arial" panose="020B0604020202020204" pitchFamily="34" charset="0"/>
              </a:rPr>
              <a:t>, σε σύγκριση με τη φωτοθεραπεία μόνο, σε ενήλικες ασθενείς με </a:t>
            </a:r>
            <a:r>
              <a:rPr lang="el-GR" b="1" dirty="0">
                <a:solidFill>
                  <a:srgbClr val="FFFF00"/>
                </a:solidFill>
                <a:latin typeface="Arial" panose="020B0604020202020204" pitchFamily="34" charset="0"/>
                <a:cs typeface="Arial" panose="020B0604020202020204" pitchFamily="34" charset="0"/>
              </a:rPr>
              <a:t>ενεργή λεύκη </a:t>
            </a:r>
          </a:p>
          <a:p>
            <a:pPr algn="ctr"/>
            <a:endParaRPr lang="el-GR" dirty="0"/>
          </a:p>
        </p:txBody>
      </p:sp>
      <p:sp>
        <p:nvSpPr>
          <p:cNvPr id="6" name="Βέλος: Καμπύλο προς τα δεξιά 5">
            <a:extLst>
              <a:ext uri="{FF2B5EF4-FFF2-40B4-BE49-F238E27FC236}">
                <a16:creationId xmlns:a16="http://schemas.microsoft.com/office/drawing/2014/main" id="{20997014-3884-04B5-FA70-7111321805A5}"/>
              </a:ext>
            </a:extLst>
          </p:cNvPr>
          <p:cNvSpPr/>
          <p:nvPr/>
        </p:nvSpPr>
        <p:spPr>
          <a:xfrm>
            <a:off x="3756993" y="5078895"/>
            <a:ext cx="646043" cy="1202635"/>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Tree>
    <p:extLst>
      <p:ext uri="{BB962C8B-B14F-4D97-AF65-F5344CB8AC3E}">
        <p14:creationId xmlns:p14="http://schemas.microsoft.com/office/powerpoint/2010/main" val="3872487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A6BA2BE-96DA-84D1-807B-FD9D6D68B891}"/>
              </a:ext>
            </a:extLst>
          </p:cNvPr>
          <p:cNvSpPr>
            <a:spLocks noGrp="1"/>
          </p:cNvSpPr>
          <p:nvPr>
            <p:ph type="title"/>
          </p:nvPr>
        </p:nvSpPr>
        <p:spPr>
          <a:xfrm>
            <a:off x="576470" y="256432"/>
            <a:ext cx="10737574" cy="558578"/>
          </a:xfrm>
        </p:spPr>
        <p:txBody>
          <a:bodyPr>
            <a:normAutofit fontScale="90000"/>
          </a:bodyPr>
          <a:lstStyle/>
          <a:p>
            <a:pPr algn="ctr"/>
            <a:r>
              <a:rPr lang="el-GR" dirty="0">
                <a:latin typeface="Arial" panose="020B0604020202020204" pitchFamily="34" charset="0"/>
                <a:cs typeface="Arial" panose="020B0604020202020204" pitchFamily="34" charset="0"/>
              </a:rPr>
              <a:t>Άλλα βιολογικά φάρμακα</a:t>
            </a:r>
          </a:p>
        </p:txBody>
      </p:sp>
      <p:sp>
        <p:nvSpPr>
          <p:cNvPr id="3" name="Θέση περιεχομένου 2">
            <a:extLst>
              <a:ext uri="{FF2B5EF4-FFF2-40B4-BE49-F238E27FC236}">
                <a16:creationId xmlns:a16="http://schemas.microsoft.com/office/drawing/2014/main" id="{F8007A9C-A824-D377-3C08-F3599D97E895}"/>
              </a:ext>
            </a:extLst>
          </p:cNvPr>
          <p:cNvSpPr>
            <a:spLocks noGrp="1"/>
          </p:cNvSpPr>
          <p:nvPr>
            <p:ph idx="1"/>
          </p:nvPr>
        </p:nvSpPr>
        <p:spPr>
          <a:xfrm>
            <a:off x="258417" y="1023730"/>
            <a:ext cx="11598965" cy="5468509"/>
          </a:xfrm>
        </p:spPr>
        <p:txBody>
          <a:bodyPr>
            <a:normAutofit/>
          </a:bodyPr>
          <a:lstStyle/>
          <a:p>
            <a:pPr marL="0" indent="0">
              <a:buNone/>
            </a:pPr>
            <a:r>
              <a:rPr lang="el-GR" b="1" dirty="0">
                <a:solidFill>
                  <a:srgbClr val="C00000"/>
                </a:solidFill>
                <a:latin typeface="Arial" panose="020B0604020202020204" pitchFamily="34" charset="0"/>
                <a:cs typeface="Arial" panose="020B0604020202020204" pitchFamily="34" charset="0"/>
              </a:rPr>
              <a:t>AMG 714 </a:t>
            </a:r>
          </a:p>
          <a:p>
            <a:r>
              <a:rPr lang="el-GR" dirty="0">
                <a:latin typeface="Arial" panose="020B0604020202020204" pitchFamily="34" charset="0"/>
                <a:cs typeface="Arial" panose="020B0604020202020204" pitchFamily="34" charset="0"/>
              </a:rPr>
              <a:t>Ανθρώπινο </a:t>
            </a:r>
            <a:r>
              <a:rPr lang="el-GR" dirty="0" err="1">
                <a:latin typeface="Arial" panose="020B0604020202020204" pitchFamily="34" charset="0"/>
                <a:cs typeface="Arial" panose="020B0604020202020204" pitchFamily="34" charset="0"/>
              </a:rPr>
              <a:t>μονοκλωνικό</a:t>
            </a:r>
            <a:r>
              <a:rPr lang="el-GR" dirty="0">
                <a:latin typeface="Arial" panose="020B0604020202020204" pitchFamily="34" charset="0"/>
                <a:cs typeface="Arial" panose="020B0604020202020204" pitchFamily="34" charset="0"/>
              </a:rPr>
              <a:t> αντίσωμα </a:t>
            </a:r>
            <a:r>
              <a:rPr lang="el-GR" dirty="0" err="1">
                <a:latin typeface="Arial" panose="020B0604020202020204" pitchFamily="34" charset="0"/>
                <a:cs typeface="Arial" panose="020B0604020202020204" pitchFamily="34" charset="0"/>
              </a:rPr>
              <a:t>ανοσοσφαιρίνης</a:t>
            </a:r>
            <a:r>
              <a:rPr lang="el-GR" dirty="0">
                <a:latin typeface="Arial" panose="020B0604020202020204" pitchFamily="34" charset="0"/>
                <a:cs typeface="Arial" panose="020B0604020202020204" pitchFamily="34" charset="0"/>
              </a:rPr>
              <a:t> (IgG1κ) που στοχεύει την </a:t>
            </a:r>
            <a:r>
              <a:rPr lang="en-US" b="1" dirty="0">
                <a:solidFill>
                  <a:srgbClr val="0070C0"/>
                </a:solidFill>
                <a:latin typeface="Arial" panose="020B0604020202020204" pitchFamily="34" charset="0"/>
                <a:cs typeface="Arial" panose="020B0604020202020204" pitchFamily="34" charset="0"/>
              </a:rPr>
              <a:t>IL-15</a:t>
            </a:r>
            <a:endParaRPr lang="el-GR" b="1" dirty="0">
              <a:solidFill>
                <a:srgbClr val="0070C0"/>
              </a:solidFill>
              <a:latin typeface="Arial" panose="020B0604020202020204" pitchFamily="34" charset="0"/>
              <a:cs typeface="Arial" panose="020B0604020202020204" pitchFamily="34" charset="0"/>
            </a:endParaRPr>
          </a:p>
          <a:p>
            <a:pPr marL="0" indent="0">
              <a:buNone/>
            </a:pPr>
            <a:endParaRPr lang="el-GR" b="1" dirty="0">
              <a:solidFill>
                <a:srgbClr val="0070C0"/>
              </a:solidFill>
              <a:latin typeface="Arial" panose="020B0604020202020204" pitchFamily="34" charset="0"/>
              <a:cs typeface="Arial" panose="020B0604020202020204" pitchFamily="34" charset="0"/>
            </a:endParaRPr>
          </a:p>
          <a:p>
            <a:pPr marL="0" indent="0">
              <a:buNone/>
            </a:pPr>
            <a:r>
              <a:rPr lang="el-GR" b="1" dirty="0">
                <a:solidFill>
                  <a:srgbClr val="002060"/>
                </a:solidFill>
                <a:latin typeface="Arial" panose="020B0604020202020204" pitchFamily="34" charset="0"/>
                <a:cs typeface="Arial" panose="020B0604020202020204" pitchFamily="34" charset="0"/>
              </a:rPr>
              <a:t>Μηχανισμός δράσης</a:t>
            </a:r>
            <a:r>
              <a:rPr lang="en-US" b="1" dirty="0">
                <a:solidFill>
                  <a:srgbClr val="002060"/>
                </a:solidFill>
                <a:latin typeface="Arial" panose="020B0604020202020204" pitchFamily="34" charset="0"/>
                <a:cs typeface="Arial" panose="020B0604020202020204" pitchFamily="34" charset="0"/>
              </a:rPr>
              <a:t>:</a:t>
            </a:r>
            <a:r>
              <a:rPr lang="el-GR" b="1" dirty="0">
                <a:solidFill>
                  <a:srgbClr val="002060"/>
                </a:solidFill>
                <a:latin typeface="Arial" panose="020B0604020202020204" pitchFamily="34" charset="0"/>
                <a:cs typeface="Arial" panose="020B0604020202020204" pitchFamily="34" charset="0"/>
              </a:rPr>
              <a:t> </a:t>
            </a:r>
          </a:p>
          <a:p>
            <a:pPr marL="0" indent="0">
              <a:buNone/>
            </a:pPr>
            <a:r>
              <a:rPr lang="el-GR" sz="2400" dirty="0">
                <a:latin typeface="Arial" panose="020B0604020202020204" pitchFamily="34" charset="0"/>
                <a:cs typeface="Arial" panose="020B0604020202020204" pitchFamily="34" charset="0"/>
              </a:rPr>
              <a:t>Σύνδεση με την IL-15 </a:t>
            </a:r>
            <a:r>
              <a:rPr lang="el-GR" sz="2400" dirty="0">
                <a:latin typeface="Arial" panose="020B0604020202020204" pitchFamily="34" charset="0"/>
                <a:cs typeface="Arial" panose="020B0604020202020204" pitchFamily="34" charset="0"/>
                <a:sym typeface="Wingdings" panose="05000000000000000000" pitchFamily="2" charset="2"/>
              </a:rPr>
              <a:t> παρεμπόδιση πρόσδεσης με τον υποδοχέα της  αναστολή </a:t>
            </a:r>
            <a:r>
              <a:rPr lang="el-GR" sz="2400" dirty="0">
                <a:latin typeface="Arial" panose="020B0604020202020204" pitchFamily="34" charset="0"/>
                <a:cs typeface="Arial" panose="020B0604020202020204" pitchFamily="34" charset="0"/>
              </a:rPr>
              <a:t>ενεργοποίησης Τ-κυττάρων </a:t>
            </a:r>
            <a:r>
              <a:rPr lang="el-GR" sz="2400" dirty="0">
                <a:latin typeface="Arial" panose="020B0604020202020204" pitchFamily="34" charset="0"/>
                <a:cs typeface="Arial" panose="020B0604020202020204" pitchFamily="34" charset="0"/>
                <a:sym typeface="Wingdings" panose="05000000000000000000" pitchFamily="2" charset="2"/>
              </a:rPr>
              <a:t>     φλεγμονής</a:t>
            </a:r>
            <a:endParaRPr lang="el-GR" sz="2400" dirty="0">
              <a:latin typeface="Arial" panose="020B0604020202020204" pitchFamily="34" charset="0"/>
              <a:cs typeface="Arial" panose="020B0604020202020204" pitchFamily="34" charset="0"/>
            </a:endParaRPr>
          </a:p>
          <a:p>
            <a:pPr marL="0" indent="0">
              <a:buNone/>
            </a:pPr>
            <a:endParaRPr lang="el-GR" dirty="0"/>
          </a:p>
        </p:txBody>
      </p:sp>
      <p:sp>
        <p:nvSpPr>
          <p:cNvPr id="4" name="Βέλος: Κάτω 3">
            <a:extLst>
              <a:ext uri="{FF2B5EF4-FFF2-40B4-BE49-F238E27FC236}">
                <a16:creationId xmlns:a16="http://schemas.microsoft.com/office/drawing/2014/main" id="{D08275B3-66BD-2E35-79DF-474FF9592D65}"/>
              </a:ext>
            </a:extLst>
          </p:cNvPr>
          <p:cNvSpPr/>
          <p:nvPr/>
        </p:nvSpPr>
        <p:spPr>
          <a:xfrm>
            <a:off x="5923720" y="4393097"/>
            <a:ext cx="268357" cy="367748"/>
          </a:xfrm>
          <a:prstGeom prst="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 name="Ορθογώνιο: Στρογγύλεμα γωνιών 4">
            <a:extLst>
              <a:ext uri="{FF2B5EF4-FFF2-40B4-BE49-F238E27FC236}">
                <a16:creationId xmlns:a16="http://schemas.microsoft.com/office/drawing/2014/main" id="{888AD8BB-2F7E-E5CB-E805-1C89A9CBC48E}"/>
              </a:ext>
            </a:extLst>
          </p:cNvPr>
          <p:cNvSpPr/>
          <p:nvPr/>
        </p:nvSpPr>
        <p:spPr>
          <a:xfrm>
            <a:off x="4075043" y="5049079"/>
            <a:ext cx="6549888" cy="1666790"/>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latin typeface="Arial" panose="020B0604020202020204" pitchFamily="34" charset="0"/>
                <a:cs typeface="Arial" panose="020B0604020202020204" pitchFamily="34" charset="0"/>
              </a:rPr>
              <a:t>Μια </a:t>
            </a:r>
            <a:r>
              <a:rPr lang="el-GR" b="1" dirty="0">
                <a:solidFill>
                  <a:srgbClr val="FFFF00"/>
                </a:solidFill>
                <a:latin typeface="Arial" panose="020B0604020202020204" pitchFamily="34" charset="0"/>
                <a:cs typeface="Arial" panose="020B0604020202020204" pitchFamily="34" charset="0"/>
              </a:rPr>
              <a:t>κλινική δοκιμή φάσης 2 </a:t>
            </a:r>
            <a:r>
              <a:rPr lang="el-GR" dirty="0">
                <a:latin typeface="Arial" panose="020B0604020202020204" pitchFamily="34" charset="0"/>
                <a:cs typeface="Arial" panose="020B0604020202020204" pitchFamily="34" charset="0"/>
              </a:rPr>
              <a:t>βρίσκεται σε εξέλιξη για την αξιολόγηση της αποτελεσματικότητας του </a:t>
            </a:r>
            <a:r>
              <a:rPr lang="el-GR" b="1" dirty="0">
                <a:solidFill>
                  <a:srgbClr val="FFFF00"/>
                </a:solidFill>
                <a:latin typeface="Arial" panose="020B0604020202020204" pitchFamily="34" charset="0"/>
                <a:cs typeface="Arial" panose="020B0604020202020204" pitchFamily="34" charset="0"/>
              </a:rPr>
              <a:t>AMG 714 σε ενεργή ή σταθερή μη τμηματική λεύκη</a:t>
            </a:r>
          </a:p>
          <a:p>
            <a:pPr algn="ctr"/>
            <a:endParaRPr lang="el-GR" dirty="0">
              <a:latin typeface="Arial" panose="020B0604020202020204" pitchFamily="34" charset="0"/>
              <a:cs typeface="Arial" panose="020B0604020202020204" pitchFamily="34" charset="0"/>
            </a:endParaRPr>
          </a:p>
        </p:txBody>
      </p:sp>
      <p:sp>
        <p:nvSpPr>
          <p:cNvPr id="6" name="Βέλος: Καμπύλο προς τα δεξιά 5">
            <a:extLst>
              <a:ext uri="{FF2B5EF4-FFF2-40B4-BE49-F238E27FC236}">
                <a16:creationId xmlns:a16="http://schemas.microsoft.com/office/drawing/2014/main" id="{5A53B6B9-88E2-688D-5B42-927BA635BDC3}"/>
              </a:ext>
            </a:extLst>
          </p:cNvPr>
          <p:cNvSpPr/>
          <p:nvPr/>
        </p:nvSpPr>
        <p:spPr>
          <a:xfrm>
            <a:off x="3071192" y="5049079"/>
            <a:ext cx="646044" cy="1341782"/>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Tree>
    <p:extLst>
      <p:ext uri="{BB962C8B-B14F-4D97-AF65-F5344CB8AC3E}">
        <p14:creationId xmlns:p14="http://schemas.microsoft.com/office/powerpoint/2010/main" val="2392406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7BD9C17-D071-6E3D-A41C-38EA0192FC82}"/>
              </a:ext>
            </a:extLst>
          </p:cNvPr>
          <p:cNvSpPr>
            <a:spLocks noGrp="1"/>
          </p:cNvSpPr>
          <p:nvPr>
            <p:ph type="title"/>
          </p:nvPr>
        </p:nvSpPr>
        <p:spPr>
          <a:xfrm>
            <a:off x="546652" y="248478"/>
            <a:ext cx="10737574" cy="707665"/>
          </a:xfrm>
        </p:spPr>
        <p:txBody>
          <a:bodyPr>
            <a:normAutofit fontScale="90000"/>
          </a:bodyPr>
          <a:lstStyle/>
          <a:p>
            <a:pPr algn="ctr"/>
            <a:r>
              <a:rPr lang="el-GR" dirty="0">
                <a:latin typeface="Arial" panose="020B0604020202020204" pitchFamily="34" charset="0"/>
                <a:cs typeface="Arial" panose="020B0604020202020204" pitchFamily="34" charset="0"/>
              </a:rPr>
              <a:t>Άλλα βιολογικά φάρμακα</a:t>
            </a:r>
          </a:p>
        </p:txBody>
      </p:sp>
      <p:sp>
        <p:nvSpPr>
          <p:cNvPr id="3" name="Θέση περιεχομένου 2">
            <a:extLst>
              <a:ext uri="{FF2B5EF4-FFF2-40B4-BE49-F238E27FC236}">
                <a16:creationId xmlns:a16="http://schemas.microsoft.com/office/drawing/2014/main" id="{90A5F6AC-B4EE-8B0F-7CDD-16ED164371CC}"/>
              </a:ext>
            </a:extLst>
          </p:cNvPr>
          <p:cNvSpPr>
            <a:spLocks noGrp="1"/>
          </p:cNvSpPr>
          <p:nvPr>
            <p:ph idx="1"/>
          </p:nvPr>
        </p:nvSpPr>
        <p:spPr>
          <a:xfrm>
            <a:off x="178903" y="1202635"/>
            <a:ext cx="11628783" cy="5406887"/>
          </a:xfrm>
        </p:spPr>
        <p:txBody>
          <a:bodyPr/>
          <a:lstStyle/>
          <a:p>
            <a:pPr marL="0" indent="0">
              <a:buNone/>
            </a:pPr>
            <a:r>
              <a:rPr lang="el-GR" b="1" dirty="0">
                <a:solidFill>
                  <a:srgbClr val="C00000"/>
                </a:solidFill>
                <a:latin typeface="Arial" panose="020B0604020202020204" pitchFamily="34" charset="0"/>
                <a:cs typeface="Arial" panose="020B0604020202020204" pitchFamily="34" charset="0"/>
              </a:rPr>
              <a:t>MK 6194 </a:t>
            </a:r>
            <a:endParaRPr lang="en-US"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ü"/>
            </a:pPr>
            <a:r>
              <a:rPr lang="el-GR" sz="2600" dirty="0">
                <a:latin typeface="Arial" panose="020B0604020202020204" pitchFamily="34" charset="0"/>
                <a:cs typeface="Arial" panose="020B0604020202020204" pitchFamily="34" charset="0"/>
              </a:rPr>
              <a:t>Μια </a:t>
            </a:r>
            <a:r>
              <a:rPr lang="el-GR" sz="2600" dirty="0" err="1">
                <a:latin typeface="Arial" panose="020B0604020202020204" pitchFamily="34" charset="0"/>
                <a:cs typeface="Arial" panose="020B0604020202020204" pitchFamily="34" charset="0"/>
              </a:rPr>
              <a:t>ανασυνδυασμένη</a:t>
            </a:r>
            <a:r>
              <a:rPr lang="el-GR" sz="2600" dirty="0">
                <a:latin typeface="Arial" panose="020B0604020202020204" pitchFamily="34" charset="0"/>
                <a:cs typeface="Arial" panose="020B0604020202020204" pitchFamily="34" charset="0"/>
              </a:rPr>
              <a:t> πρωτεΐνη της IL-2</a:t>
            </a:r>
          </a:p>
          <a:p>
            <a:pPr>
              <a:buFont typeface="Wingdings" panose="05000000000000000000" pitchFamily="2" charset="2"/>
              <a:buChar char="ü"/>
            </a:pPr>
            <a:r>
              <a:rPr lang="el-GR" sz="2600" dirty="0">
                <a:latin typeface="Arial" panose="020B0604020202020204" pitchFamily="34" charset="0"/>
                <a:cs typeface="Arial" panose="020B0604020202020204" pitchFamily="34" charset="0"/>
              </a:rPr>
              <a:t>Σε </a:t>
            </a:r>
            <a:r>
              <a:rPr lang="el-GR" sz="2600" dirty="0" err="1">
                <a:latin typeface="Arial" panose="020B0604020202020204" pitchFamily="34" charset="0"/>
                <a:cs typeface="Arial" panose="020B0604020202020204" pitchFamily="34" charset="0"/>
              </a:rPr>
              <a:t>προκλινικές</a:t>
            </a:r>
            <a:r>
              <a:rPr lang="el-GR" sz="2600" dirty="0">
                <a:latin typeface="Arial" panose="020B0604020202020204" pitchFamily="34" charset="0"/>
                <a:cs typeface="Arial" panose="020B0604020202020204" pitchFamily="34" charset="0"/>
              </a:rPr>
              <a:t> μελέτες </a:t>
            </a:r>
            <a:r>
              <a:rPr lang="el-GR" sz="2600" dirty="0">
                <a:latin typeface="Arial" panose="020B0604020202020204" pitchFamily="34" charset="0"/>
                <a:cs typeface="Arial" panose="020B0604020202020204" pitchFamily="34" charset="0"/>
                <a:sym typeface="Wingdings" panose="05000000000000000000" pitchFamily="2" charset="2"/>
              </a:rPr>
              <a:t> </a:t>
            </a:r>
            <a:r>
              <a:rPr lang="el-GR" sz="2600" dirty="0">
                <a:latin typeface="Arial" panose="020B0604020202020204" pitchFamily="34" charset="0"/>
                <a:cs typeface="Arial" panose="020B0604020202020204" pitchFamily="34" charset="0"/>
              </a:rPr>
              <a:t>επιλεκτική ενεργοποίηση των </a:t>
            </a:r>
            <a:r>
              <a:rPr lang="el-GR" sz="2600" dirty="0" err="1">
                <a:latin typeface="Arial" panose="020B0604020202020204" pitchFamily="34" charset="0"/>
                <a:cs typeface="Arial" panose="020B0604020202020204" pitchFamily="34" charset="0"/>
              </a:rPr>
              <a:t>Tregs</a:t>
            </a:r>
            <a:r>
              <a:rPr lang="el-GR" sz="2600" dirty="0">
                <a:latin typeface="Arial" panose="020B0604020202020204" pitchFamily="34" charset="0"/>
                <a:cs typeface="Arial" panose="020B0604020202020204" pitchFamily="34" charset="0"/>
              </a:rPr>
              <a:t> σε ποντίκια χωρίς σημαντική επίδραση σε άλλα </a:t>
            </a:r>
            <a:r>
              <a:rPr lang="el-GR" sz="2600" dirty="0" err="1">
                <a:latin typeface="Arial" panose="020B0604020202020204" pitchFamily="34" charset="0"/>
                <a:cs typeface="Arial" panose="020B0604020202020204" pitchFamily="34" charset="0"/>
              </a:rPr>
              <a:t>ανοσοκύτταρα</a:t>
            </a:r>
            <a:r>
              <a:rPr lang="el-GR" sz="2600" dirty="0">
                <a:latin typeface="Arial" panose="020B0604020202020204" pitchFamily="34" charset="0"/>
                <a:cs typeface="Arial" panose="020B0604020202020204" pitchFamily="34" charset="0"/>
              </a:rPr>
              <a:t> ή </a:t>
            </a:r>
            <a:r>
              <a:rPr lang="el-GR" sz="2600" dirty="0" err="1">
                <a:latin typeface="Arial" panose="020B0604020202020204" pitchFamily="34" charset="0"/>
                <a:cs typeface="Arial" panose="020B0604020202020204" pitchFamily="34" charset="0"/>
              </a:rPr>
              <a:t>κυτοκίνες</a:t>
            </a:r>
            <a:r>
              <a:rPr lang="el-GR" sz="2600" dirty="0">
                <a:latin typeface="Arial" panose="020B0604020202020204" pitchFamily="34" charset="0"/>
                <a:cs typeface="Arial" panose="020B0604020202020204" pitchFamily="34" charset="0"/>
              </a:rPr>
              <a:t> </a:t>
            </a:r>
            <a:r>
              <a:rPr lang="el-GR" sz="2600" dirty="0">
                <a:latin typeface="Arial" panose="020B0604020202020204" pitchFamily="34" charset="0"/>
                <a:cs typeface="Arial" panose="020B0604020202020204" pitchFamily="34" charset="0"/>
                <a:sym typeface="Wingdings" panose="05000000000000000000" pitchFamily="2" charset="2"/>
              </a:rPr>
              <a:t> </a:t>
            </a:r>
            <a:r>
              <a:rPr lang="el-GR" sz="2600" dirty="0">
                <a:latin typeface="Arial" panose="020B0604020202020204" pitchFamily="34" charset="0"/>
                <a:cs typeface="Arial" panose="020B0604020202020204" pitchFamily="34" charset="0"/>
              </a:rPr>
              <a:t>ενίσχυση λειτουργίας και σταθερότητας των </a:t>
            </a:r>
            <a:r>
              <a:rPr lang="el-GR" sz="2600" dirty="0" err="1">
                <a:latin typeface="Arial" panose="020B0604020202020204" pitchFamily="34" charset="0"/>
                <a:cs typeface="Arial" panose="020B0604020202020204" pitchFamily="34" charset="0"/>
              </a:rPr>
              <a:t>Treg</a:t>
            </a:r>
            <a:r>
              <a:rPr lang="el-GR" sz="2600" dirty="0">
                <a:latin typeface="Arial" panose="020B0604020202020204" pitchFamily="34" charset="0"/>
                <a:cs typeface="Arial" panose="020B0604020202020204" pitchFamily="34" charset="0"/>
              </a:rPr>
              <a:t> </a:t>
            </a:r>
            <a:r>
              <a:rPr lang="el-GR" sz="2600" dirty="0">
                <a:latin typeface="Arial" panose="020B0604020202020204" pitchFamily="34" charset="0"/>
                <a:cs typeface="Arial" panose="020B0604020202020204" pitchFamily="34" charset="0"/>
                <a:sym typeface="Wingdings" panose="05000000000000000000" pitchFamily="2" charset="2"/>
              </a:rPr>
              <a:t> </a:t>
            </a:r>
            <a:r>
              <a:rPr lang="el-GR" sz="2600" b="1" dirty="0">
                <a:solidFill>
                  <a:srgbClr val="C00000"/>
                </a:solidFill>
                <a:latin typeface="Arial" panose="020B0604020202020204" pitchFamily="34" charset="0"/>
                <a:cs typeface="Arial" panose="020B0604020202020204" pitchFamily="34" charset="0"/>
              </a:rPr>
              <a:t>πιθανές θεραπευτικοί οδοί για τη λεύκη</a:t>
            </a:r>
          </a:p>
        </p:txBody>
      </p:sp>
      <p:sp>
        <p:nvSpPr>
          <p:cNvPr id="4" name="Ορθογώνιο: Στρογγύλεμα γωνιών 3">
            <a:extLst>
              <a:ext uri="{FF2B5EF4-FFF2-40B4-BE49-F238E27FC236}">
                <a16:creationId xmlns:a16="http://schemas.microsoft.com/office/drawing/2014/main" id="{0C914304-09BF-5A9C-31F8-83EA71788DC8}"/>
              </a:ext>
            </a:extLst>
          </p:cNvPr>
          <p:cNvSpPr/>
          <p:nvPr/>
        </p:nvSpPr>
        <p:spPr>
          <a:xfrm>
            <a:off x="1394789" y="4630641"/>
            <a:ext cx="6708916" cy="1492856"/>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solidFill>
                  <a:schemeClr val="bg1"/>
                </a:solidFill>
                <a:latin typeface="Arial" panose="020B0604020202020204" pitchFamily="34" charset="0"/>
                <a:cs typeface="Arial" panose="020B0604020202020204" pitchFamily="34" charset="0"/>
              </a:rPr>
              <a:t>Μια διεθνής </a:t>
            </a:r>
            <a:r>
              <a:rPr lang="el-GR" b="1" dirty="0">
                <a:solidFill>
                  <a:srgbClr val="FFFF00"/>
                </a:solidFill>
                <a:latin typeface="Arial" panose="020B0604020202020204" pitchFamily="34" charset="0"/>
                <a:cs typeface="Arial" panose="020B0604020202020204" pitchFamily="34" charset="0"/>
              </a:rPr>
              <a:t>κλινική μελέτη φάσης 2 </a:t>
            </a:r>
            <a:r>
              <a:rPr lang="el-GR" dirty="0">
                <a:solidFill>
                  <a:schemeClr val="bg1"/>
                </a:solidFill>
                <a:latin typeface="Arial" panose="020B0604020202020204" pitchFamily="34" charset="0"/>
                <a:cs typeface="Arial" panose="020B0604020202020204" pitchFamily="34" charset="0"/>
              </a:rPr>
              <a:t>για την αξιολόγηση της αποτελεσματικότητας, της ασφάλειας και της ανεκτικότητας του MK-6194 βρίσκεται σε </a:t>
            </a:r>
            <a:r>
              <a:rPr lang="el-GR" dirty="0" err="1">
                <a:solidFill>
                  <a:schemeClr val="bg1"/>
                </a:solidFill>
                <a:latin typeface="Arial" panose="020B0604020202020204" pitchFamily="34" charset="0"/>
                <a:cs typeface="Arial" panose="020B0604020202020204" pitchFamily="34" charset="0"/>
              </a:rPr>
              <a:t>εξελιξη</a:t>
            </a:r>
            <a:r>
              <a:rPr lang="el-GR" dirty="0">
                <a:solidFill>
                  <a:schemeClr val="bg1"/>
                </a:solidFill>
                <a:latin typeface="Arial" panose="020B0604020202020204" pitchFamily="34" charset="0"/>
                <a:cs typeface="Arial" panose="020B0604020202020204" pitchFamily="34" charset="0"/>
              </a:rPr>
              <a:t> για ασθενείς με </a:t>
            </a:r>
            <a:r>
              <a:rPr lang="el-GR" b="1" dirty="0">
                <a:solidFill>
                  <a:srgbClr val="FFFF00"/>
                </a:solidFill>
                <a:latin typeface="Arial" panose="020B0604020202020204" pitchFamily="34" charset="0"/>
                <a:cs typeface="Arial" panose="020B0604020202020204" pitchFamily="34" charset="0"/>
              </a:rPr>
              <a:t>μη τμηματική λεύκη </a:t>
            </a:r>
            <a:endParaRPr lang="el-GR" dirty="0">
              <a:solidFill>
                <a:srgbClr val="FFFF00"/>
              </a:solidFill>
              <a:latin typeface="Arial" panose="020B0604020202020204" pitchFamily="34" charset="0"/>
              <a:cs typeface="Arial" panose="020B0604020202020204" pitchFamily="34" charset="0"/>
            </a:endParaRPr>
          </a:p>
        </p:txBody>
      </p:sp>
      <p:sp>
        <p:nvSpPr>
          <p:cNvPr id="5" name="Βέλος: Καμπύλο προς τα δεξιά 4">
            <a:extLst>
              <a:ext uri="{FF2B5EF4-FFF2-40B4-BE49-F238E27FC236}">
                <a16:creationId xmlns:a16="http://schemas.microsoft.com/office/drawing/2014/main" id="{422AB11C-503F-27D7-DD5E-E78AC5CF97B7}"/>
              </a:ext>
            </a:extLst>
          </p:cNvPr>
          <p:cNvSpPr/>
          <p:nvPr/>
        </p:nvSpPr>
        <p:spPr>
          <a:xfrm>
            <a:off x="747100" y="4377190"/>
            <a:ext cx="465474" cy="999879"/>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pic>
        <p:nvPicPr>
          <p:cNvPr id="6" name="Εικόνα 5">
            <a:extLst>
              <a:ext uri="{FF2B5EF4-FFF2-40B4-BE49-F238E27FC236}">
                <a16:creationId xmlns:a16="http://schemas.microsoft.com/office/drawing/2014/main" id="{DE987507-8898-8E04-8248-08CCB6004EA7}"/>
              </a:ext>
            </a:extLst>
          </p:cNvPr>
          <p:cNvPicPr>
            <a:picLocks noChangeAspect="1"/>
          </p:cNvPicPr>
          <p:nvPr/>
        </p:nvPicPr>
        <p:blipFill>
          <a:blip r:embed="rId2"/>
          <a:stretch>
            <a:fillRect/>
          </a:stretch>
        </p:blipFill>
        <p:spPr>
          <a:xfrm>
            <a:off x="8285920" y="4046268"/>
            <a:ext cx="3703981" cy="2470527"/>
          </a:xfrm>
          <a:prstGeom prst="rect">
            <a:avLst/>
          </a:prstGeom>
          <a:ln>
            <a:noFill/>
          </a:ln>
          <a:effectLst>
            <a:softEdge rad="112500"/>
          </a:effectLst>
        </p:spPr>
      </p:pic>
    </p:spTree>
    <p:extLst>
      <p:ext uri="{BB962C8B-B14F-4D97-AF65-F5344CB8AC3E}">
        <p14:creationId xmlns:p14="http://schemas.microsoft.com/office/powerpoint/2010/main" val="3994787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624328E-FCFE-372D-8C1F-624526FD9887}"/>
              </a:ext>
            </a:extLst>
          </p:cNvPr>
          <p:cNvSpPr>
            <a:spLocks noGrp="1"/>
          </p:cNvSpPr>
          <p:nvPr>
            <p:ph type="ctrTitle"/>
          </p:nvPr>
        </p:nvSpPr>
        <p:spPr>
          <a:xfrm>
            <a:off x="1049111" y="117320"/>
            <a:ext cx="8740346" cy="749643"/>
          </a:xfrm>
        </p:spPr>
        <p:txBody>
          <a:bodyPr>
            <a:normAutofit fontScale="90000"/>
          </a:bodyPr>
          <a:lstStyle/>
          <a:p>
            <a:r>
              <a:rPr lang="el-GR" dirty="0">
                <a:latin typeface="Arial" panose="020B0604020202020204" pitchFamily="34" charset="0"/>
                <a:cs typeface="Arial" panose="020B0604020202020204" pitchFamily="34" charset="0"/>
              </a:rPr>
              <a:t>Λεύκη</a:t>
            </a:r>
          </a:p>
        </p:txBody>
      </p:sp>
      <p:sp>
        <p:nvSpPr>
          <p:cNvPr id="3" name="Υπότιτλος 2">
            <a:extLst>
              <a:ext uri="{FF2B5EF4-FFF2-40B4-BE49-F238E27FC236}">
                <a16:creationId xmlns:a16="http://schemas.microsoft.com/office/drawing/2014/main" id="{15DE5EDD-1DBE-05AE-362A-6F5B2D55A248}"/>
              </a:ext>
            </a:extLst>
          </p:cNvPr>
          <p:cNvSpPr>
            <a:spLocks noGrp="1"/>
          </p:cNvSpPr>
          <p:nvPr>
            <p:ph type="subTitle" idx="1"/>
          </p:nvPr>
        </p:nvSpPr>
        <p:spPr>
          <a:xfrm>
            <a:off x="345233" y="984926"/>
            <a:ext cx="8157744" cy="5873073"/>
          </a:xfrm>
        </p:spPr>
        <p:txBody>
          <a:bodyPr>
            <a:normAutofit fontScale="85000" lnSpcReduction="20000"/>
          </a:bodyPr>
          <a:lstStyle/>
          <a:p>
            <a:pPr marL="342900" indent="-342900" algn="just">
              <a:buFont typeface="Arial" panose="020B0604020202020204" pitchFamily="34" charset="0"/>
              <a:buChar char="•"/>
            </a:pPr>
            <a:r>
              <a:rPr lang="en-US" b="1" dirty="0">
                <a:solidFill>
                  <a:srgbClr val="002060"/>
                </a:solidFill>
                <a:latin typeface="Arial" panose="020B0604020202020204" pitchFamily="34" charset="0"/>
                <a:cs typeface="Arial" panose="020B0604020202020204" pitchFamily="34" charset="0"/>
              </a:rPr>
              <a:t>E</a:t>
            </a:r>
            <a:r>
              <a:rPr lang="el-GR" b="1" dirty="0" err="1">
                <a:solidFill>
                  <a:srgbClr val="002060"/>
                </a:solidFill>
                <a:latin typeface="Arial" panose="020B0604020202020204" pitchFamily="34" charset="0"/>
                <a:cs typeface="Arial" panose="020B0604020202020204" pitchFamily="34" charset="0"/>
              </a:rPr>
              <a:t>πίκτητη</a:t>
            </a:r>
            <a:r>
              <a:rPr lang="el-GR" b="1" dirty="0">
                <a:solidFill>
                  <a:srgbClr val="002060"/>
                </a:solidFill>
                <a:latin typeface="Arial" panose="020B0604020202020204" pitchFamily="34" charset="0"/>
                <a:cs typeface="Arial" panose="020B0604020202020204" pitchFamily="34" charset="0"/>
              </a:rPr>
              <a:t> </a:t>
            </a:r>
            <a:r>
              <a:rPr lang="el-GR" b="1" dirty="0" err="1">
                <a:solidFill>
                  <a:srgbClr val="002060"/>
                </a:solidFill>
                <a:latin typeface="Arial" panose="020B0604020202020204" pitchFamily="34" charset="0"/>
                <a:cs typeface="Arial" panose="020B0604020202020204" pitchFamily="34" charset="0"/>
              </a:rPr>
              <a:t>αυτοάνοση</a:t>
            </a:r>
            <a:r>
              <a:rPr lang="el-GR" b="1" dirty="0">
                <a:solidFill>
                  <a:srgbClr val="002060"/>
                </a:solidFill>
                <a:latin typeface="Arial" panose="020B0604020202020204" pitchFamily="34" charset="0"/>
                <a:cs typeface="Arial" panose="020B0604020202020204" pitchFamily="34" charset="0"/>
              </a:rPr>
              <a:t> χρόνια διαταραχή που προκαλεί απώλεια της χρωστικής του δέρματος και των βλεννογόνων</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Χαρακτηρίζεται από σαφώς οριοθετημένες, αποχρωματισμένες </a:t>
            </a:r>
            <a:r>
              <a:rPr lang="el-GR" b="1" dirty="0">
                <a:latin typeface="Arial" panose="020B0604020202020204" pitchFamily="34" charset="0"/>
                <a:cs typeface="Arial" panose="020B0604020202020204" pitchFamily="34" charset="0"/>
              </a:rPr>
              <a:t>λευκές κηλίδες </a:t>
            </a:r>
            <a:r>
              <a:rPr lang="el-GR" dirty="0">
                <a:latin typeface="Arial" panose="020B0604020202020204" pitchFamily="34" charset="0"/>
                <a:cs typeface="Arial" panose="020B0604020202020204" pitchFamily="34" charset="0"/>
              </a:rPr>
              <a:t>διαφόρου μεγέθους </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Προκύπτουν από </a:t>
            </a:r>
            <a:r>
              <a:rPr lang="el-GR" b="1" dirty="0">
                <a:solidFill>
                  <a:srgbClr val="C00000"/>
                </a:solidFill>
                <a:latin typeface="Arial" panose="020B0604020202020204" pitchFamily="34" charset="0"/>
                <a:cs typeface="Arial" panose="020B0604020202020204" pitchFamily="34" charset="0"/>
              </a:rPr>
              <a:t>προοδευτική απώλεια των </a:t>
            </a:r>
            <a:r>
              <a:rPr lang="el-GR" b="1" dirty="0" err="1">
                <a:solidFill>
                  <a:srgbClr val="C00000"/>
                </a:solidFill>
                <a:latin typeface="Arial" panose="020B0604020202020204" pitchFamily="34" charset="0"/>
                <a:cs typeface="Arial" panose="020B0604020202020204" pitchFamily="34" charset="0"/>
              </a:rPr>
              <a:t>μελανοκυττάρων</a:t>
            </a:r>
            <a:r>
              <a:rPr lang="el-GR" b="1" dirty="0">
                <a:solidFill>
                  <a:srgbClr val="C00000"/>
                </a:solidFill>
                <a:latin typeface="Arial" panose="020B0604020202020204" pitchFamily="34" charset="0"/>
                <a:cs typeface="Arial" panose="020B0604020202020204" pitchFamily="34" charset="0"/>
              </a:rPr>
              <a:t> του δέρματος</a:t>
            </a:r>
            <a:endParaRPr lang="el-GR"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Οι κηλίδες μπορούν να εμφανιστούν σε οποιοδήποτε μέρος του σώματος</a:t>
            </a:r>
          </a:p>
          <a:p>
            <a:pPr marL="800100" lvl="1" indent="-342900" algn="just">
              <a:buFont typeface="Wingdings" panose="05000000000000000000" pitchFamily="2" charset="2"/>
              <a:buChar char="Ø"/>
            </a:pPr>
            <a:r>
              <a:rPr lang="el-GR" dirty="0">
                <a:latin typeface="Arial" panose="020B0604020202020204" pitchFamily="34" charset="0"/>
                <a:cs typeface="Arial" panose="020B0604020202020204" pitchFamily="34" charset="0"/>
              </a:rPr>
              <a:t>συνήθως στο </a:t>
            </a:r>
            <a:r>
              <a:rPr lang="el-GR" b="1" dirty="0">
                <a:solidFill>
                  <a:srgbClr val="0070C0"/>
                </a:solidFill>
                <a:latin typeface="Arial" panose="020B0604020202020204" pitchFamily="34" charset="0"/>
                <a:cs typeface="Arial" panose="020B0604020202020204" pitchFamily="34" charset="0"/>
              </a:rPr>
              <a:t>πρόσωπο, χέρια, θηλές, ομφαλό, αγκώνες, γόνατα, μασχάλες και βουβωνικές περιοχές</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Επηρεάζει το </a:t>
            </a:r>
            <a:r>
              <a:rPr lang="el-GR" b="1" dirty="0">
                <a:solidFill>
                  <a:srgbClr val="002060"/>
                </a:solidFill>
                <a:latin typeface="Arial" panose="020B0604020202020204" pitchFamily="34" charset="0"/>
                <a:cs typeface="Arial" panose="020B0604020202020204" pitchFamily="34" charset="0"/>
              </a:rPr>
              <a:t>0,5%-2,0% </a:t>
            </a:r>
            <a:r>
              <a:rPr lang="el-GR" dirty="0">
                <a:latin typeface="Arial" panose="020B0604020202020204" pitchFamily="34" charset="0"/>
                <a:cs typeface="Arial" panose="020B0604020202020204" pitchFamily="34" charset="0"/>
              </a:rPr>
              <a:t>του παγκόσμιου πληθυσμού χωρίς καμία σημαντική διαφορά μεταξύ των δύο φύλων, της εθνικότητας ή της γεωγραφικής περιοχής</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Αν και η εμφάνιση της νόσου κορυφώνεται γύρω στα </a:t>
            </a:r>
            <a:r>
              <a:rPr lang="el-GR" b="1" dirty="0">
                <a:solidFill>
                  <a:srgbClr val="0070C0"/>
                </a:solidFill>
                <a:latin typeface="Arial" panose="020B0604020202020204" pitchFamily="34" charset="0"/>
                <a:cs typeface="Arial" panose="020B0604020202020204" pitchFamily="34" charset="0"/>
              </a:rPr>
              <a:t>10-30 χρόνια</a:t>
            </a:r>
            <a:r>
              <a:rPr lang="el-GR" dirty="0">
                <a:latin typeface="Arial" panose="020B0604020202020204" pitchFamily="34" charset="0"/>
                <a:cs typeface="Arial" panose="020B0604020202020204" pitchFamily="34" charset="0"/>
              </a:rPr>
              <a:t>, μπορεί να εμφανιστεί οποιαδήποτε στιγμή κατά τη διάρκεια της ζωής ενός ατόμου</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Συσχέτιση με άλλα </a:t>
            </a:r>
            <a:r>
              <a:rPr lang="el-GR" dirty="0" err="1">
                <a:latin typeface="Arial" panose="020B0604020202020204" pitchFamily="34" charset="0"/>
                <a:cs typeface="Arial" panose="020B0604020202020204" pitchFamily="34" charset="0"/>
              </a:rPr>
              <a:t>αυτοάνοσα</a:t>
            </a:r>
            <a:r>
              <a:rPr lang="el-GR" dirty="0">
                <a:latin typeface="Arial" panose="020B0604020202020204" pitchFamily="34" charset="0"/>
                <a:cs typeface="Arial" panose="020B0604020202020204" pitchFamily="34" charset="0"/>
              </a:rPr>
              <a:t>, όπως η νόσος του θυρεοειδούς, </a:t>
            </a:r>
            <a:r>
              <a:rPr lang="el-GR" dirty="0" err="1">
                <a:latin typeface="Arial" panose="020B0604020202020204" pitchFamily="34" charset="0"/>
                <a:cs typeface="Arial" panose="020B0604020202020204" pitchFamily="34" charset="0"/>
              </a:rPr>
              <a:t>αυτοάνοσος</a:t>
            </a:r>
            <a:r>
              <a:rPr lang="el-GR" dirty="0">
                <a:latin typeface="Arial" panose="020B0604020202020204" pitchFamily="34" charset="0"/>
                <a:cs typeface="Arial" panose="020B0604020202020204" pitchFamily="34" charset="0"/>
              </a:rPr>
              <a:t> σακχαρώδης διαβήτης τύπου 1, </a:t>
            </a:r>
            <a:r>
              <a:rPr lang="el-GR" dirty="0" err="1">
                <a:latin typeface="Arial" panose="020B0604020202020204" pitchFamily="34" charset="0"/>
                <a:cs typeface="Arial" panose="020B0604020202020204" pitchFamily="34" charset="0"/>
              </a:rPr>
              <a:t>ερυθηματώδης</a:t>
            </a:r>
            <a:r>
              <a:rPr lang="el-GR" dirty="0">
                <a:latin typeface="Arial" panose="020B0604020202020204" pitchFamily="34" charset="0"/>
                <a:cs typeface="Arial" panose="020B0604020202020204" pitchFamily="34" charset="0"/>
              </a:rPr>
              <a:t> λύκος, αρθρίτιδα,  </a:t>
            </a:r>
            <a:r>
              <a:rPr lang="el-GR" dirty="0" err="1">
                <a:latin typeface="Arial" panose="020B0604020202020204" pitchFamily="34" charset="0"/>
                <a:cs typeface="Arial" panose="020B0604020202020204" pitchFamily="34" charset="0"/>
              </a:rPr>
              <a:t>γυροειδής</a:t>
            </a:r>
            <a:r>
              <a:rPr lang="el-GR" dirty="0">
                <a:latin typeface="Arial" panose="020B0604020202020204" pitchFamily="34" charset="0"/>
                <a:cs typeface="Arial" panose="020B0604020202020204" pitchFamily="34" charset="0"/>
              </a:rPr>
              <a:t> αλωπεκία, ψωρίαση και </a:t>
            </a:r>
            <a:r>
              <a:rPr lang="el-GR" dirty="0" err="1">
                <a:latin typeface="Arial" panose="020B0604020202020204" pitchFamily="34" charset="0"/>
                <a:cs typeface="Arial" panose="020B0604020202020204" pitchFamily="34" charset="0"/>
              </a:rPr>
              <a:t>ατοπική</a:t>
            </a:r>
            <a:r>
              <a:rPr lang="el-GR" dirty="0">
                <a:latin typeface="Arial" panose="020B0604020202020204" pitchFamily="34" charset="0"/>
                <a:cs typeface="Arial" panose="020B0604020202020204" pitchFamily="34" charset="0"/>
              </a:rPr>
              <a:t> δερματίτιδα</a:t>
            </a: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Οικογενειακό ιστορικό σημειώνεται στο 15 έως 20% των περιπτώσεων και σχετίζεται με πρώιμη έναρξη της νόσου</a:t>
            </a:r>
            <a:endParaRPr lang="en-US"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l-GR" dirty="0">
                <a:latin typeface="Arial" panose="020B0604020202020204" pitchFamily="34" charset="0"/>
                <a:cs typeface="Arial" panose="020B0604020202020204" pitchFamily="34" charset="0"/>
              </a:rPr>
              <a:t>Αίσθημα στιγματισμού, μειωμένη αυτοεκτίμηση και κατάθλιψη </a:t>
            </a:r>
            <a:r>
              <a:rPr lang="el-GR" dirty="0">
                <a:latin typeface="Arial" panose="020B0604020202020204" pitchFamily="34" charset="0"/>
                <a:cs typeface="Arial" panose="020B0604020202020204" pitchFamily="34" charset="0"/>
                <a:sym typeface="Wingdings" panose="05000000000000000000" pitchFamily="2" charset="2"/>
              </a:rPr>
              <a:t> </a:t>
            </a:r>
            <a:r>
              <a:rPr lang="el-GR" b="1" dirty="0">
                <a:solidFill>
                  <a:srgbClr val="C00000"/>
                </a:solidFill>
                <a:latin typeface="Arial" panose="020B0604020202020204" pitchFamily="34" charset="0"/>
                <a:cs typeface="Arial" panose="020B0604020202020204" pitchFamily="34" charset="0"/>
              </a:rPr>
              <a:t>σημαντική ψυχοκοινωνική επιβάρυνση στους ασθενείς</a:t>
            </a:r>
          </a:p>
          <a:p>
            <a:pPr marL="342900" indent="-342900" algn="just">
              <a:buFont typeface="Arial" panose="020B0604020202020204" pitchFamily="34" charset="0"/>
              <a:buChar char="•"/>
            </a:pPr>
            <a:endParaRPr lang="el-GR" dirty="0"/>
          </a:p>
        </p:txBody>
      </p:sp>
      <p:pic>
        <p:nvPicPr>
          <p:cNvPr id="4" name="Εικόνα 3">
            <a:extLst>
              <a:ext uri="{FF2B5EF4-FFF2-40B4-BE49-F238E27FC236}">
                <a16:creationId xmlns:a16="http://schemas.microsoft.com/office/drawing/2014/main" id="{0C6D14D3-1C42-4017-6A38-F3121FA53D43}"/>
              </a:ext>
            </a:extLst>
          </p:cNvPr>
          <p:cNvPicPr>
            <a:picLocks noChangeAspect="1"/>
          </p:cNvPicPr>
          <p:nvPr/>
        </p:nvPicPr>
        <p:blipFill>
          <a:blip r:embed="rId3"/>
          <a:stretch>
            <a:fillRect/>
          </a:stretch>
        </p:blipFill>
        <p:spPr>
          <a:xfrm>
            <a:off x="8553020" y="1647783"/>
            <a:ext cx="3522518" cy="2016256"/>
          </a:xfrm>
          <a:prstGeom prst="rect">
            <a:avLst/>
          </a:prstGeom>
          <a:ln>
            <a:noFill/>
          </a:ln>
          <a:effectLst>
            <a:outerShdw blurRad="190500" algn="tl" rotWithShape="0">
              <a:srgbClr val="000000">
                <a:alpha val="70000"/>
              </a:srgbClr>
            </a:outerShdw>
          </a:effectLst>
        </p:spPr>
      </p:pic>
      <p:pic>
        <p:nvPicPr>
          <p:cNvPr id="5" name="Εικόνα 4">
            <a:extLst>
              <a:ext uri="{FF2B5EF4-FFF2-40B4-BE49-F238E27FC236}">
                <a16:creationId xmlns:a16="http://schemas.microsoft.com/office/drawing/2014/main" id="{D5DE88E1-661C-F50F-BAFA-5E676B25338F}"/>
              </a:ext>
            </a:extLst>
          </p:cNvPr>
          <p:cNvPicPr>
            <a:picLocks noChangeAspect="1"/>
          </p:cNvPicPr>
          <p:nvPr/>
        </p:nvPicPr>
        <p:blipFill>
          <a:blip r:embed="rId4"/>
          <a:stretch>
            <a:fillRect/>
          </a:stretch>
        </p:blipFill>
        <p:spPr>
          <a:xfrm>
            <a:off x="8502977" y="4326897"/>
            <a:ext cx="3622604" cy="2038318"/>
          </a:xfrm>
          <a:prstGeom prst="rect">
            <a:avLst/>
          </a:prstGeom>
          <a:ln>
            <a:noFill/>
          </a:ln>
          <a:effectLst>
            <a:softEdge rad="112500"/>
          </a:effectLst>
        </p:spPr>
      </p:pic>
    </p:spTree>
    <p:extLst>
      <p:ext uri="{BB962C8B-B14F-4D97-AF65-F5344CB8AC3E}">
        <p14:creationId xmlns:p14="http://schemas.microsoft.com/office/powerpoint/2010/main" val="305252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84440342-8E6A-C582-F064-4276C85CD204}"/>
              </a:ext>
            </a:extLst>
          </p:cNvPr>
          <p:cNvSpPr>
            <a:spLocks noGrp="1"/>
          </p:cNvSpPr>
          <p:nvPr>
            <p:ph idx="1"/>
          </p:nvPr>
        </p:nvSpPr>
        <p:spPr>
          <a:xfrm>
            <a:off x="208723" y="944216"/>
            <a:ext cx="9054547" cy="5774635"/>
          </a:xfrm>
        </p:spPr>
        <p:txBody>
          <a:bodyPr/>
          <a:lstStyle/>
          <a:p>
            <a:pPr marL="0" indent="0">
              <a:buNone/>
            </a:pPr>
            <a:r>
              <a:rPr lang="en-US" b="1" dirty="0" err="1">
                <a:solidFill>
                  <a:srgbClr val="C00000"/>
                </a:solidFill>
                <a:latin typeface="Arial" panose="020B0604020202020204" pitchFamily="34" charset="0"/>
                <a:cs typeface="Arial" panose="020B0604020202020204" pitchFamily="34" charset="0"/>
              </a:rPr>
              <a:t>Afamelanotide</a:t>
            </a:r>
            <a:endParaRPr lang="en-US"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ü"/>
            </a:pPr>
            <a:r>
              <a:rPr lang="el-GR" sz="2000" dirty="0">
                <a:latin typeface="Arial" panose="020B0604020202020204" pitchFamily="34" charset="0"/>
                <a:cs typeface="Arial" panose="020B0604020202020204" pitchFamily="34" charset="0"/>
              </a:rPr>
              <a:t>Συνθετικό ανάλογο της φυσικής ορμόνης διέγερσης των α-</a:t>
            </a:r>
            <a:r>
              <a:rPr lang="el-GR" sz="2000" dirty="0" err="1">
                <a:latin typeface="Arial" panose="020B0604020202020204" pitchFamily="34" charset="0"/>
                <a:cs typeface="Arial" panose="020B0604020202020204" pitchFamily="34" charset="0"/>
              </a:rPr>
              <a:t>μελανοκυττάρων</a:t>
            </a:r>
            <a:r>
              <a:rPr lang="el-GR" sz="2000" dirty="0">
                <a:latin typeface="Arial" panose="020B0604020202020204" pitchFamily="34" charset="0"/>
                <a:cs typeface="Arial" panose="020B0604020202020204" pitchFamily="34" charset="0"/>
              </a:rPr>
              <a:t> (α-</a:t>
            </a:r>
            <a:r>
              <a:rPr lang="en-US" sz="2000" dirty="0">
                <a:latin typeface="Arial" panose="020B0604020202020204" pitchFamily="34" charset="0"/>
                <a:cs typeface="Arial" panose="020B0604020202020204" pitchFamily="34" charset="0"/>
              </a:rPr>
              <a:t>MSH)</a:t>
            </a:r>
            <a:endParaRPr lang="el-GR" sz="2000" dirty="0">
              <a:latin typeface="Arial" panose="020B0604020202020204" pitchFamily="34" charset="0"/>
              <a:cs typeface="Arial" panose="020B0604020202020204" pitchFamily="34" charset="0"/>
            </a:endParaRPr>
          </a:p>
          <a:p>
            <a:pPr marL="0" indent="0">
              <a:buNone/>
            </a:pPr>
            <a:r>
              <a:rPr lang="el-GR" sz="2200" b="1" dirty="0">
                <a:solidFill>
                  <a:srgbClr val="0070C0"/>
                </a:solidFill>
                <a:latin typeface="Arial" panose="020B0604020202020204" pitchFamily="34" charset="0"/>
                <a:cs typeface="Arial" panose="020B0604020202020204" pitchFamily="34" charset="0"/>
              </a:rPr>
              <a:t>Μηχανισμός δράσης</a:t>
            </a:r>
            <a:r>
              <a:rPr lang="en-US" sz="2200" b="1" dirty="0">
                <a:solidFill>
                  <a:srgbClr val="0070C0"/>
                </a:solidFill>
                <a:latin typeface="Arial" panose="020B0604020202020204" pitchFamily="34" charset="0"/>
                <a:cs typeface="Arial" panose="020B0604020202020204" pitchFamily="34" charset="0"/>
              </a:rPr>
              <a:t>: </a:t>
            </a:r>
          </a:p>
          <a:p>
            <a:pPr marL="0" indent="0">
              <a:buNone/>
            </a:pPr>
            <a:r>
              <a:rPr lang="el-GR" sz="2000" dirty="0">
                <a:latin typeface="Arial" panose="020B0604020202020204" pitchFamily="34" charset="0"/>
                <a:cs typeface="Arial" panose="020B0604020202020204" pitchFamily="34" charset="0"/>
              </a:rPr>
              <a:t>Δεσμεύει τον υποδοχέα της α-</a:t>
            </a:r>
            <a:r>
              <a:rPr lang="en-US" sz="2000" dirty="0">
                <a:latin typeface="Arial" panose="020B0604020202020204" pitchFamily="34" charset="0"/>
                <a:cs typeface="Arial" panose="020B0604020202020204" pitchFamily="34" charset="0"/>
              </a:rPr>
              <a:t>MSH </a:t>
            </a:r>
            <a:r>
              <a:rPr lang="en-US" sz="2000" dirty="0">
                <a:latin typeface="Arial" panose="020B0604020202020204" pitchFamily="34" charset="0"/>
                <a:cs typeface="Arial" panose="020B0604020202020204" pitchFamily="34" charset="0"/>
                <a:sym typeface="Wingdings" panose="05000000000000000000" pitchFamily="2" charset="2"/>
              </a:rPr>
              <a:t> </a:t>
            </a:r>
            <a:r>
              <a:rPr lang="el-GR" sz="2000" dirty="0">
                <a:latin typeface="Arial" panose="020B0604020202020204" pitchFamily="34" charset="0"/>
                <a:cs typeface="Arial" panose="020B0604020202020204" pitchFamily="34" charset="0"/>
              </a:rPr>
              <a:t>ενεργοποιεί σήματα </a:t>
            </a:r>
            <a:r>
              <a:rPr lang="el-GR" sz="2000" dirty="0" err="1">
                <a:latin typeface="Arial" panose="020B0604020202020204" pitchFamily="34" charset="0"/>
                <a:cs typeface="Arial" panose="020B0604020202020204" pitchFamily="34" charset="0"/>
              </a:rPr>
              <a:t>μελανογένεσης</a:t>
            </a:r>
            <a:r>
              <a:rPr lang="el-GR" sz="2000" dirty="0">
                <a:latin typeface="Arial" panose="020B0604020202020204" pitchFamily="34" charset="0"/>
                <a:cs typeface="Arial" panose="020B0604020202020204" pitchFamily="34" charset="0"/>
              </a:rPr>
              <a:t> και αναστολής φλεγμονής </a:t>
            </a:r>
            <a:r>
              <a:rPr lang="el-GR" sz="2000" dirty="0">
                <a:latin typeface="Arial" panose="020B0604020202020204" pitchFamily="34" charset="0"/>
                <a:cs typeface="Arial" panose="020B0604020202020204" pitchFamily="34" charset="0"/>
                <a:sym typeface="Wingdings" panose="05000000000000000000" pitchFamily="2" charset="2"/>
              </a:rPr>
              <a:t> προάγει </a:t>
            </a:r>
            <a:r>
              <a:rPr lang="el-GR" sz="2000" b="1" dirty="0">
                <a:solidFill>
                  <a:srgbClr val="C00000"/>
                </a:solidFill>
                <a:latin typeface="Arial" panose="020B0604020202020204" pitchFamily="34" charset="0"/>
                <a:cs typeface="Arial" panose="020B0604020202020204" pitchFamily="34" charset="0"/>
                <a:sym typeface="Wingdings" panose="05000000000000000000" pitchFamily="2" charset="2"/>
              </a:rPr>
              <a:t>παραγωγή μελανίνης </a:t>
            </a:r>
          </a:p>
          <a:p>
            <a:pPr>
              <a:buFont typeface="Wingdings" panose="05000000000000000000" pitchFamily="2" charset="2"/>
              <a:buChar char="ü"/>
            </a:pPr>
            <a:r>
              <a:rPr lang="el-GR" sz="2000" dirty="0">
                <a:latin typeface="Arial" panose="020B0604020202020204" pitchFamily="34" charset="0"/>
                <a:cs typeface="Arial" panose="020B0604020202020204" pitchFamily="34" charset="0"/>
              </a:rPr>
              <a:t>Σε μια τυχαιοποιημένη δοκιμή, η ομάδα </a:t>
            </a:r>
            <a:r>
              <a:rPr lang="en-US" sz="2000" b="1" dirty="0" err="1">
                <a:solidFill>
                  <a:srgbClr val="0070C0"/>
                </a:solidFill>
                <a:latin typeface="Arial" panose="020B0604020202020204" pitchFamily="34" charset="0"/>
                <a:cs typeface="Arial" panose="020B0604020202020204" pitchFamily="34" charset="0"/>
              </a:rPr>
              <a:t>Afamelanotide</a:t>
            </a:r>
            <a:r>
              <a:rPr lang="en-US" sz="2000" b="1" dirty="0">
                <a:solidFill>
                  <a:srgbClr val="0070C0"/>
                </a:solidFill>
                <a:latin typeface="Arial" panose="020B0604020202020204" pitchFamily="34" charset="0"/>
                <a:cs typeface="Arial" panose="020B0604020202020204" pitchFamily="34" charset="0"/>
              </a:rPr>
              <a:t> </a:t>
            </a:r>
            <a:r>
              <a:rPr lang="el-GR" sz="2000" b="1" dirty="0">
                <a:solidFill>
                  <a:srgbClr val="0070C0"/>
                </a:solidFill>
                <a:latin typeface="Arial" panose="020B0604020202020204" pitchFamily="34" charset="0"/>
                <a:cs typeface="Arial" panose="020B0604020202020204" pitchFamily="34" charset="0"/>
              </a:rPr>
              <a:t>με φωτοθεραπεία </a:t>
            </a:r>
            <a:r>
              <a:rPr lang="el-GR" sz="2000" dirty="0">
                <a:latin typeface="Arial" panose="020B0604020202020204" pitchFamily="34" charset="0"/>
                <a:cs typeface="Arial" panose="020B0604020202020204" pitchFamily="34" charset="0"/>
                <a:sym typeface="Wingdings" panose="05000000000000000000" pitchFamily="2" charset="2"/>
              </a:rPr>
              <a:t> </a:t>
            </a:r>
            <a:r>
              <a:rPr lang="el-GR" sz="2000" dirty="0">
                <a:latin typeface="Arial" panose="020B0604020202020204" pitchFamily="34" charset="0"/>
                <a:cs typeface="Arial" panose="020B0604020202020204" pitchFamily="34" charset="0"/>
              </a:rPr>
              <a:t>εμφάνισε </a:t>
            </a:r>
            <a:r>
              <a:rPr lang="el-GR" sz="2000" b="1" dirty="0">
                <a:solidFill>
                  <a:srgbClr val="C00000"/>
                </a:solidFill>
                <a:latin typeface="Arial" panose="020B0604020202020204" pitchFamily="34" charset="0"/>
                <a:cs typeface="Arial" panose="020B0604020202020204" pitchFamily="34" charset="0"/>
              </a:rPr>
              <a:t>υψηλότερο ποσοστό </a:t>
            </a:r>
            <a:r>
              <a:rPr lang="el-GR" sz="2000" b="1" dirty="0" err="1">
                <a:solidFill>
                  <a:srgbClr val="C00000"/>
                </a:solidFill>
                <a:latin typeface="Arial" panose="020B0604020202020204" pitchFamily="34" charset="0"/>
                <a:cs typeface="Arial" panose="020B0604020202020204" pitchFamily="34" charset="0"/>
              </a:rPr>
              <a:t>επαναμελάγχρωσης</a:t>
            </a:r>
            <a:r>
              <a:rPr lang="el-GR" sz="2000" dirty="0">
                <a:latin typeface="Arial" panose="020B0604020202020204" pitchFamily="34" charset="0"/>
                <a:cs typeface="Arial" panose="020B0604020202020204" pitchFamily="34" charset="0"/>
              </a:rPr>
              <a:t> σε σύγκριση με την ομάδα </a:t>
            </a:r>
            <a:r>
              <a:rPr lang="el-GR" sz="2000" b="1" dirty="0" err="1">
                <a:solidFill>
                  <a:srgbClr val="0070C0"/>
                </a:solidFill>
                <a:latin typeface="Arial" panose="020B0604020202020204" pitchFamily="34" charset="0"/>
                <a:cs typeface="Arial" panose="020B0604020202020204" pitchFamily="34" charset="0"/>
              </a:rPr>
              <a:t>μονοθεραπείας</a:t>
            </a:r>
            <a:r>
              <a:rPr lang="el-GR" sz="2000" b="1" dirty="0">
                <a:solidFill>
                  <a:srgbClr val="0070C0"/>
                </a:solidFill>
                <a:latin typeface="Arial" panose="020B0604020202020204" pitchFamily="34" charset="0"/>
                <a:cs typeface="Arial" panose="020B0604020202020204" pitchFamily="34" charset="0"/>
              </a:rPr>
              <a:t> </a:t>
            </a:r>
            <a:r>
              <a:rPr lang="el-GR" sz="2000" dirty="0">
                <a:latin typeface="Arial" panose="020B0604020202020204" pitchFamily="34" charset="0"/>
                <a:cs typeface="Arial" panose="020B0604020202020204" pitchFamily="34" charset="0"/>
              </a:rPr>
              <a:t>με NB-UVB</a:t>
            </a:r>
          </a:p>
          <a:p>
            <a:pPr>
              <a:buFont typeface="Wingdings" panose="05000000000000000000" pitchFamily="2" charset="2"/>
              <a:buChar char="ü"/>
            </a:pPr>
            <a:r>
              <a:rPr lang="en-US" sz="2000" dirty="0">
                <a:latin typeface="Arial" panose="020B0604020202020204" pitchFamily="34" charset="0"/>
                <a:cs typeface="Arial" panose="020B0604020202020204" pitchFamily="34" charset="0"/>
              </a:rPr>
              <a:t>M</a:t>
            </a:r>
            <a:r>
              <a:rPr lang="el-GR" sz="2000" dirty="0" err="1">
                <a:latin typeface="Arial" panose="020B0604020202020204" pitchFamily="34" charset="0"/>
                <a:cs typeface="Arial" panose="020B0604020202020204" pitchFamily="34" charset="0"/>
              </a:rPr>
              <a:t>ια</a:t>
            </a:r>
            <a:r>
              <a:rPr lang="el-GR" sz="2000" dirty="0">
                <a:latin typeface="Arial" panose="020B0604020202020204" pitchFamily="34" charset="0"/>
                <a:cs typeface="Arial" panose="020B0604020202020204" pitchFamily="34" charset="0"/>
              </a:rPr>
              <a:t> μελέτη έδειξε επίσης αποτελεσματικότητα και καλή ανεκτικότητα </a:t>
            </a:r>
            <a:endParaRPr lang="en-US" sz="2000" dirty="0">
              <a:latin typeface="Arial" panose="020B0604020202020204" pitchFamily="34" charset="0"/>
              <a:cs typeface="Arial" panose="020B0604020202020204" pitchFamily="34" charset="0"/>
            </a:endParaRPr>
          </a:p>
        </p:txBody>
      </p:sp>
      <p:sp>
        <p:nvSpPr>
          <p:cNvPr id="4" name="Τίτλος 1">
            <a:extLst>
              <a:ext uri="{FF2B5EF4-FFF2-40B4-BE49-F238E27FC236}">
                <a16:creationId xmlns:a16="http://schemas.microsoft.com/office/drawing/2014/main" id="{FA31621D-441D-D2B9-23D2-12374C6FDDAE}"/>
              </a:ext>
            </a:extLst>
          </p:cNvPr>
          <p:cNvSpPr>
            <a:spLocks noGrp="1"/>
          </p:cNvSpPr>
          <p:nvPr>
            <p:ph type="title"/>
          </p:nvPr>
        </p:nvSpPr>
        <p:spPr>
          <a:xfrm>
            <a:off x="467139" y="216038"/>
            <a:ext cx="10699312" cy="589032"/>
          </a:xfrm>
        </p:spPr>
        <p:txBody>
          <a:bodyPr>
            <a:normAutofit fontScale="90000"/>
          </a:bodyPr>
          <a:lstStyle/>
          <a:p>
            <a:pPr algn="ctr"/>
            <a:r>
              <a:rPr lang="el-GR" dirty="0"/>
              <a:t>Άλλα βιολογικά φάρμακα</a:t>
            </a:r>
          </a:p>
        </p:txBody>
      </p:sp>
      <p:sp>
        <p:nvSpPr>
          <p:cNvPr id="5" name="Ορθογώνιο: Στρογγύλεμα γωνιών 4">
            <a:extLst>
              <a:ext uri="{FF2B5EF4-FFF2-40B4-BE49-F238E27FC236}">
                <a16:creationId xmlns:a16="http://schemas.microsoft.com/office/drawing/2014/main" id="{932CECC3-CCCF-B861-A04C-FA5814A45B57}"/>
              </a:ext>
            </a:extLst>
          </p:cNvPr>
          <p:cNvSpPr/>
          <p:nvPr/>
        </p:nvSpPr>
        <p:spPr>
          <a:xfrm>
            <a:off x="2201359" y="5203136"/>
            <a:ext cx="7191119" cy="1515716"/>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1600" dirty="0">
                <a:latin typeface="Arial" panose="020B0604020202020204" pitchFamily="34" charset="0"/>
                <a:cs typeface="Arial" panose="020B0604020202020204" pitchFamily="34" charset="0"/>
              </a:rPr>
              <a:t>Επί του παρόντος</a:t>
            </a:r>
            <a:r>
              <a:rPr lang="en-US" sz="1600" dirty="0">
                <a:latin typeface="Arial" panose="020B0604020202020204" pitchFamily="34" charset="0"/>
                <a:cs typeface="Arial" panose="020B0604020202020204" pitchFamily="34" charset="0"/>
              </a:rPr>
              <a:t> </a:t>
            </a:r>
            <a:r>
              <a:rPr lang="el-GR" sz="1600" dirty="0">
                <a:latin typeface="Arial" panose="020B0604020202020204" pitchFamily="34" charset="0"/>
                <a:cs typeface="Arial" panose="020B0604020202020204" pitchFamily="34" charset="0"/>
              </a:rPr>
              <a:t>σε εξέλιξη </a:t>
            </a:r>
            <a:r>
              <a:rPr lang="el-GR" sz="1600" b="1" dirty="0">
                <a:solidFill>
                  <a:schemeClr val="tx1"/>
                </a:solidFill>
                <a:latin typeface="Arial" panose="020B0604020202020204" pitchFamily="34" charset="0"/>
                <a:cs typeface="Arial" panose="020B0604020202020204" pitchFamily="34" charset="0"/>
              </a:rPr>
              <a:t>κλινική μελέτη φάσης 2 </a:t>
            </a:r>
            <a:r>
              <a:rPr lang="el-GR" sz="1600" dirty="0">
                <a:latin typeface="Arial" panose="020B0604020202020204" pitchFamily="34" charset="0"/>
                <a:cs typeface="Arial" panose="020B0604020202020204" pitchFamily="34" charset="0"/>
              </a:rPr>
              <a:t>για την αξιολόγηση της </a:t>
            </a:r>
            <a:r>
              <a:rPr lang="el-GR" sz="1600" b="1" dirty="0" err="1">
                <a:solidFill>
                  <a:srgbClr val="FFFF00"/>
                </a:solidFill>
                <a:latin typeface="Arial" panose="020B0604020202020204" pitchFamily="34" charset="0"/>
                <a:cs typeface="Arial" panose="020B0604020202020204" pitchFamily="34" charset="0"/>
              </a:rPr>
              <a:t>μονοθεραπείας</a:t>
            </a:r>
            <a:r>
              <a:rPr lang="el-GR" sz="1600" b="1" dirty="0">
                <a:solidFill>
                  <a:srgbClr val="FFFF00"/>
                </a:solidFill>
                <a:latin typeface="Arial" panose="020B0604020202020204" pitchFamily="34" charset="0"/>
                <a:cs typeface="Arial" panose="020B0604020202020204" pitchFamily="34" charset="0"/>
              </a:rPr>
              <a:t> με εμφυτεύματα </a:t>
            </a:r>
            <a:r>
              <a:rPr lang="el-GR" sz="1600" b="1" dirty="0" err="1">
                <a:solidFill>
                  <a:srgbClr val="FFFF00"/>
                </a:solidFill>
                <a:latin typeface="Arial" panose="020B0604020202020204" pitchFamily="34" charset="0"/>
                <a:cs typeface="Arial" panose="020B0604020202020204" pitchFamily="34" charset="0"/>
              </a:rPr>
              <a:t>αφαμελανοτίδης</a:t>
            </a:r>
            <a:r>
              <a:rPr lang="el-GR" sz="1600" b="1" dirty="0">
                <a:solidFill>
                  <a:srgbClr val="0070C0"/>
                </a:solidFill>
                <a:latin typeface="Arial" panose="020B0604020202020204" pitchFamily="34" charset="0"/>
                <a:cs typeface="Arial" panose="020B0604020202020204" pitchFamily="34" charset="0"/>
              </a:rPr>
              <a:t> </a:t>
            </a:r>
            <a:r>
              <a:rPr lang="el-GR" sz="1600" dirty="0">
                <a:latin typeface="Arial" panose="020B0604020202020204" pitchFamily="34" charset="0"/>
                <a:cs typeface="Arial" panose="020B0604020202020204" pitchFamily="34" charset="0"/>
              </a:rPr>
              <a:t>και μια </a:t>
            </a:r>
            <a:r>
              <a:rPr lang="el-GR" sz="1600" b="1" dirty="0">
                <a:solidFill>
                  <a:schemeClr val="tx1"/>
                </a:solidFill>
                <a:latin typeface="Arial" panose="020B0604020202020204" pitchFamily="34" charset="0"/>
                <a:cs typeface="Arial" panose="020B0604020202020204" pitchFamily="34" charset="0"/>
              </a:rPr>
              <a:t>μελέτη φάσης 3 </a:t>
            </a:r>
            <a:r>
              <a:rPr lang="el-GR" sz="1600" dirty="0">
                <a:latin typeface="Arial" panose="020B0604020202020204" pitchFamily="34" charset="0"/>
                <a:cs typeface="Arial" panose="020B0604020202020204" pitchFamily="34" charset="0"/>
              </a:rPr>
              <a:t>για τη σύγκριση της αποτελεσματικότητας </a:t>
            </a:r>
            <a:r>
              <a:rPr lang="el-GR" sz="1600" b="1" dirty="0">
                <a:solidFill>
                  <a:srgbClr val="FFFF00"/>
                </a:solidFill>
                <a:latin typeface="Arial" panose="020B0604020202020204" pitchFamily="34" charset="0"/>
                <a:cs typeface="Arial" panose="020B0604020202020204" pitchFamily="34" charset="0"/>
              </a:rPr>
              <a:t>της </a:t>
            </a:r>
            <a:r>
              <a:rPr lang="el-GR" sz="1600" b="1" dirty="0" err="1">
                <a:solidFill>
                  <a:srgbClr val="FFFF00"/>
                </a:solidFill>
                <a:latin typeface="Arial" panose="020B0604020202020204" pitchFamily="34" charset="0"/>
                <a:cs typeface="Arial" panose="020B0604020202020204" pitchFamily="34" charset="0"/>
              </a:rPr>
              <a:t>αφαμελανοτίδης</a:t>
            </a:r>
            <a:r>
              <a:rPr lang="el-GR" sz="1600" b="1" dirty="0">
                <a:solidFill>
                  <a:srgbClr val="FFFF00"/>
                </a:solidFill>
                <a:latin typeface="Arial" panose="020B0604020202020204" pitchFamily="34" charset="0"/>
                <a:cs typeface="Arial" panose="020B0604020202020204" pitchFamily="34" charset="0"/>
              </a:rPr>
              <a:t> σε συνδυασμό με θεραπεία NB</a:t>
            </a:r>
            <a:r>
              <a:rPr lang="en-US" sz="1600" b="1" dirty="0">
                <a:solidFill>
                  <a:srgbClr val="FFFF00"/>
                </a:solidFill>
                <a:latin typeface="Arial" panose="020B0604020202020204" pitchFamily="34" charset="0"/>
                <a:cs typeface="Arial" panose="020B0604020202020204" pitchFamily="34" charset="0"/>
              </a:rPr>
              <a:t>-</a:t>
            </a:r>
            <a:r>
              <a:rPr lang="el-GR" sz="1600" b="1" dirty="0">
                <a:solidFill>
                  <a:srgbClr val="FFFF00"/>
                </a:solidFill>
                <a:latin typeface="Arial" panose="020B0604020202020204" pitchFamily="34" charset="0"/>
                <a:cs typeface="Arial" panose="020B0604020202020204" pitchFamily="34" charset="0"/>
              </a:rPr>
              <a:t>UVB</a:t>
            </a:r>
            <a:r>
              <a:rPr lang="el-GR" sz="1600" dirty="0">
                <a:latin typeface="Arial" panose="020B0604020202020204" pitchFamily="34" charset="0"/>
                <a:cs typeface="Arial" panose="020B0604020202020204" pitchFamily="34" charset="0"/>
              </a:rPr>
              <a:t> έναντι </a:t>
            </a:r>
            <a:r>
              <a:rPr lang="el-GR" sz="1600" b="1" dirty="0" err="1">
                <a:solidFill>
                  <a:srgbClr val="FFFF00"/>
                </a:solidFill>
                <a:latin typeface="Arial" panose="020B0604020202020204" pitchFamily="34" charset="0"/>
                <a:cs typeface="Arial" panose="020B0604020202020204" pitchFamily="34" charset="0"/>
              </a:rPr>
              <a:t>μονοθεραπείας</a:t>
            </a:r>
            <a:r>
              <a:rPr lang="el-GR" sz="1600" b="1" dirty="0">
                <a:solidFill>
                  <a:srgbClr val="FFFF00"/>
                </a:solidFill>
                <a:latin typeface="Arial" panose="020B0604020202020204" pitchFamily="34" charset="0"/>
                <a:cs typeface="Arial" panose="020B0604020202020204" pitchFamily="34" charset="0"/>
              </a:rPr>
              <a:t> με NB</a:t>
            </a:r>
            <a:r>
              <a:rPr lang="en-US" sz="1600" b="1" dirty="0">
                <a:solidFill>
                  <a:srgbClr val="FFFF00"/>
                </a:solidFill>
                <a:latin typeface="Arial" panose="020B0604020202020204" pitchFamily="34" charset="0"/>
                <a:cs typeface="Arial" panose="020B0604020202020204" pitchFamily="34" charset="0"/>
              </a:rPr>
              <a:t>-</a:t>
            </a:r>
            <a:r>
              <a:rPr lang="el-GR" sz="1600" b="1" dirty="0">
                <a:solidFill>
                  <a:srgbClr val="FFFF00"/>
                </a:solidFill>
                <a:latin typeface="Arial" panose="020B0604020202020204" pitchFamily="34" charset="0"/>
                <a:cs typeface="Arial" panose="020B0604020202020204" pitchFamily="34" charset="0"/>
              </a:rPr>
              <a:t>UVB</a:t>
            </a:r>
          </a:p>
          <a:p>
            <a:pPr algn="ctr"/>
            <a:endParaRPr lang="el-GR" dirty="0"/>
          </a:p>
        </p:txBody>
      </p:sp>
      <p:sp>
        <p:nvSpPr>
          <p:cNvPr id="6" name="Βέλος: Καμπύλο προς τα δεξιά 5">
            <a:extLst>
              <a:ext uri="{FF2B5EF4-FFF2-40B4-BE49-F238E27FC236}">
                <a16:creationId xmlns:a16="http://schemas.microsoft.com/office/drawing/2014/main" id="{D442AF65-EC3B-6CA4-1B35-CF74BDE5810B}"/>
              </a:ext>
            </a:extLst>
          </p:cNvPr>
          <p:cNvSpPr/>
          <p:nvPr/>
        </p:nvSpPr>
        <p:spPr>
          <a:xfrm>
            <a:off x="1291927" y="5203135"/>
            <a:ext cx="626325" cy="1147969"/>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pic>
        <p:nvPicPr>
          <p:cNvPr id="7" name="Εικόνα 6">
            <a:extLst>
              <a:ext uri="{FF2B5EF4-FFF2-40B4-BE49-F238E27FC236}">
                <a16:creationId xmlns:a16="http://schemas.microsoft.com/office/drawing/2014/main" id="{57658A28-5691-18D0-2568-D5555C06DB0A}"/>
              </a:ext>
            </a:extLst>
          </p:cNvPr>
          <p:cNvPicPr>
            <a:picLocks noChangeAspect="1"/>
          </p:cNvPicPr>
          <p:nvPr/>
        </p:nvPicPr>
        <p:blipFill>
          <a:blip r:embed="rId2"/>
          <a:stretch>
            <a:fillRect/>
          </a:stretch>
        </p:blipFill>
        <p:spPr>
          <a:xfrm>
            <a:off x="9102127" y="1451112"/>
            <a:ext cx="2969207" cy="314142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84787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άτομο, δέρμα, μάγουλο, σάρκα&#10;&#10;Περιγραφή που δημιουργήθηκε αυτόματα">
            <a:extLst>
              <a:ext uri="{FF2B5EF4-FFF2-40B4-BE49-F238E27FC236}">
                <a16:creationId xmlns:a16="http://schemas.microsoft.com/office/drawing/2014/main" id="{32E3FBBE-8798-701A-A408-A0DDF6EBB3C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0"/>
            <a:ext cx="12191999" cy="6858000"/>
          </a:xfrm>
          <a:prstGeom prst="rect">
            <a:avLst/>
          </a:prstGeom>
          <a:noFill/>
          <a:ln>
            <a:solidFill>
              <a:schemeClr val="tx2"/>
            </a:solidFill>
          </a:ln>
          <a:effectLst>
            <a:reflection stA="45000" endPos="65000" dist="50800" dir="5400000" sy="-100000" algn="bl" rotWithShape="0"/>
          </a:effectLst>
          <a:scene3d>
            <a:camera prst="orthographicFront">
              <a:rot lat="0" lon="0" rev="0"/>
            </a:camera>
            <a:lightRig rig="threePt" dir="t"/>
          </a:scene3d>
        </p:spPr>
      </p:pic>
      <p:sp>
        <p:nvSpPr>
          <p:cNvPr id="2" name="TextBox 1">
            <a:extLst>
              <a:ext uri="{FF2B5EF4-FFF2-40B4-BE49-F238E27FC236}">
                <a16:creationId xmlns:a16="http://schemas.microsoft.com/office/drawing/2014/main" id="{5FACA367-D0D7-7398-4E17-A6C295C71C35}"/>
              </a:ext>
            </a:extLst>
          </p:cNvPr>
          <p:cNvSpPr txBox="1"/>
          <p:nvPr/>
        </p:nvSpPr>
        <p:spPr>
          <a:xfrm>
            <a:off x="2895599" y="1841484"/>
            <a:ext cx="6400799" cy="3175032"/>
          </a:xfrm>
          <a:custGeom>
            <a:avLst/>
            <a:gdLst>
              <a:gd name="connsiteX0" fmla="*/ 0 w 6302477"/>
              <a:gd name="connsiteY0" fmla="*/ 0 h 1938992"/>
              <a:gd name="connsiteX1" fmla="*/ 6302477 w 6302477"/>
              <a:gd name="connsiteY1" fmla="*/ 0 h 1938992"/>
              <a:gd name="connsiteX2" fmla="*/ 6302477 w 6302477"/>
              <a:gd name="connsiteY2" fmla="*/ 1938992 h 1938992"/>
              <a:gd name="connsiteX3" fmla="*/ 0 w 6302477"/>
              <a:gd name="connsiteY3" fmla="*/ 1938992 h 1938992"/>
              <a:gd name="connsiteX4" fmla="*/ 0 w 6302477"/>
              <a:gd name="connsiteY4" fmla="*/ 0 h 1938992"/>
              <a:gd name="connsiteX0" fmla="*/ 0 w 6311217"/>
              <a:gd name="connsiteY0" fmla="*/ 0 h 1938992"/>
              <a:gd name="connsiteX1" fmla="*/ 6302477 w 6311217"/>
              <a:gd name="connsiteY1" fmla="*/ 0 h 1938992"/>
              <a:gd name="connsiteX2" fmla="*/ 6302477 w 6311217"/>
              <a:gd name="connsiteY2" fmla="*/ 1938992 h 1938992"/>
              <a:gd name="connsiteX3" fmla="*/ 0 w 6311217"/>
              <a:gd name="connsiteY3" fmla="*/ 1938992 h 1938992"/>
              <a:gd name="connsiteX4" fmla="*/ 0 w 6311217"/>
              <a:gd name="connsiteY4" fmla="*/ 0 h 1938992"/>
              <a:gd name="connsiteX0" fmla="*/ 0 w 6311217"/>
              <a:gd name="connsiteY0" fmla="*/ 0 h 1938992"/>
              <a:gd name="connsiteX1" fmla="*/ 6302477 w 6311217"/>
              <a:gd name="connsiteY1" fmla="*/ 0 h 1938992"/>
              <a:gd name="connsiteX2" fmla="*/ 6302477 w 6311217"/>
              <a:gd name="connsiteY2" fmla="*/ 1938992 h 1938992"/>
              <a:gd name="connsiteX3" fmla="*/ 0 w 6311217"/>
              <a:gd name="connsiteY3" fmla="*/ 1938992 h 1938992"/>
              <a:gd name="connsiteX4" fmla="*/ 0 w 6311217"/>
              <a:gd name="connsiteY4" fmla="*/ 0 h 1938992"/>
              <a:gd name="connsiteX0" fmla="*/ 6302477 w 6393917"/>
              <a:gd name="connsiteY0" fmla="*/ 1938992 h 1938992"/>
              <a:gd name="connsiteX1" fmla="*/ 0 w 6393917"/>
              <a:gd name="connsiteY1" fmla="*/ 1938992 h 1938992"/>
              <a:gd name="connsiteX2" fmla="*/ 0 w 6393917"/>
              <a:gd name="connsiteY2" fmla="*/ 0 h 1938992"/>
              <a:gd name="connsiteX3" fmla="*/ 6393917 w 6393917"/>
              <a:gd name="connsiteY3" fmla="*/ 91440 h 1938992"/>
              <a:gd name="connsiteX0" fmla="*/ 6302477 w 6393917"/>
              <a:gd name="connsiteY0" fmla="*/ 1938992 h 1938992"/>
              <a:gd name="connsiteX1" fmla="*/ 0 w 6393917"/>
              <a:gd name="connsiteY1" fmla="*/ 1938992 h 1938992"/>
              <a:gd name="connsiteX2" fmla="*/ 0 w 6393917"/>
              <a:gd name="connsiteY2" fmla="*/ 0 h 1938992"/>
              <a:gd name="connsiteX3" fmla="*/ 6393917 w 6393917"/>
              <a:gd name="connsiteY3" fmla="*/ 2950 h 1938992"/>
              <a:gd name="connsiteX0" fmla="*/ 6302477 w 6374252"/>
              <a:gd name="connsiteY0" fmla="*/ 1938992 h 1938992"/>
              <a:gd name="connsiteX1" fmla="*/ 0 w 6374252"/>
              <a:gd name="connsiteY1" fmla="*/ 1938992 h 1938992"/>
              <a:gd name="connsiteX2" fmla="*/ 0 w 6374252"/>
              <a:gd name="connsiteY2" fmla="*/ 0 h 1938992"/>
              <a:gd name="connsiteX3" fmla="*/ 6374252 w 6374252"/>
              <a:gd name="connsiteY3" fmla="*/ 12782 h 1938992"/>
              <a:gd name="connsiteX0" fmla="*/ 6302477 w 6374252"/>
              <a:gd name="connsiteY0" fmla="*/ 1938992 h 1938992"/>
              <a:gd name="connsiteX1" fmla="*/ 0 w 6374252"/>
              <a:gd name="connsiteY1" fmla="*/ 1938992 h 1938992"/>
              <a:gd name="connsiteX2" fmla="*/ 0 w 6374252"/>
              <a:gd name="connsiteY2" fmla="*/ 0 h 1938992"/>
              <a:gd name="connsiteX3" fmla="*/ 6374252 w 6374252"/>
              <a:gd name="connsiteY3" fmla="*/ 12782 h 1938992"/>
              <a:gd name="connsiteX0" fmla="*/ 6302477 w 6374252"/>
              <a:gd name="connsiteY0" fmla="*/ 1938992 h 1938992"/>
              <a:gd name="connsiteX1" fmla="*/ 0 w 6374252"/>
              <a:gd name="connsiteY1" fmla="*/ 1938992 h 1938992"/>
              <a:gd name="connsiteX2" fmla="*/ 0 w 6374252"/>
              <a:gd name="connsiteY2" fmla="*/ 0 h 1938992"/>
              <a:gd name="connsiteX3" fmla="*/ 6374252 w 6374252"/>
              <a:gd name="connsiteY3" fmla="*/ 12782 h 1938992"/>
              <a:gd name="connsiteX0" fmla="*/ 6312310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312310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282813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361471 w 6374252"/>
              <a:gd name="connsiteY0" fmla="*/ 1929160 h 1938992"/>
              <a:gd name="connsiteX1" fmla="*/ 0 w 6374252"/>
              <a:gd name="connsiteY1" fmla="*/ 1938992 h 1938992"/>
              <a:gd name="connsiteX2" fmla="*/ 0 w 6374252"/>
              <a:gd name="connsiteY2" fmla="*/ 0 h 1938992"/>
              <a:gd name="connsiteX3" fmla="*/ 6374252 w 6374252"/>
              <a:gd name="connsiteY3" fmla="*/ 12782 h 1938992"/>
              <a:gd name="connsiteX0" fmla="*/ 6371304 w 6374252"/>
              <a:gd name="connsiteY0" fmla="*/ 1919328 h 1938992"/>
              <a:gd name="connsiteX1" fmla="*/ 0 w 6374252"/>
              <a:gd name="connsiteY1" fmla="*/ 1938992 h 1938992"/>
              <a:gd name="connsiteX2" fmla="*/ 0 w 6374252"/>
              <a:gd name="connsiteY2" fmla="*/ 0 h 1938992"/>
              <a:gd name="connsiteX3" fmla="*/ 6374252 w 6374252"/>
              <a:gd name="connsiteY3" fmla="*/ 12782 h 1938992"/>
              <a:gd name="connsiteX0" fmla="*/ 6371304 w 6374252"/>
              <a:gd name="connsiteY0" fmla="*/ 1919328 h 1938992"/>
              <a:gd name="connsiteX1" fmla="*/ 0 w 6374252"/>
              <a:gd name="connsiteY1" fmla="*/ 1938992 h 1938992"/>
              <a:gd name="connsiteX2" fmla="*/ 0 w 6374252"/>
              <a:gd name="connsiteY2" fmla="*/ 0 h 1938992"/>
              <a:gd name="connsiteX3" fmla="*/ 6374252 w 6374252"/>
              <a:gd name="connsiteY3" fmla="*/ 12782 h 1938992"/>
              <a:gd name="connsiteX0" fmla="*/ 6361472 w 6374252"/>
              <a:gd name="connsiteY0" fmla="*/ 1938993 h 1938993"/>
              <a:gd name="connsiteX1" fmla="*/ 0 w 6374252"/>
              <a:gd name="connsiteY1" fmla="*/ 1938992 h 1938993"/>
              <a:gd name="connsiteX2" fmla="*/ 0 w 6374252"/>
              <a:gd name="connsiteY2" fmla="*/ 0 h 1938993"/>
              <a:gd name="connsiteX3" fmla="*/ 6374252 w 6374252"/>
              <a:gd name="connsiteY3" fmla="*/ 12782 h 1938993"/>
              <a:gd name="connsiteX0" fmla="*/ 6390969 w 6390969"/>
              <a:gd name="connsiteY0" fmla="*/ 1938993 h 1938993"/>
              <a:gd name="connsiteX1" fmla="*/ 0 w 6390969"/>
              <a:gd name="connsiteY1" fmla="*/ 1938992 h 1938993"/>
              <a:gd name="connsiteX2" fmla="*/ 0 w 6390969"/>
              <a:gd name="connsiteY2" fmla="*/ 0 h 1938993"/>
              <a:gd name="connsiteX3" fmla="*/ 6374252 w 6390969"/>
              <a:gd name="connsiteY3" fmla="*/ 12782 h 1938993"/>
              <a:gd name="connsiteX0" fmla="*/ 6361472 w 6374252"/>
              <a:gd name="connsiteY0" fmla="*/ 1938993 h 1938993"/>
              <a:gd name="connsiteX1" fmla="*/ 0 w 6374252"/>
              <a:gd name="connsiteY1" fmla="*/ 1938992 h 1938993"/>
              <a:gd name="connsiteX2" fmla="*/ 0 w 6374252"/>
              <a:gd name="connsiteY2" fmla="*/ 0 h 1938993"/>
              <a:gd name="connsiteX3" fmla="*/ 6374252 w 6374252"/>
              <a:gd name="connsiteY3" fmla="*/ 12782 h 1938993"/>
              <a:gd name="connsiteX0" fmla="*/ 6420466 w 6420466"/>
              <a:gd name="connsiteY0" fmla="*/ 1938993 h 1938993"/>
              <a:gd name="connsiteX1" fmla="*/ 0 w 6420466"/>
              <a:gd name="connsiteY1" fmla="*/ 1938992 h 1938993"/>
              <a:gd name="connsiteX2" fmla="*/ 0 w 6420466"/>
              <a:gd name="connsiteY2" fmla="*/ 0 h 1938993"/>
              <a:gd name="connsiteX3" fmla="*/ 6374252 w 6420466"/>
              <a:gd name="connsiteY3" fmla="*/ 12782 h 1938993"/>
              <a:gd name="connsiteX0" fmla="*/ 6400802 w 6400802"/>
              <a:gd name="connsiteY0" fmla="*/ 1938993 h 1938993"/>
              <a:gd name="connsiteX1" fmla="*/ 0 w 6400802"/>
              <a:gd name="connsiteY1" fmla="*/ 1938992 h 1938993"/>
              <a:gd name="connsiteX2" fmla="*/ 0 w 6400802"/>
              <a:gd name="connsiteY2" fmla="*/ 0 h 1938993"/>
              <a:gd name="connsiteX3" fmla="*/ 6374252 w 6400802"/>
              <a:gd name="connsiteY3" fmla="*/ 12782 h 1938993"/>
              <a:gd name="connsiteX0" fmla="*/ 6400802 w 6400802"/>
              <a:gd name="connsiteY0" fmla="*/ 1938993 h 1938993"/>
              <a:gd name="connsiteX1" fmla="*/ 0 w 6400802"/>
              <a:gd name="connsiteY1" fmla="*/ 1938992 h 1938993"/>
              <a:gd name="connsiteX2" fmla="*/ 0 w 6400802"/>
              <a:gd name="connsiteY2" fmla="*/ 0 h 1938993"/>
              <a:gd name="connsiteX3" fmla="*/ 6374252 w 6400802"/>
              <a:gd name="connsiteY3" fmla="*/ 12782 h 1938993"/>
              <a:gd name="connsiteX0" fmla="*/ 6361473 w 6374252"/>
              <a:gd name="connsiteY0" fmla="*/ 1938993 h 1938993"/>
              <a:gd name="connsiteX1" fmla="*/ 0 w 6374252"/>
              <a:gd name="connsiteY1" fmla="*/ 1938992 h 1938993"/>
              <a:gd name="connsiteX2" fmla="*/ 0 w 6374252"/>
              <a:gd name="connsiteY2" fmla="*/ 0 h 1938993"/>
              <a:gd name="connsiteX3" fmla="*/ 6374252 w 6374252"/>
              <a:gd name="connsiteY3" fmla="*/ 12782 h 1938993"/>
              <a:gd name="connsiteX0" fmla="*/ 6371305 w 6374252"/>
              <a:gd name="connsiteY0" fmla="*/ 1938993 h 1938993"/>
              <a:gd name="connsiteX1" fmla="*/ 0 w 6374252"/>
              <a:gd name="connsiteY1" fmla="*/ 1938992 h 1938993"/>
              <a:gd name="connsiteX2" fmla="*/ 0 w 6374252"/>
              <a:gd name="connsiteY2" fmla="*/ 0 h 1938993"/>
              <a:gd name="connsiteX3" fmla="*/ 6374252 w 6374252"/>
              <a:gd name="connsiteY3" fmla="*/ 12782 h 1938993"/>
              <a:gd name="connsiteX0" fmla="*/ 0 w 6374252"/>
              <a:gd name="connsiteY0" fmla="*/ 1938992 h 1938992"/>
              <a:gd name="connsiteX1" fmla="*/ 0 w 6374252"/>
              <a:gd name="connsiteY1" fmla="*/ 0 h 1938992"/>
              <a:gd name="connsiteX2" fmla="*/ 6374252 w 6374252"/>
              <a:gd name="connsiteY2" fmla="*/ 12782 h 1938992"/>
              <a:gd name="connsiteX0" fmla="*/ 16715 w 6390967"/>
              <a:gd name="connsiteY0" fmla="*/ 1938992 h 1938992"/>
              <a:gd name="connsiteX1" fmla="*/ 0 w 6390967"/>
              <a:gd name="connsiteY1" fmla="*/ 1935985 h 1938992"/>
              <a:gd name="connsiteX2" fmla="*/ 16715 w 6390967"/>
              <a:gd name="connsiteY2" fmla="*/ 0 h 1938992"/>
              <a:gd name="connsiteX3" fmla="*/ 6390967 w 6390967"/>
              <a:gd name="connsiteY3" fmla="*/ 12782 h 1938992"/>
              <a:gd name="connsiteX0" fmla="*/ 16715 w 6390967"/>
              <a:gd name="connsiteY0" fmla="*/ 1938992 h 1938992"/>
              <a:gd name="connsiteX1" fmla="*/ 0 w 6390967"/>
              <a:gd name="connsiteY1" fmla="*/ 1935985 h 1938992"/>
              <a:gd name="connsiteX2" fmla="*/ 16715 w 6390967"/>
              <a:gd name="connsiteY2" fmla="*/ 0 h 1938992"/>
              <a:gd name="connsiteX3" fmla="*/ 6390967 w 6390967"/>
              <a:gd name="connsiteY3" fmla="*/ 12782 h 1938992"/>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4" fmla="*/ 16715 w 6390967"/>
              <a:gd name="connsiteY4" fmla="*/ 193899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4" fmla="*/ 16715 w 6390967"/>
              <a:gd name="connsiteY4" fmla="*/ 1938992 h 1942009"/>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4" fmla="*/ 3490453 w 6390967"/>
              <a:gd name="connsiteY4" fmla="*/ 883551 h 1942009"/>
              <a:gd name="connsiteX5" fmla="*/ 16715 w 6390967"/>
              <a:gd name="connsiteY5" fmla="*/ 1938992 h 1942009"/>
              <a:gd name="connsiteX0" fmla="*/ 16715 w 6430298"/>
              <a:gd name="connsiteY0" fmla="*/ 1938992 h 1954025"/>
              <a:gd name="connsiteX1" fmla="*/ 0 w 6430298"/>
              <a:gd name="connsiteY1" fmla="*/ 1941999 h 1954025"/>
              <a:gd name="connsiteX2" fmla="*/ 16715 w 6430298"/>
              <a:gd name="connsiteY2" fmla="*/ 0 h 1954025"/>
              <a:gd name="connsiteX3" fmla="*/ 6390967 w 6430298"/>
              <a:gd name="connsiteY3" fmla="*/ 12782 h 1954025"/>
              <a:gd name="connsiteX4" fmla="*/ 6430298 w 6430298"/>
              <a:gd name="connsiteY4" fmla="*/ 1954025 h 1954025"/>
              <a:gd name="connsiteX5" fmla="*/ 16715 w 6430298"/>
              <a:gd name="connsiteY5" fmla="*/ 1938992 h 1954025"/>
              <a:gd name="connsiteX0" fmla="*/ 16715 w 6390969"/>
              <a:gd name="connsiteY0" fmla="*/ 1938992 h 1966053"/>
              <a:gd name="connsiteX1" fmla="*/ 0 w 6390969"/>
              <a:gd name="connsiteY1" fmla="*/ 1941999 h 1966053"/>
              <a:gd name="connsiteX2" fmla="*/ 16715 w 6390969"/>
              <a:gd name="connsiteY2" fmla="*/ 0 h 1966053"/>
              <a:gd name="connsiteX3" fmla="*/ 6390967 w 6390969"/>
              <a:gd name="connsiteY3" fmla="*/ 12782 h 1966053"/>
              <a:gd name="connsiteX4" fmla="*/ 6390969 w 6390969"/>
              <a:gd name="connsiteY4" fmla="*/ 1966053 h 1966053"/>
              <a:gd name="connsiteX5" fmla="*/ 16715 w 6390969"/>
              <a:gd name="connsiteY5" fmla="*/ 1938992 h 1966053"/>
              <a:gd name="connsiteX0" fmla="*/ 16715 w 6390967"/>
              <a:gd name="connsiteY0" fmla="*/ 1938992 h 1942009"/>
              <a:gd name="connsiteX1" fmla="*/ 0 w 6390967"/>
              <a:gd name="connsiteY1" fmla="*/ 1941999 h 1942009"/>
              <a:gd name="connsiteX2" fmla="*/ 16715 w 6390967"/>
              <a:gd name="connsiteY2" fmla="*/ 0 h 1942009"/>
              <a:gd name="connsiteX3" fmla="*/ 6390967 w 6390967"/>
              <a:gd name="connsiteY3" fmla="*/ 12782 h 1942009"/>
              <a:gd name="connsiteX4" fmla="*/ 6381136 w 6390967"/>
              <a:gd name="connsiteY4" fmla="*/ 1929970 h 1942009"/>
              <a:gd name="connsiteX5" fmla="*/ 16715 w 6390967"/>
              <a:gd name="connsiteY5" fmla="*/ 1938992 h 1942009"/>
              <a:gd name="connsiteX0" fmla="*/ 16715 w 6390969"/>
              <a:gd name="connsiteY0" fmla="*/ 1938992 h 1954025"/>
              <a:gd name="connsiteX1" fmla="*/ 0 w 6390969"/>
              <a:gd name="connsiteY1" fmla="*/ 1941999 h 1954025"/>
              <a:gd name="connsiteX2" fmla="*/ 16715 w 6390969"/>
              <a:gd name="connsiteY2" fmla="*/ 0 h 1954025"/>
              <a:gd name="connsiteX3" fmla="*/ 6390967 w 6390969"/>
              <a:gd name="connsiteY3" fmla="*/ 12782 h 1954025"/>
              <a:gd name="connsiteX4" fmla="*/ 6390969 w 6390969"/>
              <a:gd name="connsiteY4" fmla="*/ 1954025 h 1954025"/>
              <a:gd name="connsiteX5" fmla="*/ 16715 w 6390969"/>
              <a:gd name="connsiteY5" fmla="*/ 1938992 h 1954025"/>
              <a:gd name="connsiteX0" fmla="*/ 16715 w 6390969"/>
              <a:gd name="connsiteY0" fmla="*/ 1938992 h 1942009"/>
              <a:gd name="connsiteX1" fmla="*/ 0 w 6390969"/>
              <a:gd name="connsiteY1" fmla="*/ 1941999 h 1942009"/>
              <a:gd name="connsiteX2" fmla="*/ 16715 w 6390969"/>
              <a:gd name="connsiteY2" fmla="*/ 0 h 1942009"/>
              <a:gd name="connsiteX3" fmla="*/ 6390967 w 6390969"/>
              <a:gd name="connsiteY3" fmla="*/ 12782 h 1942009"/>
              <a:gd name="connsiteX4" fmla="*/ 6390969 w 6390969"/>
              <a:gd name="connsiteY4" fmla="*/ 1941998 h 1942009"/>
              <a:gd name="connsiteX5" fmla="*/ 16715 w 6390969"/>
              <a:gd name="connsiteY5" fmla="*/ 1938992 h 1942009"/>
              <a:gd name="connsiteX0" fmla="*/ 16715 w 6420464"/>
              <a:gd name="connsiteY0" fmla="*/ 1938992 h 1942009"/>
              <a:gd name="connsiteX1" fmla="*/ 0 w 6420464"/>
              <a:gd name="connsiteY1" fmla="*/ 1941999 h 1942009"/>
              <a:gd name="connsiteX2" fmla="*/ 16715 w 6420464"/>
              <a:gd name="connsiteY2" fmla="*/ 0 h 1942009"/>
              <a:gd name="connsiteX3" fmla="*/ 6420464 w 6420464"/>
              <a:gd name="connsiteY3" fmla="*/ 12782 h 1942009"/>
              <a:gd name="connsiteX4" fmla="*/ 6390969 w 6420464"/>
              <a:gd name="connsiteY4" fmla="*/ 1941998 h 1942009"/>
              <a:gd name="connsiteX5" fmla="*/ 16715 w 6420464"/>
              <a:gd name="connsiteY5" fmla="*/ 1938992 h 1942009"/>
              <a:gd name="connsiteX0" fmla="*/ 16715 w 6400799"/>
              <a:gd name="connsiteY0" fmla="*/ 1938992 h 1942009"/>
              <a:gd name="connsiteX1" fmla="*/ 0 w 6400799"/>
              <a:gd name="connsiteY1" fmla="*/ 1941999 h 1942009"/>
              <a:gd name="connsiteX2" fmla="*/ 16715 w 6400799"/>
              <a:gd name="connsiteY2" fmla="*/ 0 h 1942009"/>
              <a:gd name="connsiteX3" fmla="*/ 6400799 w 6400799"/>
              <a:gd name="connsiteY3" fmla="*/ 12782 h 1942009"/>
              <a:gd name="connsiteX4" fmla="*/ 6390969 w 6400799"/>
              <a:gd name="connsiteY4" fmla="*/ 1941998 h 1942009"/>
              <a:gd name="connsiteX5" fmla="*/ 16715 w 6400799"/>
              <a:gd name="connsiteY5" fmla="*/ 1938992 h 1942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799" h="1942009">
                <a:moveTo>
                  <a:pt x="16715" y="1938992"/>
                </a:moveTo>
                <a:lnTo>
                  <a:pt x="0" y="1941999"/>
                </a:lnTo>
                <a:cubicBezTo>
                  <a:pt x="5572" y="1946173"/>
                  <a:pt x="11143" y="645328"/>
                  <a:pt x="16715" y="0"/>
                </a:cubicBezTo>
                <a:lnTo>
                  <a:pt x="6400799" y="12782"/>
                </a:lnTo>
                <a:cubicBezTo>
                  <a:pt x="6400800" y="663872"/>
                  <a:pt x="6390968" y="1290908"/>
                  <a:pt x="6390969" y="1941998"/>
                </a:cubicBezTo>
                <a:lnTo>
                  <a:pt x="16715" y="1938992"/>
                </a:lnTo>
                <a:close/>
              </a:path>
            </a:pathLst>
          </a:custGeom>
          <a:noFill/>
          <a:ln w="8255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rPr>
              <a:t>ΜΕΡΟΣ Β΄-</a:t>
            </a:r>
          </a:p>
          <a:p>
            <a:pPr algn="ctr"/>
            <a:r>
              <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rPr>
              <a:t> </a:t>
            </a:r>
          </a:p>
          <a:p>
            <a:pPr algn="ctr"/>
            <a:r>
              <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rPr>
              <a:t>Βιολογικά Φάρμακα</a:t>
            </a:r>
          </a:p>
          <a:p>
            <a:pPr algn="ctr"/>
            <a:endPar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endParaRPr>
          </a:p>
          <a:p>
            <a:pPr algn="ctr"/>
            <a:r>
              <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rPr>
              <a:t>στην </a:t>
            </a:r>
            <a:r>
              <a:rPr lang="el-GR" sz="4000" b="1" dirty="0" err="1">
                <a:solidFill>
                  <a:schemeClr val="bg1"/>
                </a:solidFill>
                <a:effectLst>
                  <a:outerShdw blurRad="50800" dist="38100" dir="2700000" algn="tl" rotWithShape="0">
                    <a:prstClr val="black">
                      <a:alpha val="40000"/>
                    </a:prstClr>
                  </a:outerShdw>
                </a:effectLst>
                <a:latin typeface="Comic Sans MS" panose="030F0702030302020204" pitchFamily="66" charset="0"/>
              </a:rPr>
              <a:t>Ατοπική</a:t>
            </a:r>
            <a:r>
              <a:rPr lang="el-GR" sz="4000" b="1" dirty="0">
                <a:solidFill>
                  <a:schemeClr val="bg1"/>
                </a:solidFill>
                <a:effectLst>
                  <a:outerShdw blurRad="50800" dist="38100" dir="2700000" algn="tl" rotWithShape="0">
                    <a:prstClr val="black">
                      <a:alpha val="40000"/>
                    </a:prstClr>
                  </a:outerShdw>
                </a:effectLst>
                <a:latin typeface="Comic Sans MS" panose="030F0702030302020204" pitchFamily="66" charset="0"/>
              </a:rPr>
              <a:t> Δερματίτιδα</a:t>
            </a:r>
          </a:p>
        </p:txBody>
      </p:sp>
    </p:spTree>
    <p:extLst>
      <p:ext uri="{BB962C8B-B14F-4D97-AF65-F5344CB8AC3E}">
        <p14:creationId xmlns:p14="http://schemas.microsoft.com/office/powerpoint/2010/main" val="747762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BEFDDD-7CBE-F8CE-9778-B804E5C87FD7}"/>
              </a:ext>
            </a:extLst>
          </p:cNvPr>
          <p:cNvSpPr txBox="1"/>
          <p:nvPr/>
        </p:nvSpPr>
        <p:spPr>
          <a:xfrm>
            <a:off x="84978" y="978587"/>
            <a:ext cx="6096000" cy="5713102"/>
          </a:xfrm>
          <a:prstGeom prst="rect">
            <a:avLst/>
          </a:prstGeom>
          <a:noFill/>
        </p:spPr>
        <p:txBody>
          <a:bodyPr wrap="square">
            <a:spAutoFit/>
          </a:bodyPr>
          <a:lstStyle/>
          <a:p>
            <a:pPr marL="342900" lvl="0" indent="-342900">
              <a:lnSpc>
                <a:spcPct val="107000"/>
              </a:lnSpc>
              <a:buSzPts val="800"/>
              <a:buFont typeface="Symbol" panose="05050102010706020507" pitchFamily="18" charset="2"/>
              <a:buChar char=""/>
            </a:pPr>
            <a:r>
              <a:rPr lang="el-GR" b="1" dirty="0">
                <a:solidFill>
                  <a:srgbClr val="002060"/>
                </a:solidFill>
                <a:effectLst/>
                <a:latin typeface="Aptos" panose="020B0004020202020204" pitchFamily="34" charset="0"/>
                <a:ea typeface="Aptos" panose="020B0004020202020204" pitchFamily="34" charset="0"/>
                <a:cs typeface="Arial" panose="020B0604020202020204" pitchFamily="34" charset="0"/>
              </a:rPr>
              <a:t>Είναι μια χρόνια ή υποτροπιάζουσα φλεγμονώδης δερματοπάθεια με γενετικό υπόβαθρο.</a:t>
            </a:r>
            <a:endParaRPr lang="el-GR" sz="1600" b="1"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SzPts val="800"/>
              <a:buFont typeface="Symbol" panose="05050102010706020507" pitchFamily="18" charset="2"/>
              <a:buChar char=""/>
            </a:pPr>
            <a:r>
              <a:rPr lang="el-GR" dirty="0">
                <a:effectLst/>
                <a:latin typeface="Aptos" panose="020B0004020202020204" pitchFamily="34" charset="0"/>
                <a:ea typeface="Aptos" panose="020B0004020202020204" pitchFamily="34" charset="0"/>
                <a:cs typeface="Arial" panose="020B0604020202020204" pitchFamily="34" charset="0"/>
              </a:rPr>
              <a:t>Χαρακτηρί</a:t>
            </a:r>
            <a:r>
              <a:rPr lang="el-GR" dirty="0">
                <a:latin typeface="Aptos" panose="020B0004020202020204" pitchFamily="34" charset="0"/>
                <a:ea typeface="Aptos" panose="020B0004020202020204" pitchFamily="34" charset="0"/>
                <a:cs typeface="Arial" panose="020B0604020202020204" pitchFamily="34" charset="0"/>
              </a:rPr>
              <a:t>ζεται από </a:t>
            </a:r>
            <a:r>
              <a:rPr lang="el-GR" dirty="0">
                <a:effectLst/>
                <a:latin typeface="Aptos" panose="020B0004020202020204" pitchFamily="34" charset="0"/>
                <a:ea typeface="Aptos" panose="020B0004020202020204" pitchFamily="34" charset="0"/>
                <a:cs typeface="Arial" panose="020B0604020202020204" pitchFamily="34" charset="0"/>
              </a:rPr>
              <a:t>παρουσία </a:t>
            </a:r>
            <a:r>
              <a:rPr lang="el-GR" b="1" dirty="0">
                <a:effectLst/>
                <a:latin typeface="Aptos" panose="020B0004020202020204" pitchFamily="34" charset="0"/>
                <a:ea typeface="Aptos" panose="020B0004020202020204" pitchFamily="34" charset="0"/>
                <a:cs typeface="Arial" panose="020B0604020202020204" pitchFamily="34" charset="0"/>
              </a:rPr>
              <a:t>εκζέματος</a:t>
            </a:r>
            <a:r>
              <a:rPr lang="el-GR" dirty="0">
                <a:effectLst/>
                <a:latin typeface="Aptos" panose="020B0004020202020204" pitchFamily="34" charset="0"/>
                <a:ea typeface="Aptos" panose="020B0004020202020204" pitchFamily="34" charset="0"/>
                <a:cs typeface="Arial" panose="020B0604020202020204" pitchFamily="34" charset="0"/>
              </a:rPr>
              <a:t> που συνοδεύεται </a:t>
            </a:r>
            <a:r>
              <a:rPr lang="el-GR" dirty="0">
                <a:latin typeface="Aptos" panose="020B0004020202020204" pitchFamily="34" charset="0"/>
                <a:ea typeface="Aptos" panose="020B0004020202020204" pitchFamily="34" charset="0"/>
                <a:cs typeface="Arial" panose="020B0604020202020204" pitchFamily="34" charset="0"/>
              </a:rPr>
              <a:t>με </a:t>
            </a:r>
            <a:r>
              <a:rPr lang="el-GR" dirty="0">
                <a:effectLst/>
                <a:latin typeface="Aptos" panose="020B0004020202020204" pitchFamily="34" charset="0"/>
                <a:ea typeface="Aptos" panose="020B0004020202020204" pitchFamily="34" charset="0"/>
                <a:cs typeface="Arial" panose="020B0604020202020204" pitchFamily="34" charset="0"/>
              </a:rPr>
              <a:t>έντονο </a:t>
            </a:r>
            <a:r>
              <a:rPr lang="el-GR" b="1" dirty="0">
                <a:effectLst/>
                <a:latin typeface="Aptos" panose="020B0004020202020204" pitchFamily="34" charset="0"/>
                <a:ea typeface="Aptos" panose="020B0004020202020204" pitchFamily="34" charset="0"/>
                <a:cs typeface="Arial" panose="020B0604020202020204" pitchFamily="34" charset="0"/>
              </a:rPr>
              <a:t>κνησμό</a:t>
            </a:r>
            <a:r>
              <a:rPr lang="el-GR" dirty="0">
                <a:effectLst/>
                <a:latin typeface="Aptos" panose="020B0004020202020204" pitchFamily="34" charset="0"/>
                <a:ea typeface="Aptos" panose="020B0004020202020204" pitchFamily="34" charset="0"/>
                <a:cs typeface="Arial" panose="020B0604020202020204" pitchFamily="34" charset="0"/>
              </a:rPr>
              <a:t> και </a:t>
            </a:r>
            <a:r>
              <a:rPr lang="el-GR" b="1" dirty="0">
                <a:effectLst/>
                <a:latin typeface="Aptos" panose="020B0004020202020204" pitchFamily="34" charset="0"/>
                <a:ea typeface="Aptos" panose="020B0004020202020204" pitchFamily="34" charset="0"/>
                <a:cs typeface="Arial" panose="020B0604020202020204" pitchFamily="34" charset="0"/>
              </a:rPr>
              <a:t>ξηροδερμία</a:t>
            </a:r>
            <a:r>
              <a:rPr lang="el-GR" dirty="0">
                <a:effectLst/>
                <a:latin typeface="Aptos" panose="020B0004020202020204" pitchFamily="34" charset="0"/>
                <a:ea typeface="Aptos" panose="020B0004020202020204" pitchFamily="34" charset="0"/>
                <a:cs typeface="Arial" panose="020B0604020202020204" pitchFamily="34" charset="0"/>
              </a:rPr>
              <a:t>. </a:t>
            </a:r>
            <a:endParaRPr lang="el-GR" sz="16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SzPts val="800"/>
              <a:buFont typeface="Symbol" panose="05050102010706020507" pitchFamily="18" charset="2"/>
              <a:buChar char=""/>
            </a:pPr>
            <a:r>
              <a:rPr lang="el-GR" dirty="0">
                <a:effectLst/>
                <a:latin typeface="Aptos" panose="020B0004020202020204" pitchFamily="34" charset="0"/>
                <a:ea typeface="Aptos" panose="020B0004020202020204" pitchFamily="34" charset="0"/>
                <a:cs typeface="Arial" panose="020B0604020202020204" pitchFamily="34" charset="0"/>
              </a:rPr>
              <a:t>Η κλινική έκφραση είναι </a:t>
            </a:r>
            <a:r>
              <a:rPr lang="el-GR" u="sng" dirty="0">
                <a:solidFill>
                  <a:srgbClr val="FF0000"/>
                </a:solidFill>
                <a:effectLst/>
                <a:latin typeface="Aptos" panose="020B0004020202020204" pitchFamily="34" charset="0"/>
                <a:ea typeface="Aptos" panose="020B0004020202020204" pitchFamily="34" charset="0"/>
                <a:cs typeface="Arial" panose="020B0604020202020204" pitchFamily="34" charset="0"/>
              </a:rPr>
              <a:t>ετερογενής</a:t>
            </a:r>
            <a:r>
              <a:rPr lang="el-GR" dirty="0">
                <a:effectLst/>
                <a:latin typeface="Aptos" panose="020B0004020202020204" pitchFamily="34" charset="0"/>
                <a:ea typeface="Aptos" panose="020B0004020202020204" pitchFamily="34" charset="0"/>
                <a:cs typeface="Arial" panose="020B0604020202020204" pitchFamily="34" charset="0"/>
              </a:rPr>
              <a:t>, όσον αφορά τα συμπτώματα και τα σημεία εμφάνισης τους πάνω στο σώμα, και </a:t>
            </a:r>
            <a:r>
              <a:rPr lang="el-GR" u="sng" dirty="0" err="1">
                <a:solidFill>
                  <a:srgbClr val="FF0000"/>
                </a:solidFill>
                <a:effectLst/>
                <a:latin typeface="Aptos" panose="020B0004020202020204" pitchFamily="34" charset="0"/>
                <a:ea typeface="Aptos" panose="020B0004020202020204" pitchFamily="34" charset="0"/>
                <a:cs typeface="Arial" panose="020B0604020202020204" pitchFamily="34" charset="0"/>
              </a:rPr>
              <a:t>πολυπαραμετρική</a:t>
            </a:r>
            <a:r>
              <a:rPr lang="en-US" dirty="0">
                <a:effectLst/>
                <a:latin typeface="Aptos" panose="020B0004020202020204" pitchFamily="34" charset="0"/>
                <a:ea typeface="Aptos" panose="020B0004020202020204" pitchFamily="34" charset="0"/>
                <a:cs typeface="Arial" panose="020B0604020202020204" pitchFamily="34" charset="0"/>
              </a:rPr>
              <a:t>: </a:t>
            </a:r>
            <a:r>
              <a:rPr lang="el-GR" dirty="0">
                <a:solidFill>
                  <a:srgbClr val="00B0F0"/>
                </a:solidFill>
                <a:latin typeface="Aptos" panose="020B0004020202020204" pitchFamily="34" charset="0"/>
                <a:ea typeface="Aptos" panose="020B0004020202020204" pitchFamily="34" charset="0"/>
                <a:cs typeface="Arial" panose="020B0604020202020204" pitchFamily="34" charset="0"/>
              </a:rPr>
              <a:t>χρώμα δέρματος</a:t>
            </a:r>
            <a:r>
              <a:rPr lang="el-GR" dirty="0">
                <a:solidFill>
                  <a:srgbClr val="00B0F0"/>
                </a:solidFill>
                <a:effectLst/>
                <a:latin typeface="Aptos" panose="020B0004020202020204" pitchFamily="34" charset="0"/>
                <a:ea typeface="Aptos" panose="020B0004020202020204" pitchFamily="34" charset="0"/>
                <a:cs typeface="Arial" panose="020B0604020202020204" pitchFamily="34" charset="0"/>
              </a:rPr>
              <a:t>, ηλικία, φύλο, </a:t>
            </a:r>
            <a:r>
              <a:rPr lang="el-GR" sz="1800" dirty="0">
                <a:solidFill>
                  <a:srgbClr val="00B0F0"/>
                </a:solidFill>
                <a:effectLst/>
                <a:latin typeface="Aptos" panose="020B0004020202020204" pitchFamily="34" charset="0"/>
                <a:ea typeface="Aptos" panose="020B0004020202020204" pitchFamily="34" charset="0"/>
                <a:cs typeface="Arial" panose="020B0604020202020204" pitchFamily="34" charset="0"/>
              </a:rPr>
              <a:t>εγκυμοσύνη, </a:t>
            </a:r>
            <a:r>
              <a:rPr lang="el-GR" dirty="0">
                <a:solidFill>
                  <a:srgbClr val="00B0F0"/>
                </a:solidFill>
                <a:effectLst/>
                <a:latin typeface="Aptos" panose="020B0004020202020204" pitchFamily="34" charset="0"/>
                <a:ea typeface="Aptos" panose="020B0004020202020204" pitchFamily="34" charset="0"/>
                <a:cs typeface="Arial" panose="020B0604020202020204" pitchFamily="34" charset="0"/>
              </a:rPr>
              <a:t>περιβαλλοντικοί παράγοντες, τρόπος ζωής, διατροφικές συνήθειες, στάδιο</a:t>
            </a:r>
            <a:r>
              <a:rPr lang="el-GR" sz="1800" dirty="0">
                <a:solidFill>
                  <a:srgbClr val="00B0F0"/>
                </a:solidFill>
                <a:effectLst/>
                <a:latin typeface="Aptos" panose="020B0004020202020204" pitchFamily="34" charset="0"/>
                <a:ea typeface="Aptos" panose="020B0004020202020204" pitchFamily="34" charset="0"/>
                <a:cs typeface="Arial" panose="020B0604020202020204" pitchFamily="34" charset="0"/>
              </a:rPr>
              <a:t>/εξέλιξη </a:t>
            </a:r>
            <a:r>
              <a:rPr lang="el-GR" dirty="0">
                <a:solidFill>
                  <a:srgbClr val="00B0F0"/>
                </a:solidFill>
                <a:effectLst/>
                <a:latin typeface="Aptos" panose="020B0004020202020204" pitchFamily="34" charset="0"/>
                <a:ea typeface="Aptos" panose="020B0004020202020204" pitchFamily="34" charset="0"/>
                <a:cs typeface="Arial" panose="020B0604020202020204" pitchFamily="34" charset="0"/>
              </a:rPr>
              <a:t>νόσου, εποχή, </a:t>
            </a:r>
            <a:r>
              <a:rPr lang="el-GR" dirty="0" err="1">
                <a:solidFill>
                  <a:srgbClr val="00B0F0"/>
                </a:solidFill>
                <a:effectLst/>
                <a:latin typeface="Aptos" panose="020B0004020202020204" pitchFamily="34" charset="0"/>
                <a:ea typeface="Aptos" panose="020B0004020202020204" pitchFamily="34" charset="0"/>
                <a:cs typeface="Arial" panose="020B0604020202020204" pitchFamily="34" charset="0"/>
              </a:rPr>
              <a:t>συννοσηρότητα</a:t>
            </a:r>
            <a:r>
              <a:rPr lang="el-GR" dirty="0">
                <a:solidFill>
                  <a:srgbClr val="00B0F0"/>
                </a:solidFill>
                <a:effectLst/>
                <a:latin typeface="Aptos" panose="020B0004020202020204" pitchFamily="34" charset="0"/>
                <a:ea typeface="Aptos" panose="020B0004020202020204" pitchFamily="34" charset="0"/>
                <a:cs typeface="Arial" panose="020B0604020202020204" pitchFamily="34" charset="0"/>
              </a:rPr>
              <a:t>.</a:t>
            </a:r>
            <a:endParaRPr lang="el-GR" sz="1600" dirty="0">
              <a:solidFill>
                <a:srgbClr val="00B0F0"/>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SzPts val="800"/>
              <a:buFont typeface="Symbol" panose="05050102010706020507" pitchFamily="18" charset="2"/>
              <a:buChar char=""/>
            </a:pPr>
            <a:r>
              <a:rPr lang="el-GR" dirty="0">
                <a:effectLst/>
                <a:latin typeface="Aptos" panose="020B0004020202020204" pitchFamily="34" charset="0"/>
                <a:ea typeface="Aptos" panose="020B0004020202020204" pitchFamily="34" charset="0"/>
                <a:cs typeface="Arial" panose="020B0604020202020204" pitchFamily="34" charset="0"/>
              </a:rPr>
              <a:t>Οι ασθενείς πολύ συχνά έχουν και άλλες παθήσεις, είτε </a:t>
            </a:r>
            <a:r>
              <a:rPr lang="el-GR" dirty="0" err="1">
                <a:effectLst/>
                <a:latin typeface="Aptos" panose="020B0004020202020204" pitchFamily="34" charset="0"/>
                <a:ea typeface="Aptos" panose="020B0004020202020204" pitchFamily="34" charset="0"/>
                <a:cs typeface="Arial" panose="020B0604020202020204" pitchFamily="34" charset="0"/>
              </a:rPr>
              <a:t>ατοπικές</a:t>
            </a:r>
            <a:r>
              <a:rPr lang="el-GR" dirty="0">
                <a:effectLst/>
                <a:latin typeface="Aptos" panose="020B0004020202020204" pitchFamily="34" charset="0"/>
                <a:ea typeface="Aptos" panose="020B0004020202020204" pitchFamily="34" charset="0"/>
                <a:cs typeface="Arial" panose="020B0604020202020204" pitchFamily="34" charset="0"/>
              </a:rPr>
              <a:t> όπως </a:t>
            </a:r>
            <a:r>
              <a:rPr lang="el-GR" dirty="0">
                <a:latin typeface="Aptos" panose="020B0004020202020204" pitchFamily="34" charset="0"/>
                <a:ea typeface="Aptos" panose="020B0004020202020204" pitchFamily="34" charset="0"/>
                <a:cs typeface="Arial" panose="020B0604020202020204" pitchFamily="34" charset="0"/>
              </a:rPr>
              <a:t>το </a:t>
            </a:r>
            <a:r>
              <a:rPr lang="el-GR" dirty="0">
                <a:effectLst/>
                <a:latin typeface="Aptos" panose="020B0004020202020204" pitchFamily="34" charset="0"/>
                <a:ea typeface="Aptos" panose="020B0004020202020204" pitchFamily="34" charset="0"/>
                <a:cs typeface="Arial" panose="020B0604020202020204" pitchFamily="34" charset="0"/>
              </a:rPr>
              <a:t>άσθμα, η αλλεργική </a:t>
            </a:r>
            <a:r>
              <a:rPr lang="el-GR" dirty="0" err="1">
                <a:effectLst/>
                <a:latin typeface="Aptos" panose="020B0004020202020204" pitchFamily="34" charset="0"/>
                <a:ea typeface="Aptos" panose="020B0004020202020204" pitchFamily="34" charset="0"/>
                <a:cs typeface="Arial" panose="020B0604020202020204" pitchFamily="34" charset="0"/>
              </a:rPr>
              <a:t>ρινοεπιπεφυκίτιδα</a:t>
            </a:r>
            <a:r>
              <a:rPr lang="el-GR" dirty="0">
                <a:effectLst/>
                <a:latin typeface="Aptos" panose="020B0004020202020204" pitchFamily="34" charset="0"/>
                <a:ea typeface="Aptos" panose="020B0004020202020204" pitchFamily="34" charset="0"/>
                <a:cs typeface="Arial" panose="020B0604020202020204" pitchFamily="34" charset="0"/>
              </a:rPr>
              <a:t> και οι τροφικές αλλεργίες, είτε μη </a:t>
            </a:r>
            <a:r>
              <a:rPr lang="el-GR" dirty="0" err="1">
                <a:effectLst/>
                <a:latin typeface="Aptos" panose="020B0004020202020204" pitchFamily="34" charset="0"/>
                <a:ea typeface="Aptos" panose="020B0004020202020204" pitchFamily="34" charset="0"/>
                <a:cs typeface="Arial" panose="020B0604020202020204" pitchFamily="34" charset="0"/>
              </a:rPr>
              <a:t>ατοπικές</a:t>
            </a:r>
            <a:r>
              <a:rPr lang="el-GR" dirty="0">
                <a:latin typeface="Aptos" panose="020B0004020202020204" pitchFamily="34" charset="0"/>
                <a:ea typeface="Aptos" panose="020B0004020202020204" pitchFamily="34" charset="0"/>
                <a:cs typeface="Arial" panose="020B0604020202020204" pitchFamily="34" charset="0"/>
              </a:rPr>
              <a:t> με συνηθέστερες τις </a:t>
            </a:r>
            <a:r>
              <a:rPr lang="el-GR" dirty="0">
                <a:effectLst/>
                <a:latin typeface="Aptos" panose="020B0004020202020204" pitchFamily="34" charset="0"/>
                <a:ea typeface="Aptos" panose="020B0004020202020204" pitchFamily="34" charset="0"/>
                <a:cs typeface="Arial" panose="020B0604020202020204" pitchFamily="34" charset="0"/>
              </a:rPr>
              <a:t>καρδιαγγειακές </a:t>
            </a:r>
            <a:r>
              <a:rPr lang="el-GR" dirty="0">
                <a:latin typeface="Aptos" panose="020B0004020202020204" pitchFamily="34" charset="0"/>
                <a:ea typeface="Aptos" panose="020B0004020202020204" pitchFamily="34" charset="0"/>
                <a:cs typeface="Arial" panose="020B0604020202020204" pitchFamily="34" charset="0"/>
              </a:rPr>
              <a:t>διαταραχές και τις </a:t>
            </a:r>
            <a:r>
              <a:rPr lang="el-GR" dirty="0" err="1">
                <a:latin typeface="Aptos" panose="020B0004020202020204" pitchFamily="34" charset="0"/>
                <a:ea typeface="Aptos" panose="020B0004020202020204" pitchFamily="34" charset="0"/>
                <a:cs typeface="Arial" panose="020B0604020202020204" pitchFamily="34" charset="0"/>
              </a:rPr>
              <a:t>νευροψυχιατρικές</a:t>
            </a:r>
            <a:r>
              <a:rPr lang="el-GR" dirty="0">
                <a:latin typeface="Aptos" panose="020B0004020202020204" pitchFamily="34" charset="0"/>
                <a:ea typeface="Aptos" panose="020B0004020202020204" pitchFamily="34" charset="0"/>
                <a:cs typeface="Arial" panose="020B0604020202020204" pitchFamily="34" charset="0"/>
              </a:rPr>
              <a:t> (π.χ</a:t>
            </a:r>
            <a:r>
              <a:rPr lang="el-GR" dirty="0">
                <a:effectLst/>
                <a:latin typeface="Aptos" panose="020B0004020202020204" pitchFamily="34" charset="0"/>
                <a:ea typeface="Aptos" panose="020B0004020202020204" pitchFamily="34" charset="0"/>
                <a:cs typeface="Arial" panose="020B0604020202020204" pitchFamily="34" charset="0"/>
              </a:rPr>
              <a:t>. κατάθλιψη, άγχος).</a:t>
            </a:r>
            <a:endParaRPr lang="el-GR" sz="16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800"/>
              <a:buFont typeface="Symbol" panose="05050102010706020507" pitchFamily="18" charset="2"/>
              <a:buChar char=""/>
            </a:pPr>
            <a:r>
              <a:rPr lang="el-GR" b="1" i="1" u="sng" dirty="0">
                <a:effectLst/>
                <a:latin typeface="Times New Roman" panose="02020603050405020304" pitchFamily="18" charset="0"/>
                <a:ea typeface="Aptos" panose="020B0004020202020204" pitchFamily="34" charset="0"/>
                <a:cs typeface="Times New Roman" panose="02020603050405020304" pitchFamily="18" charset="0"/>
              </a:rPr>
              <a:t>Επιδημιολογία:</a:t>
            </a:r>
            <a:r>
              <a:rPr lang="el-GR" dirty="0">
                <a:effectLst/>
                <a:latin typeface="Aptos" panose="020B0004020202020204" pitchFamily="34" charset="0"/>
                <a:ea typeface="Aptos" panose="020B0004020202020204" pitchFamily="34" charset="0"/>
                <a:cs typeface="Arial" panose="020B0604020202020204" pitchFamily="34" charset="0"/>
              </a:rPr>
              <a:t> Περίπου το 80% των περιπτώσεων ΑΔ ξεκινούν στην παιδική ηλικία και το 20% στην ενήλικη ζωή. Εκτιμάται πως το 15-20% των παιδιών και το 10% μεταξύ των ενηλίκων πάσχει. </a:t>
            </a:r>
            <a:endParaRPr lang="el-GR" sz="1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 name="Εικόνα 3" descr="Εικόνα που περιέχει σάρκα, φλέβα, άτομο, τραυματισμός&#10;&#10;Περιγραφή που δημιουργήθηκε αυτόματα">
            <a:extLst>
              <a:ext uri="{FF2B5EF4-FFF2-40B4-BE49-F238E27FC236}">
                <a16:creationId xmlns:a16="http://schemas.microsoft.com/office/drawing/2014/main" id="{825E1A89-84B3-AEC9-338C-DF402337F3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29315" y="978587"/>
            <a:ext cx="5274310" cy="2397125"/>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561E71FC-47B8-900D-841F-86EF70D26F6A}"/>
              </a:ext>
            </a:extLst>
          </p:cNvPr>
          <p:cNvSpPr txBox="1"/>
          <p:nvPr/>
        </p:nvSpPr>
        <p:spPr>
          <a:xfrm>
            <a:off x="579751" y="302330"/>
            <a:ext cx="5106454" cy="597599"/>
          </a:xfrm>
          <a:prstGeom prst="rect">
            <a:avLst/>
          </a:prstGeom>
          <a:noFill/>
        </p:spPr>
        <p:txBody>
          <a:bodyPr wrap="square">
            <a:spAutoFit/>
          </a:bodyPr>
          <a:lstStyle/>
          <a:p>
            <a:pPr algn="just">
              <a:lnSpc>
                <a:spcPct val="107000"/>
              </a:lnSpc>
              <a:spcAft>
                <a:spcPts val="800"/>
              </a:spcAft>
            </a:pPr>
            <a:r>
              <a:rPr lang="el-GR" sz="3200" dirty="0">
                <a:latin typeface="Sabon Next LT" panose="02000500000000000000" pitchFamily="2" charset="0"/>
                <a:ea typeface="Microsoft JhengHei" panose="020B0604030504040204" pitchFamily="34" charset="-120"/>
                <a:cs typeface="Sabon Next LT" panose="02000500000000000000" pitchFamily="2" charset="0"/>
              </a:rPr>
              <a:t>Η </a:t>
            </a:r>
            <a:r>
              <a:rPr lang="el-GR" sz="3200" dirty="0" err="1">
                <a:latin typeface="Sabon Next LT" panose="02000500000000000000" pitchFamily="2" charset="0"/>
                <a:ea typeface="Microsoft JhengHei" panose="020B0604030504040204" pitchFamily="34" charset="-120"/>
                <a:cs typeface="Sabon Next LT" panose="02000500000000000000" pitchFamily="2" charset="0"/>
              </a:rPr>
              <a:t>Ατοπική</a:t>
            </a:r>
            <a:r>
              <a:rPr lang="el-GR" sz="3200" dirty="0">
                <a:latin typeface="Sabon Next LT" panose="02000500000000000000" pitchFamily="2" charset="0"/>
                <a:ea typeface="Microsoft JhengHei" panose="020B0604030504040204" pitchFamily="34" charset="-120"/>
                <a:cs typeface="Sabon Next LT" panose="02000500000000000000" pitchFamily="2" charset="0"/>
              </a:rPr>
              <a:t> Δερματίτιδα</a:t>
            </a:r>
            <a:r>
              <a:rPr lang="en-US" sz="3200" dirty="0">
                <a:latin typeface="Sabon Next LT" panose="02000500000000000000" pitchFamily="2" charset="0"/>
                <a:ea typeface="Microsoft JhengHei" panose="020B0604030504040204" pitchFamily="34" charset="-120"/>
                <a:cs typeface="Sabon Next LT" panose="02000500000000000000" pitchFamily="2" charset="0"/>
              </a:rPr>
              <a:t> </a:t>
            </a:r>
            <a:r>
              <a:rPr lang="el-GR" sz="3200" dirty="0">
                <a:effectLst/>
                <a:latin typeface="Sabon Next LT" panose="02000500000000000000" pitchFamily="2" charset="0"/>
                <a:ea typeface="Microsoft JhengHei" panose="020B0604030504040204" pitchFamily="34" charset="-120"/>
                <a:cs typeface="Sabon Next LT" panose="02000500000000000000" pitchFamily="2" charset="0"/>
              </a:rPr>
              <a:t>(ΑΔ)</a:t>
            </a:r>
          </a:p>
        </p:txBody>
      </p:sp>
      <p:pic>
        <p:nvPicPr>
          <p:cNvPr id="15" name="Εικόνα 14">
            <a:extLst>
              <a:ext uri="{FF2B5EF4-FFF2-40B4-BE49-F238E27FC236}">
                <a16:creationId xmlns:a16="http://schemas.microsoft.com/office/drawing/2014/main" id="{CF3AF7BA-D4A9-C030-AA66-78AAFE2F1A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29315" y="3835138"/>
            <a:ext cx="5274310" cy="2903855"/>
          </a:xfrm>
          <a:prstGeom prst="rect">
            <a:avLst/>
          </a:prstGeom>
          <a:ln>
            <a:noFill/>
          </a:ln>
          <a:effectLst>
            <a:softEdge rad="112500"/>
          </a:effectLst>
        </p:spPr>
      </p:pic>
    </p:spTree>
    <p:extLst>
      <p:ext uri="{BB962C8B-B14F-4D97-AF65-F5344CB8AC3E}">
        <p14:creationId xmlns:p14="http://schemas.microsoft.com/office/powerpoint/2010/main" val="232350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067CAC-2013-CA12-549D-92009A09148E}"/>
              </a:ext>
            </a:extLst>
          </p:cNvPr>
          <p:cNvSpPr txBox="1"/>
          <p:nvPr/>
        </p:nvSpPr>
        <p:spPr>
          <a:xfrm>
            <a:off x="4274574" y="221259"/>
            <a:ext cx="3642852" cy="597599"/>
          </a:xfrm>
          <a:prstGeom prst="rect">
            <a:avLst/>
          </a:prstGeom>
          <a:noFill/>
        </p:spPr>
        <p:txBody>
          <a:bodyPr wrap="square">
            <a:spAutoFit/>
          </a:bodyPr>
          <a:lstStyle/>
          <a:p>
            <a:pPr algn="ctr">
              <a:lnSpc>
                <a:spcPct val="107000"/>
              </a:lnSpc>
              <a:spcAft>
                <a:spcPts val="800"/>
              </a:spcAft>
            </a:pPr>
            <a:r>
              <a:rPr lang="el-GR" sz="3200" dirty="0" err="1">
                <a:effectLst/>
                <a:latin typeface="Sabon Next LT" panose="02000500000000000000" pitchFamily="2" charset="0"/>
                <a:ea typeface="Aptos" panose="020B0004020202020204" pitchFamily="34" charset="0"/>
                <a:cs typeface="Sabon Next LT" panose="02000500000000000000" pitchFamily="2" charset="0"/>
              </a:rPr>
              <a:t>Π</a:t>
            </a:r>
            <a:r>
              <a:rPr lang="el-GR" sz="3200" dirty="0" err="1">
                <a:latin typeface="Sabon Next LT" panose="02000500000000000000" pitchFamily="2" charset="0"/>
                <a:ea typeface="Aptos" panose="020B0004020202020204" pitchFamily="34" charset="0"/>
                <a:cs typeface="Sabon Next LT" panose="02000500000000000000" pitchFamily="2" charset="0"/>
              </a:rPr>
              <a:t>αθοφυσιολογία</a:t>
            </a:r>
            <a:r>
              <a:rPr lang="el-GR" sz="3200" dirty="0">
                <a:latin typeface="Sabon Next LT" panose="02000500000000000000" pitchFamily="2" charset="0"/>
                <a:ea typeface="Aptos" panose="020B0004020202020204" pitchFamily="34" charset="0"/>
                <a:cs typeface="Sabon Next LT" panose="02000500000000000000" pitchFamily="2" charset="0"/>
              </a:rPr>
              <a:t> ΑΔ</a:t>
            </a:r>
            <a:endParaRPr lang="el-GR" sz="3200" dirty="0">
              <a:effectLst/>
              <a:latin typeface="Sabon Next LT" panose="02000500000000000000" pitchFamily="2" charset="0"/>
              <a:ea typeface="Aptos" panose="020B0004020202020204" pitchFamily="34" charset="0"/>
              <a:cs typeface="Sabon Next LT" panose="02000500000000000000" pitchFamily="2" charset="0"/>
            </a:endParaRPr>
          </a:p>
        </p:txBody>
      </p:sp>
      <p:sp>
        <p:nvSpPr>
          <p:cNvPr id="5" name="TextBox 4">
            <a:extLst>
              <a:ext uri="{FF2B5EF4-FFF2-40B4-BE49-F238E27FC236}">
                <a16:creationId xmlns:a16="http://schemas.microsoft.com/office/drawing/2014/main" id="{F62E241C-439E-5D2E-0D88-DFF2F13A1376}"/>
              </a:ext>
            </a:extLst>
          </p:cNvPr>
          <p:cNvSpPr txBox="1"/>
          <p:nvPr/>
        </p:nvSpPr>
        <p:spPr>
          <a:xfrm>
            <a:off x="0" y="1102891"/>
            <a:ext cx="6410632" cy="537583"/>
          </a:xfrm>
          <a:prstGeom prst="rect">
            <a:avLst/>
          </a:prstGeom>
          <a:noFill/>
        </p:spPr>
        <p:txBody>
          <a:bodyPr wrap="square">
            <a:spAutoFit/>
          </a:bodyPr>
          <a:lstStyle/>
          <a:p>
            <a:pPr marL="285750" lvl="0" indent="-285750">
              <a:lnSpc>
                <a:spcPct val="107000"/>
              </a:lnSpc>
              <a:spcAft>
                <a:spcPts val="800"/>
              </a:spcAft>
              <a:buClr>
                <a:schemeClr val="tx1"/>
              </a:buClr>
              <a:buFont typeface="Arial" panose="020B0604020202020204" pitchFamily="34" charset="0"/>
              <a:buChar char="•"/>
            </a:pPr>
            <a:r>
              <a:rPr lang="el-GR" sz="2800" b="1" dirty="0">
                <a:solidFill>
                  <a:srgbClr val="00B0F0"/>
                </a:solidFill>
                <a:effectLst/>
                <a:latin typeface="Aptos" panose="020B0004020202020204" pitchFamily="34" charset="0"/>
                <a:ea typeface="Aptos" panose="020B0004020202020204" pitchFamily="34" charset="0"/>
                <a:cs typeface="Arial" panose="020B0604020202020204" pitchFamily="34" charset="0"/>
              </a:rPr>
              <a:t>Πολύπλοκος</a:t>
            </a:r>
            <a:r>
              <a:rPr lang="el-GR" sz="2800" dirty="0">
                <a:effectLst/>
                <a:latin typeface="Aptos" panose="020B0004020202020204" pitchFamily="34" charset="0"/>
                <a:ea typeface="Aptos" panose="020B0004020202020204" pitchFamily="34" charset="0"/>
                <a:cs typeface="Arial" panose="020B0604020202020204" pitchFamily="34" charset="0"/>
              </a:rPr>
              <a:t> μηχανισμός </a:t>
            </a:r>
            <a:r>
              <a:rPr lang="el-GR" sz="2800" dirty="0" err="1">
                <a:effectLst/>
                <a:latin typeface="Aptos" panose="020B0004020202020204" pitchFamily="34" charset="0"/>
                <a:ea typeface="Aptos" panose="020B0004020202020204" pitchFamily="34" charset="0"/>
                <a:cs typeface="Arial" panose="020B0604020202020204" pitchFamily="34" charset="0"/>
              </a:rPr>
              <a:t>παθογένεσης</a:t>
            </a:r>
            <a:endParaRPr lang="el-GR" sz="2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113835F-24B5-85F2-ADD9-0F0DF9085D81}"/>
              </a:ext>
            </a:extLst>
          </p:cNvPr>
          <p:cNvSpPr txBox="1"/>
          <p:nvPr/>
        </p:nvSpPr>
        <p:spPr>
          <a:xfrm>
            <a:off x="1" y="2793867"/>
            <a:ext cx="12191999" cy="528222"/>
          </a:xfrm>
          <a:prstGeom prst="rect">
            <a:avLst/>
          </a:prstGeom>
          <a:noFill/>
        </p:spPr>
        <p:txBody>
          <a:bodyPr wrap="square">
            <a:spAutoFit/>
          </a:bodyPr>
          <a:lstStyle/>
          <a:p>
            <a:pPr lvl="0">
              <a:lnSpc>
                <a:spcPct val="107000"/>
              </a:lnSpc>
              <a:spcAft>
                <a:spcPts val="800"/>
              </a:spcAft>
            </a:pPr>
            <a:r>
              <a:rPr lang="el-GR" sz="2800" dirty="0">
                <a:solidFill>
                  <a:srgbClr val="00B0F0"/>
                </a:solidFill>
                <a:effectLst/>
                <a:latin typeface="Comic Sans MS" panose="030F0702030302020204" pitchFamily="66" charset="0"/>
                <a:ea typeface="Aptos" panose="020B0004020202020204" pitchFamily="34" charset="0"/>
                <a:cs typeface="Times New Roman" panose="02020603050405020304" pitchFamily="18" charset="0"/>
              </a:rPr>
              <a:t>   Δυσλειτουργία δερματικού φραγμού        Ανεπαρκής </a:t>
            </a:r>
            <a:r>
              <a:rPr lang="el-GR" sz="2800" dirty="0" err="1">
                <a:solidFill>
                  <a:srgbClr val="00B0F0"/>
                </a:solidFill>
                <a:effectLst/>
                <a:latin typeface="Comic Sans MS" panose="030F0702030302020204" pitchFamily="66" charset="0"/>
                <a:ea typeface="Aptos" panose="020B0004020202020204" pitchFamily="34" charset="0"/>
                <a:cs typeface="Times New Roman" panose="02020603050405020304" pitchFamily="18" charset="0"/>
              </a:rPr>
              <a:t>ανοσοαπόκριση</a:t>
            </a:r>
            <a:endParaRPr lang="el-GR" sz="2800" dirty="0">
              <a:solidFill>
                <a:srgbClr val="00B0F0"/>
              </a:solidFill>
              <a:effectLst/>
              <a:latin typeface="Comic Sans MS" panose="030F0702030302020204" pitchFamily="66" charset="0"/>
              <a:ea typeface="Aptos" panose="020B0004020202020204" pitchFamily="34" charset="0"/>
              <a:cs typeface="Times New Roman" panose="02020603050405020304" pitchFamily="18" charset="0"/>
            </a:endParaRPr>
          </a:p>
        </p:txBody>
      </p:sp>
      <p:graphicFrame>
        <p:nvGraphicFramePr>
          <p:cNvPr id="11" name="Διάγραμμα 10">
            <a:extLst>
              <a:ext uri="{FF2B5EF4-FFF2-40B4-BE49-F238E27FC236}">
                <a16:creationId xmlns:a16="http://schemas.microsoft.com/office/drawing/2014/main" id="{B8853C9E-A02B-E69D-0477-8F5BC3F11D58}"/>
              </a:ext>
            </a:extLst>
          </p:cNvPr>
          <p:cNvGraphicFramePr/>
          <p:nvPr/>
        </p:nvGraphicFramePr>
        <p:xfrm>
          <a:off x="3746708" y="4630933"/>
          <a:ext cx="4898922"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6" name="Τόξο 85">
            <a:extLst>
              <a:ext uri="{FF2B5EF4-FFF2-40B4-BE49-F238E27FC236}">
                <a16:creationId xmlns:a16="http://schemas.microsoft.com/office/drawing/2014/main" id="{B5471311-EB63-7D75-8676-813937ACC670}"/>
              </a:ext>
            </a:extLst>
          </p:cNvPr>
          <p:cNvSpPr/>
          <p:nvPr/>
        </p:nvSpPr>
        <p:spPr>
          <a:xfrm rot="7853101">
            <a:off x="4858628" y="832148"/>
            <a:ext cx="2778841" cy="3076565"/>
          </a:xfrm>
          <a:prstGeom prst="arc">
            <a:avLst/>
          </a:prstGeom>
          <a:ln w="63500">
            <a:solidFill>
              <a:srgbClr val="00B0F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l-GR"/>
          </a:p>
        </p:txBody>
      </p:sp>
      <p:sp>
        <p:nvSpPr>
          <p:cNvPr id="87" name="Τόξο 86">
            <a:extLst>
              <a:ext uri="{FF2B5EF4-FFF2-40B4-BE49-F238E27FC236}">
                <a16:creationId xmlns:a16="http://schemas.microsoft.com/office/drawing/2014/main" id="{925514E4-C5E5-B145-8E37-03850423D8F7}"/>
              </a:ext>
            </a:extLst>
          </p:cNvPr>
          <p:cNvSpPr/>
          <p:nvPr/>
        </p:nvSpPr>
        <p:spPr>
          <a:xfrm rot="18709288">
            <a:off x="5046278" y="2251943"/>
            <a:ext cx="2778841" cy="3076565"/>
          </a:xfrm>
          <a:prstGeom prst="arc">
            <a:avLst/>
          </a:prstGeom>
          <a:ln w="63500">
            <a:solidFill>
              <a:srgbClr val="00B0F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l-GR"/>
          </a:p>
        </p:txBody>
      </p:sp>
      <p:cxnSp>
        <p:nvCxnSpPr>
          <p:cNvPr id="94" name="Ευθεία γραμμή σύνδεσης 93">
            <a:extLst>
              <a:ext uri="{FF2B5EF4-FFF2-40B4-BE49-F238E27FC236}">
                <a16:creationId xmlns:a16="http://schemas.microsoft.com/office/drawing/2014/main" id="{975DDB2D-6954-0DAC-71BF-6EE867E99AA9}"/>
              </a:ext>
            </a:extLst>
          </p:cNvPr>
          <p:cNvCxnSpPr/>
          <p:nvPr/>
        </p:nvCxnSpPr>
        <p:spPr>
          <a:xfrm flipH="1">
            <a:off x="7046149" y="2750572"/>
            <a:ext cx="317727" cy="107422"/>
          </a:xfrm>
          <a:prstGeom prst="line">
            <a:avLst/>
          </a:prstGeom>
          <a:ln w="6350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00" name="Ευθεία γραμμή σύνδεσης 99">
            <a:extLst>
              <a:ext uri="{FF2B5EF4-FFF2-40B4-BE49-F238E27FC236}">
                <a16:creationId xmlns:a16="http://schemas.microsoft.com/office/drawing/2014/main" id="{2E47BFBD-9F22-0227-EDE3-9505B4A77FD5}"/>
              </a:ext>
            </a:extLst>
          </p:cNvPr>
          <p:cNvCxnSpPr/>
          <p:nvPr/>
        </p:nvCxnSpPr>
        <p:spPr>
          <a:xfrm flipV="1">
            <a:off x="7350323" y="2449005"/>
            <a:ext cx="0" cy="344862"/>
          </a:xfrm>
          <a:prstGeom prst="line">
            <a:avLst/>
          </a:prstGeom>
          <a:ln w="6350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04" name="Ευθεία γραμμή σύνδεσης 103">
            <a:extLst>
              <a:ext uri="{FF2B5EF4-FFF2-40B4-BE49-F238E27FC236}">
                <a16:creationId xmlns:a16="http://schemas.microsoft.com/office/drawing/2014/main" id="{D2773F85-15B0-71E6-8287-6E72931B0400}"/>
              </a:ext>
            </a:extLst>
          </p:cNvPr>
          <p:cNvCxnSpPr>
            <a:cxnSpLocks/>
          </p:cNvCxnSpPr>
          <p:nvPr/>
        </p:nvCxnSpPr>
        <p:spPr>
          <a:xfrm>
            <a:off x="5323909" y="3391536"/>
            <a:ext cx="4869" cy="398690"/>
          </a:xfrm>
          <a:prstGeom prst="line">
            <a:avLst/>
          </a:prstGeom>
          <a:ln w="6350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06" name="Ευθεία γραμμή σύνδεσης 105">
            <a:extLst>
              <a:ext uri="{FF2B5EF4-FFF2-40B4-BE49-F238E27FC236}">
                <a16:creationId xmlns:a16="http://schemas.microsoft.com/office/drawing/2014/main" id="{89ADDAE3-A209-AD74-7125-A9F6930BC07E}"/>
              </a:ext>
            </a:extLst>
          </p:cNvPr>
          <p:cNvCxnSpPr>
            <a:cxnSpLocks/>
          </p:cNvCxnSpPr>
          <p:nvPr/>
        </p:nvCxnSpPr>
        <p:spPr>
          <a:xfrm flipV="1">
            <a:off x="5323909" y="3402517"/>
            <a:ext cx="404304" cy="26483"/>
          </a:xfrm>
          <a:prstGeom prst="line">
            <a:avLst/>
          </a:prstGeom>
          <a:ln w="63500">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08" name="Ευθύγραμμο βέλος σύνδεσης 107">
            <a:extLst>
              <a:ext uri="{FF2B5EF4-FFF2-40B4-BE49-F238E27FC236}">
                <a16:creationId xmlns:a16="http://schemas.microsoft.com/office/drawing/2014/main" id="{A41D011E-C648-5671-0317-1266F50FC9D0}"/>
              </a:ext>
            </a:extLst>
          </p:cNvPr>
          <p:cNvCxnSpPr>
            <a:cxnSpLocks/>
          </p:cNvCxnSpPr>
          <p:nvPr/>
        </p:nvCxnSpPr>
        <p:spPr>
          <a:xfrm>
            <a:off x="6206691" y="5138393"/>
            <a:ext cx="0" cy="1090041"/>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1" name="Ευθύγραμμο βέλος σύνδεσης 110">
            <a:extLst>
              <a:ext uri="{FF2B5EF4-FFF2-40B4-BE49-F238E27FC236}">
                <a16:creationId xmlns:a16="http://schemas.microsoft.com/office/drawing/2014/main" id="{A3CAD6D4-FB81-3237-4A23-602C774A3818}"/>
              </a:ext>
            </a:extLst>
          </p:cNvPr>
          <p:cNvCxnSpPr/>
          <p:nvPr/>
        </p:nvCxnSpPr>
        <p:spPr>
          <a:xfrm flipH="1">
            <a:off x="4454357" y="5138393"/>
            <a:ext cx="1741812" cy="503893"/>
          </a:xfrm>
          <a:prstGeom prst="straightConnector1">
            <a:avLst/>
          </a:prstGeom>
          <a:ln>
            <a:solidFill>
              <a:srgbClr val="0070C0"/>
            </a:solidFill>
            <a:tailEnd type="triangle"/>
          </a:ln>
        </p:spPr>
        <p:style>
          <a:lnRef idx="2">
            <a:schemeClr val="accent1"/>
          </a:lnRef>
          <a:fillRef idx="0">
            <a:schemeClr val="accent1"/>
          </a:fillRef>
          <a:effectRef idx="1">
            <a:schemeClr val="accent1"/>
          </a:effectRef>
          <a:fontRef idx="minor">
            <a:schemeClr val="tx1"/>
          </a:fontRef>
        </p:style>
      </p:cxnSp>
      <p:cxnSp>
        <p:nvCxnSpPr>
          <p:cNvPr id="113" name="Ευθύγραμμο βέλος σύνδεσης 112">
            <a:extLst>
              <a:ext uri="{FF2B5EF4-FFF2-40B4-BE49-F238E27FC236}">
                <a16:creationId xmlns:a16="http://schemas.microsoft.com/office/drawing/2014/main" id="{393BE388-55A4-CA2B-7CA6-FFB7E8A61084}"/>
              </a:ext>
            </a:extLst>
          </p:cNvPr>
          <p:cNvCxnSpPr/>
          <p:nvPr/>
        </p:nvCxnSpPr>
        <p:spPr>
          <a:xfrm>
            <a:off x="6203897" y="5138393"/>
            <a:ext cx="1582301" cy="390794"/>
          </a:xfrm>
          <a:prstGeom prst="straightConnector1">
            <a:avLst/>
          </a:prstGeom>
          <a:ln>
            <a:solidFill>
              <a:schemeClr val="accent3">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15" name="TextBox 114">
            <a:extLst>
              <a:ext uri="{FF2B5EF4-FFF2-40B4-BE49-F238E27FC236}">
                <a16:creationId xmlns:a16="http://schemas.microsoft.com/office/drawing/2014/main" id="{3183B502-9D2E-162B-8523-1C1447AA3EA9}"/>
              </a:ext>
            </a:extLst>
          </p:cNvPr>
          <p:cNvSpPr txBox="1"/>
          <p:nvPr/>
        </p:nvSpPr>
        <p:spPr>
          <a:xfrm>
            <a:off x="3494644" y="5672351"/>
            <a:ext cx="1559859" cy="523220"/>
          </a:xfrm>
          <a:prstGeom prst="rect">
            <a:avLst/>
          </a:prstGeom>
          <a:noFill/>
        </p:spPr>
        <p:txBody>
          <a:bodyPr wrap="square" rtlCol="0">
            <a:spAutoFit/>
          </a:bodyPr>
          <a:lstStyle/>
          <a:p>
            <a:r>
              <a:rPr lang="el-GR" sz="2800" dirty="0">
                <a:solidFill>
                  <a:srgbClr val="0070C0"/>
                </a:solidFill>
              </a:rPr>
              <a:t>Γενετικοί</a:t>
            </a:r>
          </a:p>
        </p:txBody>
      </p:sp>
      <p:sp>
        <p:nvSpPr>
          <p:cNvPr id="117" name="TextBox 116">
            <a:extLst>
              <a:ext uri="{FF2B5EF4-FFF2-40B4-BE49-F238E27FC236}">
                <a16:creationId xmlns:a16="http://schemas.microsoft.com/office/drawing/2014/main" id="{A90CAB87-6FCC-FDBF-C663-4DAA94FD570F}"/>
              </a:ext>
            </a:extLst>
          </p:cNvPr>
          <p:cNvSpPr txBox="1"/>
          <p:nvPr/>
        </p:nvSpPr>
        <p:spPr>
          <a:xfrm>
            <a:off x="5109878" y="6193347"/>
            <a:ext cx="2172582" cy="523220"/>
          </a:xfrm>
          <a:prstGeom prst="rect">
            <a:avLst/>
          </a:prstGeom>
          <a:noFill/>
        </p:spPr>
        <p:txBody>
          <a:bodyPr wrap="square" rtlCol="0">
            <a:spAutoFit/>
          </a:bodyPr>
          <a:lstStyle/>
          <a:p>
            <a:r>
              <a:rPr lang="el-GR" sz="2800" dirty="0" err="1">
                <a:solidFill>
                  <a:srgbClr val="FF0000"/>
                </a:solidFill>
              </a:rPr>
              <a:t>Μικροβίωμα</a:t>
            </a:r>
            <a:endParaRPr lang="el-GR" sz="2800" dirty="0">
              <a:solidFill>
                <a:srgbClr val="FF0000"/>
              </a:solidFill>
            </a:endParaRPr>
          </a:p>
        </p:txBody>
      </p:sp>
      <p:sp>
        <p:nvSpPr>
          <p:cNvPr id="119" name="TextBox 118">
            <a:extLst>
              <a:ext uri="{FF2B5EF4-FFF2-40B4-BE49-F238E27FC236}">
                <a16:creationId xmlns:a16="http://schemas.microsoft.com/office/drawing/2014/main" id="{F89ED5E4-9003-17EA-8976-D174E800D91F}"/>
              </a:ext>
            </a:extLst>
          </p:cNvPr>
          <p:cNvSpPr txBox="1"/>
          <p:nvPr/>
        </p:nvSpPr>
        <p:spPr>
          <a:xfrm>
            <a:off x="7043807" y="5635432"/>
            <a:ext cx="2262137" cy="523220"/>
          </a:xfrm>
          <a:prstGeom prst="rect">
            <a:avLst/>
          </a:prstGeom>
          <a:noFill/>
        </p:spPr>
        <p:txBody>
          <a:bodyPr wrap="square" rtlCol="0">
            <a:spAutoFit/>
          </a:bodyPr>
          <a:lstStyle/>
          <a:p>
            <a:r>
              <a:rPr lang="el-GR" sz="2800" dirty="0">
                <a:solidFill>
                  <a:schemeClr val="accent3">
                    <a:lumMod val="60000"/>
                    <a:lumOff val="40000"/>
                  </a:schemeClr>
                </a:solidFill>
              </a:rPr>
              <a:t>Ανοσολογικοί</a:t>
            </a:r>
          </a:p>
        </p:txBody>
      </p:sp>
      <p:cxnSp>
        <p:nvCxnSpPr>
          <p:cNvPr id="124" name="Ευθεία γραμμή σύνδεσης 123">
            <a:extLst>
              <a:ext uri="{FF2B5EF4-FFF2-40B4-BE49-F238E27FC236}">
                <a16:creationId xmlns:a16="http://schemas.microsoft.com/office/drawing/2014/main" id="{33F66DC3-FCC1-EFF9-BD88-F931FD6B5DCA}"/>
              </a:ext>
            </a:extLst>
          </p:cNvPr>
          <p:cNvCxnSpPr>
            <a:cxnSpLocks/>
          </p:cNvCxnSpPr>
          <p:nvPr/>
        </p:nvCxnSpPr>
        <p:spPr>
          <a:xfrm>
            <a:off x="4318711" y="688618"/>
            <a:ext cx="355457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095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Graphic spid="11" grpId="0">
        <p:bldAsOne/>
      </p:bldGraphic>
      <p:bldP spid="86" grpId="0" animBg="1"/>
      <p:bldP spid="87" grpId="0" animBg="1"/>
      <p:bldP spid="115" grpId="0"/>
      <p:bldP spid="117" grpId="0"/>
      <p:bldP spid="1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descr="Εικόνα που περιέχει κείμενο, διάγραμμα, χάρτης, στιγμιότυπο οθόνης&#10;&#10;Περιγραφή που δημιουργήθηκε αυτόματα">
            <a:extLst>
              <a:ext uri="{FF2B5EF4-FFF2-40B4-BE49-F238E27FC236}">
                <a16:creationId xmlns:a16="http://schemas.microsoft.com/office/drawing/2014/main" id="{5E890E30-FFB7-38C0-0A67-0589133FC0FB}"/>
              </a:ext>
            </a:extLst>
          </p:cNvPr>
          <p:cNvPicPr>
            <a:picLocks noChangeAspect="1"/>
          </p:cNvPicPr>
          <p:nvPr/>
        </p:nvPicPr>
        <p:blipFill>
          <a:blip r:embed="rId3"/>
          <a:stretch>
            <a:fillRect/>
          </a:stretch>
        </p:blipFill>
        <p:spPr>
          <a:xfrm>
            <a:off x="3575093" y="643467"/>
            <a:ext cx="5041814" cy="5571066"/>
          </a:xfrm>
          <a:prstGeom prst="rect">
            <a:avLst/>
          </a:prstGeom>
        </p:spPr>
      </p:pic>
      <p:sp>
        <p:nvSpPr>
          <p:cNvPr id="10" name="TextBox 9">
            <a:extLst>
              <a:ext uri="{FF2B5EF4-FFF2-40B4-BE49-F238E27FC236}">
                <a16:creationId xmlns:a16="http://schemas.microsoft.com/office/drawing/2014/main" id="{2187BA6E-40F6-53F3-6940-6E53658E1642}"/>
              </a:ext>
            </a:extLst>
          </p:cNvPr>
          <p:cNvSpPr txBox="1"/>
          <p:nvPr/>
        </p:nvSpPr>
        <p:spPr>
          <a:xfrm>
            <a:off x="4606413" y="45868"/>
            <a:ext cx="2979174" cy="597599"/>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l-GR" sz="3200" b="0" i="0" u="none" strike="noStrike" kern="1200" cap="none" spc="0" normalizeH="0" baseline="0" noProof="0" dirty="0" err="1">
                <a:ln>
                  <a:noFill/>
                </a:ln>
                <a:solidFill>
                  <a:prstClr val="black"/>
                </a:solidFill>
                <a:effectLst/>
                <a:uLnTx/>
                <a:uFillTx/>
                <a:latin typeface="Sabon Next LT" panose="02000500000000000000" pitchFamily="2" charset="0"/>
                <a:ea typeface="Aptos" panose="020B0004020202020204" pitchFamily="34" charset="0"/>
                <a:cs typeface="Sabon Next LT" panose="02000500000000000000" pitchFamily="2" charset="0"/>
              </a:rPr>
              <a:t>Παθοφυσιολογία</a:t>
            </a:r>
            <a:endParaRPr kumimoji="0" lang="el-GR" sz="3200" b="0" i="0" u="none" strike="noStrike" kern="1200" cap="none" spc="0" normalizeH="0" baseline="0" noProof="0" dirty="0">
              <a:ln>
                <a:noFill/>
              </a:ln>
              <a:solidFill>
                <a:prstClr val="black"/>
              </a:solidFill>
              <a:effectLst/>
              <a:uLnTx/>
              <a:uFillTx/>
              <a:latin typeface="Sabon Next LT" panose="02000500000000000000" pitchFamily="2" charset="0"/>
              <a:ea typeface="Aptos" panose="020B0004020202020204" pitchFamily="34" charset="0"/>
              <a:cs typeface="Sabon Next LT" panose="02000500000000000000" pitchFamily="2" charset="0"/>
            </a:endParaRPr>
          </a:p>
        </p:txBody>
      </p:sp>
      <p:sp>
        <p:nvSpPr>
          <p:cNvPr id="13" name="TextBox 12">
            <a:extLst>
              <a:ext uri="{FF2B5EF4-FFF2-40B4-BE49-F238E27FC236}">
                <a16:creationId xmlns:a16="http://schemas.microsoft.com/office/drawing/2014/main" id="{7A70FDB0-9F65-702F-F29B-7E7FC184746C}"/>
              </a:ext>
            </a:extLst>
          </p:cNvPr>
          <p:cNvSpPr txBox="1"/>
          <p:nvPr/>
        </p:nvSpPr>
        <p:spPr>
          <a:xfrm>
            <a:off x="5041146" y="643467"/>
            <a:ext cx="1882588" cy="798058"/>
          </a:xfrm>
          <a:prstGeom prst="rect">
            <a:avLst/>
          </a:prstGeom>
          <a:noFill/>
          <a:ln w="38100">
            <a:solidFill>
              <a:srgbClr val="FF0000"/>
            </a:solidFill>
          </a:ln>
        </p:spPr>
        <p:txBody>
          <a:bodyPr wrap="square" rtlCol="0">
            <a:spAutoFit/>
          </a:bodyPr>
          <a:lstStyle/>
          <a:p>
            <a:endParaRPr lang="el-GR" dirty="0"/>
          </a:p>
        </p:txBody>
      </p:sp>
      <p:cxnSp>
        <p:nvCxnSpPr>
          <p:cNvPr id="15" name="Ευθύγραμμο βέλος σύνδεσης 14">
            <a:extLst>
              <a:ext uri="{FF2B5EF4-FFF2-40B4-BE49-F238E27FC236}">
                <a16:creationId xmlns:a16="http://schemas.microsoft.com/office/drawing/2014/main" id="{475D730E-C6E4-9F60-4815-2B5026DDF560}"/>
              </a:ext>
            </a:extLst>
          </p:cNvPr>
          <p:cNvCxnSpPr>
            <a:cxnSpLocks/>
          </p:cNvCxnSpPr>
          <p:nvPr/>
        </p:nvCxnSpPr>
        <p:spPr>
          <a:xfrm>
            <a:off x="6923734" y="643467"/>
            <a:ext cx="1800215"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25" name="Διάγραμμα 24">
            <a:extLst>
              <a:ext uri="{FF2B5EF4-FFF2-40B4-BE49-F238E27FC236}">
                <a16:creationId xmlns:a16="http://schemas.microsoft.com/office/drawing/2014/main" id="{91202883-68B6-EF8E-950F-6C03F1595477}"/>
              </a:ext>
            </a:extLst>
          </p:cNvPr>
          <p:cNvGraphicFramePr/>
          <p:nvPr/>
        </p:nvGraphicFramePr>
        <p:xfrm>
          <a:off x="8765187" y="45868"/>
          <a:ext cx="2748142" cy="14007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6" name="TextBox 25">
            <a:extLst>
              <a:ext uri="{FF2B5EF4-FFF2-40B4-BE49-F238E27FC236}">
                <a16:creationId xmlns:a16="http://schemas.microsoft.com/office/drawing/2014/main" id="{62375445-FFA4-8DD1-E3E9-8F997CAEEFE2}"/>
              </a:ext>
            </a:extLst>
          </p:cNvPr>
          <p:cNvSpPr txBox="1"/>
          <p:nvPr/>
        </p:nvSpPr>
        <p:spPr>
          <a:xfrm>
            <a:off x="3915784" y="1473798"/>
            <a:ext cx="2850776" cy="677731"/>
          </a:xfrm>
          <a:prstGeom prst="rect">
            <a:avLst/>
          </a:prstGeom>
          <a:noFill/>
          <a:ln w="38100">
            <a:solidFill>
              <a:srgbClr val="FF0000"/>
            </a:solidFill>
          </a:ln>
        </p:spPr>
        <p:txBody>
          <a:bodyPr wrap="square" rtlCol="0">
            <a:spAutoFit/>
          </a:bodyPr>
          <a:lstStyle/>
          <a:p>
            <a:endParaRPr lang="el-GR" dirty="0"/>
          </a:p>
        </p:txBody>
      </p:sp>
      <p:cxnSp>
        <p:nvCxnSpPr>
          <p:cNvPr id="28" name="Ευθύγραμμο βέλος σύνδεσης 27">
            <a:extLst>
              <a:ext uri="{FF2B5EF4-FFF2-40B4-BE49-F238E27FC236}">
                <a16:creationId xmlns:a16="http://schemas.microsoft.com/office/drawing/2014/main" id="{214E9CBD-9223-D2B2-7C7C-0D31FFE174AD}"/>
              </a:ext>
            </a:extLst>
          </p:cNvPr>
          <p:cNvCxnSpPr>
            <a:cxnSpLocks/>
          </p:cNvCxnSpPr>
          <p:nvPr/>
        </p:nvCxnSpPr>
        <p:spPr>
          <a:xfrm flipH="1" flipV="1">
            <a:off x="3214711" y="864995"/>
            <a:ext cx="720763" cy="62932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33" name="Διάγραμμα 32">
            <a:extLst>
              <a:ext uri="{FF2B5EF4-FFF2-40B4-BE49-F238E27FC236}">
                <a16:creationId xmlns:a16="http://schemas.microsoft.com/office/drawing/2014/main" id="{A7B9FC99-AFAE-0A22-66AE-163334770551}"/>
              </a:ext>
            </a:extLst>
          </p:cNvPr>
          <p:cNvGraphicFramePr/>
          <p:nvPr/>
        </p:nvGraphicFramePr>
        <p:xfrm>
          <a:off x="96300" y="45868"/>
          <a:ext cx="3022776" cy="177435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6" name="Οβάλ 35">
            <a:extLst>
              <a:ext uri="{FF2B5EF4-FFF2-40B4-BE49-F238E27FC236}">
                <a16:creationId xmlns:a16="http://schemas.microsoft.com/office/drawing/2014/main" id="{65476D8C-B59A-CC18-98C5-1854BC3C0632}"/>
              </a:ext>
            </a:extLst>
          </p:cNvPr>
          <p:cNvSpPr/>
          <p:nvPr/>
        </p:nvSpPr>
        <p:spPr>
          <a:xfrm>
            <a:off x="4152452" y="2183801"/>
            <a:ext cx="1011219" cy="13877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54" name="Ευθύγραμμο βέλος σύνδεσης 53">
            <a:extLst>
              <a:ext uri="{FF2B5EF4-FFF2-40B4-BE49-F238E27FC236}">
                <a16:creationId xmlns:a16="http://schemas.microsoft.com/office/drawing/2014/main" id="{65ACA62F-4C83-2724-EBE9-841B64FD0AA7}"/>
              </a:ext>
            </a:extLst>
          </p:cNvPr>
          <p:cNvCxnSpPr>
            <a:cxnSpLocks/>
            <a:stCxn id="36" idx="2"/>
          </p:cNvCxnSpPr>
          <p:nvPr/>
        </p:nvCxnSpPr>
        <p:spPr>
          <a:xfrm flipH="1">
            <a:off x="3485478" y="2877670"/>
            <a:ext cx="666974"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57" name="Διάγραμμα 56">
            <a:extLst>
              <a:ext uri="{FF2B5EF4-FFF2-40B4-BE49-F238E27FC236}">
                <a16:creationId xmlns:a16="http://schemas.microsoft.com/office/drawing/2014/main" id="{D2A42011-18E9-766E-2DCF-580B12E37AE0}"/>
              </a:ext>
            </a:extLst>
          </p:cNvPr>
          <p:cNvGraphicFramePr/>
          <p:nvPr/>
        </p:nvGraphicFramePr>
        <p:xfrm>
          <a:off x="112154" y="1884146"/>
          <a:ext cx="3346194" cy="126765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58" name="Οβάλ 57">
            <a:extLst>
              <a:ext uri="{FF2B5EF4-FFF2-40B4-BE49-F238E27FC236}">
                <a16:creationId xmlns:a16="http://schemas.microsoft.com/office/drawing/2014/main" id="{681C5B52-3C59-D67D-9421-D1B34EA64C36}"/>
              </a:ext>
            </a:extLst>
          </p:cNvPr>
          <p:cNvSpPr/>
          <p:nvPr/>
        </p:nvSpPr>
        <p:spPr>
          <a:xfrm>
            <a:off x="4390958" y="3354715"/>
            <a:ext cx="1011219" cy="97152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9" name="Ορθογώνιο 58">
            <a:extLst>
              <a:ext uri="{FF2B5EF4-FFF2-40B4-BE49-F238E27FC236}">
                <a16:creationId xmlns:a16="http://schemas.microsoft.com/office/drawing/2014/main" id="{8441EC3B-BC65-4C88-EDB1-D37CA2F0F285}"/>
              </a:ext>
            </a:extLst>
          </p:cNvPr>
          <p:cNvSpPr/>
          <p:nvPr/>
        </p:nvSpPr>
        <p:spPr>
          <a:xfrm>
            <a:off x="3575092" y="3571538"/>
            <a:ext cx="1011219" cy="88021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0" name="Οβάλ 59">
            <a:extLst>
              <a:ext uri="{FF2B5EF4-FFF2-40B4-BE49-F238E27FC236}">
                <a16:creationId xmlns:a16="http://schemas.microsoft.com/office/drawing/2014/main" id="{F2EF1934-F25A-2392-64C1-367EB0B591CA}"/>
              </a:ext>
            </a:extLst>
          </p:cNvPr>
          <p:cNvSpPr/>
          <p:nvPr/>
        </p:nvSpPr>
        <p:spPr>
          <a:xfrm>
            <a:off x="5174518" y="4011645"/>
            <a:ext cx="932329" cy="880214"/>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1" name="Οβάλ 60">
            <a:extLst>
              <a:ext uri="{FF2B5EF4-FFF2-40B4-BE49-F238E27FC236}">
                <a16:creationId xmlns:a16="http://schemas.microsoft.com/office/drawing/2014/main" id="{53DB4AD8-C697-8033-E284-E6A7E2F675FA}"/>
              </a:ext>
            </a:extLst>
          </p:cNvPr>
          <p:cNvSpPr/>
          <p:nvPr/>
        </p:nvSpPr>
        <p:spPr>
          <a:xfrm>
            <a:off x="5412828" y="3342286"/>
            <a:ext cx="548762" cy="57182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2" name="Ορθογώνιο 61">
            <a:extLst>
              <a:ext uri="{FF2B5EF4-FFF2-40B4-BE49-F238E27FC236}">
                <a16:creationId xmlns:a16="http://schemas.microsoft.com/office/drawing/2014/main" id="{C59F0FD3-11DB-0F3C-CCA5-B9BE7F6C5900}"/>
              </a:ext>
            </a:extLst>
          </p:cNvPr>
          <p:cNvSpPr/>
          <p:nvPr/>
        </p:nvSpPr>
        <p:spPr>
          <a:xfrm>
            <a:off x="6621090" y="4098666"/>
            <a:ext cx="1397795" cy="149530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3" name="Ορθογώνιο 62">
            <a:extLst>
              <a:ext uri="{FF2B5EF4-FFF2-40B4-BE49-F238E27FC236}">
                <a16:creationId xmlns:a16="http://schemas.microsoft.com/office/drawing/2014/main" id="{25BAD9BA-2324-3F8E-8365-AC4054D21B3D}"/>
              </a:ext>
            </a:extLst>
          </p:cNvPr>
          <p:cNvSpPr/>
          <p:nvPr/>
        </p:nvSpPr>
        <p:spPr>
          <a:xfrm>
            <a:off x="5819887" y="5104869"/>
            <a:ext cx="1183342" cy="108148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65" name="Ευθύγραμμο βέλος σύνδεσης 64">
            <a:extLst>
              <a:ext uri="{FF2B5EF4-FFF2-40B4-BE49-F238E27FC236}">
                <a16:creationId xmlns:a16="http://schemas.microsoft.com/office/drawing/2014/main" id="{7A91BF09-1343-1621-7C9A-39D71C7B2814}"/>
              </a:ext>
            </a:extLst>
          </p:cNvPr>
          <p:cNvCxnSpPr>
            <a:cxnSpLocks/>
            <a:stCxn id="58" idx="7"/>
          </p:cNvCxnSpPr>
          <p:nvPr/>
        </p:nvCxnSpPr>
        <p:spPr>
          <a:xfrm flipV="1">
            <a:off x="5254087" y="2008795"/>
            <a:ext cx="3452435" cy="148819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68" name="Διάγραμμα 67">
            <a:extLst>
              <a:ext uri="{FF2B5EF4-FFF2-40B4-BE49-F238E27FC236}">
                <a16:creationId xmlns:a16="http://schemas.microsoft.com/office/drawing/2014/main" id="{600354C0-BF1B-A300-1BE3-D9D7038D509A}"/>
              </a:ext>
            </a:extLst>
          </p:cNvPr>
          <p:cNvGraphicFramePr/>
          <p:nvPr/>
        </p:nvGraphicFramePr>
        <p:xfrm>
          <a:off x="8760395" y="1612999"/>
          <a:ext cx="2748142" cy="1477328"/>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cxnSp>
        <p:nvCxnSpPr>
          <p:cNvPr id="73" name="Ευθύγραμμο βέλος σύνδεσης 72">
            <a:extLst>
              <a:ext uri="{FF2B5EF4-FFF2-40B4-BE49-F238E27FC236}">
                <a16:creationId xmlns:a16="http://schemas.microsoft.com/office/drawing/2014/main" id="{A483FB1E-EE9E-C1DE-73F6-676B6E618349}"/>
              </a:ext>
            </a:extLst>
          </p:cNvPr>
          <p:cNvCxnSpPr>
            <a:stCxn id="59" idx="1"/>
          </p:cNvCxnSpPr>
          <p:nvPr/>
        </p:nvCxnSpPr>
        <p:spPr>
          <a:xfrm flipH="1">
            <a:off x="3331029" y="4011645"/>
            <a:ext cx="244063"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77" name="Διάγραμμα 76">
            <a:extLst>
              <a:ext uri="{FF2B5EF4-FFF2-40B4-BE49-F238E27FC236}">
                <a16:creationId xmlns:a16="http://schemas.microsoft.com/office/drawing/2014/main" id="{0264950C-E0FB-8787-7DBE-DF38739BA6D0}"/>
              </a:ext>
            </a:extLst>
          </p:cNvPr>
          <p:cNvGraphicFramePr/>
          <p:nvPr>
            <p:extLst>
              <p:ext uri="{D42A27DB-BD31-4B8C-83A1-F6EECF244321}">
                <p14:modId xmlns:p14="http://schemas.microsoft.com/office/powerpoint/2010/main" val="3097013246"/>
              </p:ext>
            </p:extLst>
          </p:nvPr>
        </p:nvGraphicFramePr>
        <p:xfrm>
          <a:off x="85660" y="3268145"/>
          <a:ext cx="3245368" cy="3543985"/>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sp>
        <p:nvSpPr>
          <p:cNvPr id="83" name="Βέλος: Δεξιό 82">
            <a:extLst>
              <a:ext uri="{FF2B5EF4-FFF2-40B4-BE49-F238E27FC236}">
                <a16:creationId xmlns:a16="http://schemas.microsoft.com/office/drawing/2014/main" id="{27143EC7-D60A-B6D6-B8E9-5D5341C1F20D}"/>
              </a:ext>
            </a:extLst>
          </p:cNvPr>
          <p:cNvSpPr/>
          <p:nvPr/>
        </p:nvSpPr>
        <p:spPr>
          <a:xfrm rot="3996366">
            <a:off x="5651036" y="4928927"/>
            <a:ext cx="544286" cy="360054"/>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85" name="Ευθύγραμμο βέλος σύνδεσης 84">
            <a:extLst>
              <a:ext uri="{FF2B5EF4-FFF2-40B4-BE49-F238E27FC236}">
                <a16:creationId xmlns:a16="http://schemas.microsoft.com/office/drawing/2014/main" id="{5A0FCDD9-892B-ADAB-3AF7-AE803B10B86C}"/>
              </a:ext>
            </a:extLst>
          </p:cNvPr>
          <p:cNvCxnSpPr>
            <a:stCxn id="62" idx="3"/>
          </p:cNvCxnSpPr>
          <p:nvPr/>
        </p:nvCxnSpPr>
        <p:spPr>
          <a:xfrm flipV="1">
            <a:off x="8018885" y="4846320"/>
            <a:ext cx="687637" cy="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87" name="Ευθύγραμμο βέλος σύνδεσης 86">
            <a:extLst>
              <a:ext uri="{FF2B5EF4-FFF2-40B4-BE49-F238E27FC236}">
                <a16:creationId xmlns:a16="http://schemas.microsoft.com/office/drawing/2014/main" id="{6434C2E8-114F-031E-9815-B3CFC2C338E9}"/>
              </a:ext>
            </a:extLst>
          </p:cNvPr>
          <p:cNvCxnSpPr>
            <a:stCxn id="60" idx="6"/>
          </p:cNvCxnSpPr>
          <p:nvPr/>
        </p:nvCxnSpPr>
        <p:spPr>
          <a:xfrm>
            <a:off x="6106847" y="4451752"/>
            <a:ext cx="514243" cy="0"/>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90" name="Διάγραμμα 89">
            <a:extLst>
              <a:ext uri="{FF2B5EF4-FFF2-40B4-BE49-F238E27FC236}">
                <a16:creationId xmlns:a16="http://schemas.microsoft.com/office/drawing/2014/main" id="{E79BE836-4123-9A7B-61FC-7482E200B42F}"/>
              </a:ext>
            </a:extLst>
          </p:cNvPr>
          <p:cNvGraphicFramePr/>
          <p:nvPr/>
        </p:nvGraphicFramePr>
        <p:xfrm>
          <a:off x="8841777" y="4050447"/>
          <a:ext cx="3070169" cy="2453107"/>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cxnSp>
        <p:nvCxnSpPr>
          <p:cNvPr id="92" name="Ευθύγραμμο βέλος σύνδεσης 91">
            <a:extLst>
              <a:ext uri="{FF2B5EF4-FFF2-40B4-BE49-F238E27FC236}">
                <a16:creationId xmlns:a16="http://schemas.microsoft.com/office/drawing/2014/main" id="{C4EE0AAB-1EE2-3F3E-2936-E8A7B6B5E4A3}"/>
              </a:ext>
            </a:extLst>
          </p:cNvPr>
          <p:cNvCxnSpPr>
            <a:stCxn id="61" idx="6"/>
          </p:cNvCxnSpPr>
          <p:nvPr/>
        </p:nvCxnSpPr>
        <p:spPr>
          <a:xfrm>
            <a:off x="5961590" y="3628199"/>
            <a:ext cx="2744932" cy="0"/>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95" name="Διάγραμμα 94">
            <a:extLst>
              <a:ext uri="{FF2B5EF4-FFF2-40B4-BE49-F238E27FC236}">
                <a16:creationId xmlns:a16="http://schemas.microsoft.com/office/drawing/2014/main" id="{581DEC62-D24A-8903-9C81-DED7DD68A6E3}"/>
              </a:ext>
            </a:extLst>
          </p:cNvPr>
          <p:cNvGraphicFramePr/>
          <p:nvPr/>
        </p:nvGraphicFramePr>
        <p:xfrm>
          <a:off x="8937678" y="3385721"/>
          <a:ext cx="2393576" cy="369332"/>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Tree>
    <p:extLst>
      <p:ext uri="{BB962C8B-B14F-4D97-AF65-F5344CB8AC3E}">
        <p14:creationId xmlns:p14="http://schemas.microsoft.com/office/powerpoint/2010/main" val="291886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8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8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6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8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6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9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25" grpId="0">
        <p:bldAsOne/>
      </p:bldGraphic>
      <p:bldP spid="26" grpId="0" animBg="1"/>
      <p:bldGraphic spid="33" grpId="0">
        <p:bldAsOne/>
      </p:bldGraphic>
      <p:bldP spid="36" grpId="0" animBg="1"/>
      <p:bldGraphic spid="57" grpId="0">
        <p:bldAsOne/>
      </p:bldGraphic>
      <p:bldP spid="58" grpId="0" animBg="1"/>
      <p:bldP spid="59" grpId="0" animBg="1"/>
      <p:bldP spid="60" grpId="0" animBg="1"/>
      <p:bldP spid="61" grpId="0" animBg="1"/>
      <p:bldP spid="62" grpId="0" animBg="1"/>
      <p:bldP spid="63" grpId="0" animBg="1"/>
      <p:bldGraphic spid="68" grpId="0">
        <p:bldAsOne/>
      </p:bldGraphic>
      <p:bldGraphic spid="77" grpId="0">
        <p:bldAsOne/>
      </p:bldGraphic>
      <p:bldP spid="83" grpId="0" animBg="1"/>
      <p:bldGraphic spid="90" grpId="0">
        <p:bldAsOne/>
      </p:bldGraphic>
      <p:bldGraphic spid="95"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C81251-689B-B0F7-B95A-61B792F1F44B}"/>
              </a:ext>
            </a:extLst>
          </p:cNvPr>
          <p:cNvSpPr txBox="1"/>
          <p:nvPr/>
        </p:nvSpPr>
        <p:spPr>
          <a:xfrm>
            <a:off x="4974771" y="180964"/>
            <a:ext cx="2242457" cy="707886"/>
          </a:xfrm>
          <a:prstGeom prst="rect">
            <a:avLst/>
          </a:prstGeom>
          <a:noFill/>
        </p:spPr>
        <p:txBody>
          <a:bodyPr wrap="square" rtlCol="0">
            <a:spAutoFit/>
          </a:bodyPr>
          <a:lstStyle/>
          <a:p>
            <a:r>
              <a:rPr lang="el-GR" sz="4000" dirty="0">
                <a:latin typeface="Sabon Next LT" panose="02000500000000000000" pitchFamily="2" charset="0"/>
                <a:cs typeface="Sabon Next LT" panose="02000500000000000000" pitchFamily="2" charset="0"/>
              </a:rPr>
              <a:t>Θεραπεία</a:t>
            </a:r>
          </a:p>
        </p:txBody>
      </p:sp>
      <p:pic>
        <p:nvPicPr>
          <p:cNvPr id="3" name="Εικόνα 2" descr="lllllll&#10;">
            <a:extLst>
              <a:ext uri="{FF2B5EF4-FFF2-40B4-BE49-F238E27FC236}">
                <a16:creationId xmlns:a16="http://schemas.microsoft.com/office/drawing/2014/main" id="{0EB78EAB-7952-F674-A993-B762FE8BBA9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1952" y="888850"/>
            <a:ext cx="8142513" cy="5969150"/>
          </a:xfrm>
          <a:prstGeom prst="rect">
            <a:avLst/>
          </a:prstGeom>
          <a:noFill/>
          <a:ln>
            <a:noFill/>
          </a:ln>
        </p:spPr>
      </p:pic>
      <p:sp>
        <p:nvSpPr>
          <p:cNvPr id="8" name="Βέλος: Καμπύλο προς τα δεξιά 7">
            <a:extLst>
              <a:ext uri="{FF2B5EF4-FFF2-40B4-BE49-F238E27FC236}">
                <a16:creationId xmlns:a16="http://schemas.microsoft.com/office/drawing/2014/main" id="{24659135-F19B-CFE4-23F3-035CCEB5A3B5}"/>
              </a:ext>
            </a:extLst>
          </p:cNvPr>
          <p:cNvSpPr/>
          <p:nvPr/>
        </p:nvSpPr>
        <p:spPr>
          <a:xfrm flipV="1">
            <a:off x="2774065" y="1538343"/>
            <a:ext cx="1247887" cy="2237591"/>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9" name="TextBox 8">
            <a:extLst>
              <a:ext uri="{FF2B5EF4-FFF2-40B4-BE49-F238E27FC236}">
                <a16:creationId xmlns:a16="http://schemas.microsoft.com/office/drawing/2014/main" id="{14195A12-9888-0F29-00A6-591A311B58BE}"/>
              </a:ext>
            </a:extLst>
          </p:cNvPr>
          <p:cNvSpPr txBox="1"/>
          <p:nvPr/>
        </p:nvSpPr>
        <p:spPr>
          <a:xfrm>
            <a:off x="27535" y="2426305"/>
            <a:ext cx="2775119" cy="461665"/>
          </a:xfrm>
          <a:prstGeom prst="rect">
            <a:avLst/>
          </a:prstGeom>
          <a:noFill/>
        </p:spPr>
        <p:txBody>
          <a:bodyPr wrap="none" rtlCol="0">
            <a:spAutoFit/>
          </a:bodyPr>
          <a:lstStyle/>
          <a:p>
            <a:r>
              <a:rPr lang="el-GR" sz="2400" dirty="0">
                <a:solidFill>
                  <a:srgbClr val="FF0000"/>
                </a:solidFill>
              </a:rPr>
              <a:t>Βιολογικά Φάρμακα</a:t>
            </a:r>
          </a:p>
        </p:txBody>
      </p:sp>
    </p:spTree>
    <p:extLst>
      <p:ext uri="{BB962C8B-B14F-4D97-AF65-F5344CB8AC3E}">
        <p14:creationId xmlns:p14="http://schemas.microsoft.com/office/powerpoint/2010/main" val="3518883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Διάγραμμα 16">
            <a:extLst>
              <a:ext uri="{FF2B5EF4-FFF2-40B4-BE49-F238E27FC236}">
                <a16:creationId xmlns:a16="http://schemas.microsoft.com/office/drawing/2014/main" id="{9A853185-C2CE-09D9-763D-72894899E28F}"/>
              </a:ext>
            </a:extLst>
          </p:cNvPr>
          <p:cNvGraphicFramePr/>
          <p:nvPr/>
        </p:nvGraphicFramePr>
        <p:xfrm>
          <a:off x="516367" y="236668"/>
          <a:ext cx="11187953" cy="6336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216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93AD7BC-A3D8-2035-1DDB-9E2C274FADF5}"/>
              </a:ext>
            </a:extLst>
          </p:cNvPr>
          <p:cNvSpPr txBox="1"/>
          <p:nvPr/>
        </p:nvSpPr>
        <p:spPr>
          <a:xfrm>
            <a:off x="0" y="0"/>
            <a:ext cx="12192000" cy="3020763"/>
          </a:xfrm>
          <a:prstGeom prst="rect">
            <a:avLst/>
          </a:prstGeom>
          <a:noFill/>
          <a:ln>
            <a:noFill/>
          </a:ln>
        </p:spPr>
        <p:txBody>
          <a:bodyPr wrap="square">
            <a:spAutoFit/>
          </a:bodyPr>
          <a:lstStyle/>
          <a:p>
            <a:pPr algn="ctr">
              <a:lnSpc>
                <a:spcPct val="107000"/>
              </a:lnSpc>
              <a:spcAft>
                <a:spcPts val="800"/>
              </a:spcAft>
            </a:pPr>
            <a:r>
              <a:rPr lang="en-US" sz="4800" b="1" dirty="0">
                <a:ln>
                  <a:solidFill>
                    <a:schemeClr val="tx1"/>
                  </a:solidFill>
                </a:ln>
                <a:solidFill>
                  <a:srgbClr val="00B0F0"/>
                </a:solidFill>
                <a:latin typeface="Aptos" panose="020B0004020202020204" pitchFamily="34" charset="0"/>
                <a:ea typeface="Aptos" panose="020B0004020202020204" pitchFamily="34" charset="0"/>
                <a:cs typeface="Arial" panose="020B0604020202020204" pitchFamily="34" charset="0"/>
              </a:rPr>
              <a:t>Anti-IL-4R</a:t>
            </a:r>
            <a:r>
              <a:rPr lang="el-GR" sz="4800" b="1" dirty="0">
                <a:ln>
                  <a:solidFill>
                    <a:schemeClr val="tx1"/>
                  </a:solidFill>
                </a:ln>
                <a:solidFill>
                  <a:srgbClr val="00B0F0"/>
                </a:solidFill>
                <a:latin typeface="Aptos" panose="020B0004020202020204" pitchFamily="34" charset="0"/>
                <a:ea typeface="Aptos" panose="020B0004020202020204" pitchFamily="34" charset="0"/>
                <a:cs typeface="Arial" panose="020B0604020202020204" pitchFamily="34" charset="0"/>
              </a:rPr>
              <a:t>α</a:t>
            </a:r>
            <a:r>
              <a:rPr lang="en-US" sz="4800" b="1" dirty="0">
                <a:ln>
                  <a:solidFill>
                    <a:schemeClr val="tx1"/>
                  </a:solidFill>
                </a:ln>
                <a:solidFill>
                  <a:srgbClr val="00B0F0"/>
                </a:solidFill>
                <a:latin typeface="Aptos" panose="020B0004020202020204" pitchFamily="34" charset="0"/>
                <a:ea typeface="Aptos" panose="020B0004020202020204" pitchFamily="34" charset="0"/>
                <a:cs typeface="Arial" panose="020B0604020202020204" pitchFamily="34" charset="0"/>
              </a:rPr>
              <a:t> Antibodies</a:t>
            </a:r>
            <a:endParaRPr lang="en-US" sz="4800" dirty="0">
              <a:ln>
                <a:solidFill>
                  <a:schemeClr val="tx1"/>
                </a:solidFill>
              </a:ln>
              <a:solidFill>
                <a:srgbClr val="00B0F0"/>
              </a:solidFill>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pPr>
            <a:r>
              <a:rPr lang="el-GR" sz="3600" b="1" dirty="0" err="1">
                <a:solidFill>
                  <a:srgbClr val="FF0000"/>
                </a:solidFill>
                <a:effectLst/>
                <a:latin typeface="Aptos" panose="020B0004020202020204" pitchFamily="34" charset="0"/>
                <a:ea typeface="Aptos" panose="020B0004020202020204" pitchFamily="34" charset="0"/>
                <a:cs typeface="Arial" panose="020B0604020202020204" pitchFamily="34" charset="0"/>
              </a:rPr>
              <a:t>Dupilumab</a:t>
            </a:r>
            <a:endParaRPr lang="en-US" sz="3600" b="1" dirty="0">
              <a:solidFill>
                <a:srgbClr val="FF0000"/>
              </a:solidFill>
              <a:latin typeface="Aptos" panose="020B0004020202020204" pitchFamily="34" charset="0"/>
              <a:ea typeface="Aptos" panose="020B0004020202020204" pitchFamily="34" charset="0"/>
              <a:cs typeface="Arial" panose="020B0604020202020204" pitchFamily="34" charset="0"/>
            </a:endParaRPr>
          </a:p>
          <a:p>
            <a:pPr lvl="0" algn="ctr">
              <a:lnSpc>
                <a:spcPct val="107000"/>
              </a:lnSpc>
              <a:buClr>
                <a:srgbClr val="FF0000"/>
              </a:buClr>
            </a:pPr>
            <a:r>
              <a:rPr lang="el-GR" b="1" dirty="0">
                <a:solidFill>
                  <a:srgbClr val="156082"/>
                </a:solidFill>
                <a:effectLst/>
                <a:latin typeface="Aptos" panose="020B0004020202020204" pitchFamily="34" charset="0"/>
                <a:ea typeface="Aptos" panose="020B0004020202020204" pitchFamily="34" charset="0"/>
                <a:cs typeface="Arial" panose="020B0604020202020204" pitchFamily="34" charset="0"/>
              </a:rPr>
              <a:t> </a:t>
            </a:r>
            <a:r>
              <a:rPr lang="el-GR" sz="3200" dirty="0">
                <a:effectLst/>
                <a:latin typeface="Aptos" panose="020B0004020202020204" pitchFamily="34" charset="0"/>
                <a:ea typeface="Aptos" panose="020B0004020202020204" pitchFamily="34" charset="0"/>
                <a:cs typeface="Arial" panose="020B0604020202020204" pitchFamily="34" charset="0"/>
              </a:rPr>
              <a:t>Ανθρώπινο IgG4 </a:t>
            </a:r>
            <a:r>
              <a:rPr lang="el-GR" sz="3200" dirty="0" err="1">
                <a:effectLst/>
                <a:latin typeface="Aptos" panose="020B0004020202020204" pitchFamily="34" charset="0"/>
                <a:ea typeface="Aptos" panose="020B0004020202020204" pitchFamily="34" charset="0"/>
                <a:cs typeface="Arial" panose="020B0604020202020204" pitchFamily="34" charset="0"/>
              </a:rPr>
              <a:t>μονοκλωνικό</a:t>
            </a:r>
            <a:r>
              <a:rPr lang="el-GR" sz="3200" dirty="0">
                <a:effectLst/>
                <a:latin typeface="Aptos" panose="020B0004020202020204" pitchFamily="34" charset="0"/>
                <a:ea typeface="Aptos" panose="020B0004020202020204" pitchFamily="34" charset="0"/>
                <a:cs typeface="Arial" panose="020B0604020202020204" pitchFamily="34" charset="0"/>
              </a:rPr>
              <a:t> αντίσωμα που αναστέλλει τ</a:t>
            </a:r>
            <a:r>
              <a:rPr lang="el-GR" sz="3200" dirty="0">
                <a:latin typeface="Aptos" panose="020B0004020202020204" pitchFamily="34" charset="0"/>
                <a:ea typeface="Aptos" panose="020B0004020202020204" pitchFamily="34" charset="0"/>
                <a:cs typeface="Arial" panose="020B0604020202020204" pitchFamily="34" charset="0"/>
              </a:rPr>
              <a:t>ις </a:t>
            </a:r>
            <a:r>
              <a:rPr lang="el-GR" sz="3200" dirty="0">
                <a:effectLst/>
                <a:latin typeface="Aptos" panose="020B0004020202020204" pitchFamily="34" charset="0"/>
                <a:ea typeface="Aptos" panose="020B0004020202020204" pitchFamily="34" charset="0"/>
                <a:cs typeface="Arial" panose="020B0604020202020204" pitchFamily="34" charset="0"/>
              </a:rPr>
              <a:t>IL-4 και </a:t>
            </a:r>
            <a:r>
              <a:rPr lang="en-US" sz="3200" dirty="0">
                <a:effectLst/>
                <a:latin typeface="Aptos" panose="020B0004020202020204" pitchFamily="34" charset="0"/>
                <a:ea typeface="Aptos" panose="020B0004020202020204" pitchFamily="34" charset="0"/>
                <a:cs typeface="Arial" panose="020B0604020202020204" pitchFamily="34" charset="0"/>
              </a:rPr>
              <a:t>IL</a:t>
            </a:r>
            <a:r>
              <a:rPr lang="el-GR" sz="3200" dirty="0">
                <a:effectLst/>
                <a:latin typeface="Aptos" panose="020B0004020202020204" pitchFamily="34" charset="0"/>
                <a:ea typeface="Aptos" panose="020B0004020202020204" pitchFamily="34" charset="0"/>
                <a:cs typeface="Arial" panose="020B0604020202020204" pitchFamily="34" charset="0"/>
              </a:rPr>
              <a:t>-13 μέσω του </a:t>
            </a:r>
            <a:r>
              <a:rPr lang="en-US" sz="3200" dirty="0">
                <a:effectLst/>
                <a:latin typeface="Aptos" panose="020B0004020202020204" pitchFamily="34" charset="0"/>
                <a:ea typeface="Aptos" panose="020B0004020202020204" pitchFamily="34" charset="0"/>
                <a:cs typeface="Arial" panose="020B0604020202020204" pitchFamily="34" charset="0"/>
              </a:rPr>
              <a:t>IL</a:t>
            </a:r>
            <a:r>
              <a:rPr lang="el-GR" sz="3200" dirty="0">
                <a:effectLst/>
                <a:latin typeface="Aptos" panose="020B0004020202020204" pitchFamily="34" charset="0"/>
                <a:ea typeface="Aptos" panose="020B0004020202020204" pitchFamily="34" charset="0"/>
                <a:cs typeface="Arial" panose="020B0604020202020204" pitchFamily="34" charset="0"/>
              </a:rPr>
              <a:t>-4</a:t>
            </a:r>
            <a:r>
              <a:rPr lang="en-US" sz="3200" dirty="0">
                <a:effectLst/>
                <a:latin typeface="Aptos" panose="020B0004020202020204" pitchFamily="34" charset="0"/>
                <a:ea typeface="Aptos" panose="020B0004020202020204" pitchFamily="34" charset="0"/>
                <a:cs typeface="Arial" panose="020B0604020202020204" pitchFamily="34" charset="0"/>
              </a:rPr>
              <a:t>Ra</a:t>
            </a:r>
            <a:endParaRPr lang="el-GR" sz="3200" dirty="0">
              <a:effectLst/>
              <a:latin typeface="Aptos" panose="020B0004020202020204" pitchFamily="34" charset="0"/>
              <a:ea typeface="Aptos" panose="020B0004020202020204" pitchFamily="34" charset="0"/>
              <a:cs typeface="Times New Roman" panose="02020603050405020304" pitchFamily="18" charset="0"/>
            </a:endParaRPr>
          </a:p>
          <a:p>
            <a:pPr marL="180340">
              <a:lnSpc>
                <a:spcPct val="107000"/>
              </a:lnSpc>
            </a:pPr>
            <a:r>
              <a:rPr lang="el-GR" dirty="0">
                <a:effectLst/>
                <a:latin typeface="Aptos" panose="020B0004020202020204" pitchFamily="34" charset="0"/>
                <a:ea typeface="Aptos" panose="020B0004020202020204" pitchFamily="34" charset="0"/>
                <a:cs typeface="Arial" panose="020B0604020202020204" pitchFamily="34" charset="0"/>
              </a:rPr>
              <a:t> </a:t>
            </a:r>
            <a:endParaRPr lang="el-GR"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DF32C36-91CF-F5CC-EC53-19F24803CFD3}"/>
              </a:ext>
            </a:extLst>
          </p:cNvPr>
          <p:cNvSpPr txBox="1"/>
          <p:nvPr/>
        </p:nvSpPr>
        <p:spPr>
          <a:xfrm>
            <a:off x="1" y="2794829"/>
            <a:ext cx="12191999" cy="1659493"/>
          </a:xfrm>
          <a:prstGeom prst="rect">
            <a:avLst/>
          </a:prstGeom>
          <a:noFill/>
        </p:spPr>
        <p:txBody>
          <a:bodyPr wrap="square">
            <a:spAutoFit/>
          </a:bodyPr>
          <a:lstStyle/>
          <a:p>
            <a:pPr marL="342900" lvl="0" indent="-342900">
              <a:lnSpc>
                <a:spcPct val="107000"/>
              </a:lnSpc>
              <a:spcAft>
                <a:spcPts val="800"/>
              </a:spcAft>
              <a:buFont typeface="Wingdings" panose="05000000000000000000" pitchFamily="2" charset="2"/>
              <a:buChar char=""/>
            </a:pPr>
            <a:r>
              <a:rPr lang="el-GR" sz="2400" dirty="0">
                <a:solidFill>
                  <a:srgbClr val="00B0F0"/>
                </a:solidFill>
                <a:effectLst/>
                <a:latin typeface="Aptos" panose="020B0004020202020204" pitchFamily="34" charset="0"/>
                <a:ea typeface="Aptos" panose="020B0004020202020204" pitchFamily="34" charset="0"/>
                <a:cs typeface="Arial" panose="020B0604020202020204" pitchFamily="34" charset="0"/>
              </a:rPr>
              <a:t>Εγκεκριμένο</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sz="2400" dirty="0">
                <a:solidFill>
                  <a:srgbClr val="00B0F0"/>
                </a:solidFill>
                <a:effectLst/>
                <a:latin typeface="Aptos" panose="020B0004020202020204" pitchFamily="34" charset="0"/>
                <a:ea typeface="Aptos" panose="020B0004020202020204" pitchFamily="34" charset="0"/>
                <a:cs typeface="Arial" panose="020B0604020202020204" pitchFamily="34" charset="0"/>
              </a:rPr>
              <a:t>στην ΕΕ για συστηματική θεραπεία μέτριας - σοβαρής ΑΔ</a:t>
            </a:r>
            <a:r>
              <a:rPr lang="el-GR" sz="2400" dirty="0">
                <a:effectLst/>
                <a:latin typeface="Aptos" panose="020B0004020202020204" pitchFamily="34" charset="0"/>
                <a:ea typeface="Aptos" panose="020B0004020202020204" pitchFamily="34" charset="0"/>
                <a:cs typeface="Arial" panose="020B0604020202020204" pitchFamily="34" charset="0"/>
              </a:rPr>
              <a:t> σε ενήλικες και εφήβους ηλικίας ≥12 ετών. Το 2022, ο FDA έδωσε έγκριση για χρήση του </a:t>
            </a:r>
            <a:r>
              <a:rPr lang="el-GR" sz="2400" dirty="0" err="1">
                <a:effectLst/>
                <a:latin typeface="Aptos" panose="020B0004020202020204" pitchFamily="34" charset="0"/>
                <a:ea typeface="Aptos" panose="020B0004020202020204" pitchFamily="34" charset="0"/>
                <a:cs typeface="Arial" panose="020B0604020202020204" pitchFamily="34" charset="0"/>
              </a:rPr>
              <a:t>dupilumab</a:t>
            </a:r>
            <a:r>
              <a:rPr lang="el-GR" sz="2400" dirty="0">
                <a:effectLst/>
                <a:latin typeface="Aptos" panose="020B0004020202020204" pitchFamily="34" charset="0"/>
                <a:ea typeface="Aptos" panose="020B0004020202020204" pitchFamily="34" charset="0"/>
                <a:cs typeface="Arial" panose="020B0604020202020204" pitchFamily="34" charset="0"/>
              </a:rPr>
              <a:t> σε ασθενείς ηλικίας 6 μηνών και άνω. </a:t>
            </a:r>
            <a:r>
              <a:rPr lang="el-GR" sz="2400" b="1" dirty="0">
                <a:solidFill>
                  <a:srgbClr val="002060"/>
                </a:solidFill>
                <a:effectLst/>
                <a:latin typeface="Aptos" panose="020B0004020202020204" pitchFamily="34" charset="0"/>
                <a:ea typeface="Aptos" panose="020B0004020202020204" pitchFamily="34" charset="0"/>
                <a:cs typeface="Arial" panose="020B0604020202020204" pitchFamily="34" charset="0"/>
              </a:rPr>
              <a:t>Το μόνο βιολογικό φάρμακο κατά της ΑΔ που έχει εγκριθεί για παιδιατρικούς ασθενείς.</a:t>
            </a:r>
            <a:endParaRPr lang="el-GR" sz="2400" b="1"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8" name="Εικόνα 7" descr="Εικόνα που περιέχει κείμενο, στιγμιότυπο οθόνης, διάγραμμα, γραμματοσειρά&#10;&#10;Περιγραφή που δημιουργήθηκε αυτόματα">
            <a:extLst>
              <a:ext uri="{FF2B5EF4-FFF2-40B4-BE49-F238E27FC236}">
                <a16:creationId xmlns:a16="http://schemas.microsoft.com/office/drawing/2014/main" id="{A7AD99C7-328F-CCAB-4440-1B22BA3B09E7}"/>
              </a:ext>
            </a:extLst>
          </p:cNvPr>
          <p:cNvPicPr>
            <a:picLocks noChangeAspect="1"/>
          </p:cNvPicPr>
          <p:nvPr/>
        </p:nvPicPr>
        <p:blipFill>
          <a:blip r:embed="rId2"/>
          <a:stretch>
            <a:fillRect/>
          </a:stretch>
        </p:blipFill>
        <p:spPr>
          <a:xfrm>
            <a:off x="5934635" y="4105310"/>
            <a:ext cx="6096000" cy="26296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a:extLst>
              <a:ext uri="{FF2B5EF4-FFF2-40B4-BE49-F238E27FC236}">
                <a16:creationId xmlns:a16="http://schemas.microsoft.com/office/drawing/2014/main" id="{14CD1098-BA62-D4EB-4F59-1066E7D9EB30}"/>
              </a:ext>
            </a:extLst>
          </p:cNvPr>
          <p:cNvSpPr txBox="1"/>
          <p:nvPr/>
        </p:nvSpPr>
        <p:spPr>
          <a:xfrm>
            <a:off x="0" y="4680256"/>
            <a:ext cx="6185646" cy="2054665"/>
          </a:xfrm>
          <a:prstGeom prst="rect">
            <a:avLst/>
          </a:prstGeom>
          <a:noFill/>
        </p:spPr>
        <p:txBody>
          <a:bodyPr wrap="square">
            <a:spAutoFit/>
          </a:bodyPr>
          <a:lstStyle/>
          <a:p>
            <a:pPr marL="342900" lvl="0" indent="-342900">
              <a:lnSpc>
                <a:spcPct val="107000"/>
              </a:lnSpc>
              <a:spcAft>
                <a:spcPts val="800"/>
              </a:spcAft>
              <a:buFont typeface="Wingdings" panose="05000000000000000000" pitchFamily="2" charset="2"/>
              <a:buChar char=""/>
            </a:pPr>
            <a:r>
              <a:rPr lang="el-GR" sz="2400" b="1" i="1" u="sng" dirty="0">
                <a:effectLst/>
                <a:latin typeface="Times New Roman" panose="02020603050405020304" pitchFamily="18" charset="0"/>
                <a:ea typeface="Aptos" panose="020B0004020202020204" pitchFamily="34" charset="0"/>
                <a:cs typeface="Times New Roman" panose="02020603050405020304" pitchFamily="18" charset="0"/>
              </a:rPr>
              <a:t>Μηχανισμός Δράσης:</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n-US" sz="2400" dirty="0">
                <a:effectLst/>
                <a:latin typeface="Aptos" panose="020B0004020202020204" pitchFamily="34" charset="0"/>
                <a:ea typeface="Aptos" panose="020B0004020202020204" pitchFamily="34" charset="0"/>
                <a:cs typeface="Arial" panose="020B0604020202020204" pitchFamily="34" charset="0"/>
              </a:rPr>
              <a:t>A</a:t>
            </a:r>
            <a:r>
              <a:rPr lang="el-GR" sz="2400" dirty="0" err="1">
                <a:effectLst/>
                <a:latin typeface="Aptos" panose="020B0004020202020204" pitchFamily="34" charset="0"/>
                <a:ea typeface="Aptos" panose="020B0004020202020204" pitchFamily="34" charset="0"/>
                <a:cs typeface="Arial" panose="020B0604020202020204" pitchFamily="34" charset="0"/>
              </a:rPr>
              <a:t>ναστέλλει</a:t>
            </a:r>
            <a:r>
              <a:rPr lang="el-GR" sz="2400" dirty="0">
                <a:effectLst/>
                <a:latin typeface="Aptos" panose="020B0004020202020204" pitchFamily="34" charset="0"/>
                <a:ea typeface="Aptos" panose="020B0004020202020204" pitchFamily="34" charset="0"/>
                <a:cs typeface="Arial" panose="020B0604020202020204" pitchFamily="34" charset="0"/>
              </a:rPr>
              <a:t> τη σηματοδότηση της </a:t>
            </a:r>
            <a:r>
              <a:rPr lang="en-US" sz="2400" dirty="0">
                <a:effectLst/>
                <a:latin typeface="Aptos" panose="020B0004020202020204" pitchFamily="34" charset="0"/>
                <a:ea typeface="Aptos" panose="020B0004020202020204" pitchFamily="34" charset="0"/>
                <a:cs typeface="Arial" panose="020B0604020202020204" pitchFamily="34" charset="0"/>
              </a:rPr>
              <a:t>IL</a:t>
            </a:r>
            <a:r>
              <a:rPr lang="el-GR" sz="2400" dirty="0">
                <a:effectLst/>
                <a:latin typeface="Aptos" panose="020B0004020202020204" pitchFamily="34" charset="0"/>
                <a:ea typeface="Aptos" panose="020B0004020202020204" pitchFamily="34" charset="0"/>
                <a:cs typeface="Arial" panose="020B0604020202020204" pitchFamily="34" charset="0"/>
              </a:rPr>
              <a:t>-4 μέσω του υποδοχέα τύπου Ι </a:t>
            </a:r>
            <a:r>
              <a:rPr lang="en-US" sz="2400" b="1" dirty="0">
                <a:effectLst/>
                <a:latin typeface="Aptos" panose="020B0004020202020204" pitchFamily="34" charset="0"/>
                <a:ea typeface="Aptos" panose="020B0004020202020204" pitchFamily="34" charset="0"/>
                <a:cs typeface="Arial" panose="020B0604020202020204" pitchFamily="34" charset="0"/>
              </a:rPr>
              <a:t>IL</a:t>
            </a:r>
            <a:r>
              <a:rPr lang="el-GR" sz="2400" b="1" dirty="0">
                <a:effectLst/>
                <a:latin typeface="Aptos" panose="020B0004020202020204" pitchFamily="34" charset="0"/>
                <a:ea typeface="Aptos" panose="020B0004020202020204" pitchFamily="34" charset="0"/>
                <a:cs typeface="Arial" panose="020B0604020202020204" pitchFamily="34" charset="0"/>
              </a:rPr>
              <a:t>-4</a:t>
            </a:r>
            <a:r>
              <a:rPr lang="en-US" sz="2400" b="1" dirty="0">
                <a:effectLst/>
                <a:latin typeface="Aptos" panose="020B0004020202020204" pitchFamily="34" charset="0"/>
                <a:ea typeface="Aptos" panose="020B0004020202020204" pitchFamily="34" charset="0"/>
                <a:cs typeface="Arial" panose="020B0604020202020204" pitchFamily="34" charset="0"/>
              </a:rPr>
              <a:t>R</a:t>
            </a:r>
            <a:r>
              <a:rPr lang="el-GR" sz="2400" b="1" dirty="0">
                <a:effectLst/>
                <a:latin typeface="Aptos" panose="020B0004020202020204" pitchFamily="34" charset="0"/>
                <a:ea typeface="Aptos" panose="020B0004020202020204" pitchFamily="34" charset="0"/>
                <a:cs typeface="Arial" panose="020B0604020202020204" pitchFamily="34" charset="0"/>
              </a:rPr>
              <a:t>α/γ</a:t>
            </a:r>
            <a:r>
              <a:rPr lang="en-US" sz="2400" b="1" dirty="0">
                <a:effectLst/>
                <a:latin typeface="Aptos" panose="020B0004020202020204" pitchFamily="34" charset="0"/>
                <a:ea typeface="Aptos" panose="020B0004020202020204" pitchFamily="34" charset="0"/>
                <a:cs typeface="Arial" panose="020B0604020202020204" pitchFamily="34" charset="0"/>
              </a:rPr>
              <a:t>c</a:t>
            </a:r>
            <a:r>
              <a:rPr lang="el-GR" sz="2400" dirty="0">
                <a:effectLst/>
                <a:latin typeface="Aptos" panose="020B0004020202020204" pitchFamily="34" charset="0"/>
                <a:ea typeface="Aptos" panose="020B0004020202020204" pitchFamily="34" charset="0"/>
                <a:cs typeface="Arial" panose="020B0604020202020204" pitchFamily="34" charset="0"/>
              </a:rPr>
              <a:t> και των </a:t>
            </a:r>
            <a:r>
              <a:rPr lang="en-US" sz="2400" dirty="0">
                <a:effectLst/>
                <a:latin typeface="Aptos" panose="020B0004020202020204" pitchFamily="34" charset="0"/>
                <a:ea typeface="Aptos" panose="020B0004020202020204" pitchFamily="34" charset="0"/>
                <a:cs typeface="Arial" panose="020B0604020202020204" pitchFamily="34" charset="0"/>
              </a:rPr>
              <a:t>IL</a:t>
            </a:r>
            <a:r>
              <a:rPr lang="el-GR" sz="2400" dirty="0">
                <a:effectLst/>
                <a:latin typeface="Aptos" panose="020B0004020202020204" pitchFamily="34" charset="0"/>
                <a:ea typeface="Aptos" panose="020B0004020202020204" pitchFamily="34" charset="0"/>
                <a:cs typeface="Arial" panose="020B0604020202020204" pitchFamily="34" charset="0"/>
              </a:rPr>
              <a:t>-4 και </a:t>
            </a:r>
            <a:r>
              <a:rPr lang="en-US" sz="2400" dirty="0">
                <a:effectLst/>
                <a:latin typeface="Aptos" panose="020B0004020202020204" pitchFamily="34" charset="0"/>
                <a:ea typeface="Aptos" panose="020B0004020202020204" pitchFamily="34" charset="0"/>
                <a:cs typeface="Arial" panose="020B0604020202020204" pitchFamily="34" charset="0"/>
              </a:rPr>
              <a:t>IL</a:t>
            </a:r>
            <a:r>
              <a:rPr lang="el-GR" sz="2400" dirty="0">
                <a:effectLst/>
                <a:latin typeface="Aptos" panose="020B0004020202020204" pitchFamily="34" charset="0"/>
                <a:ea typeface="Aptos" panose="020B0004020202020204" pitchFamily="34" charset="0"/>
                <a:cs typeface="Arial" panose="020B0604020202020204" pitchFamily="34" charset="0"/>
              </a:rPr>
              <a:t>-13 μέσω του υποδοχέα τύπου </a:t>
            </a:r>
            <a:r>
              <a:rPr lang="en-US" sz="2400" dirty="0">
                <a:effectLst/>
                <a:latin typeface="Aptos" panose="020B0004020202020204" pitchFamily="34" charset="0"/>
                <a:ea typeface="Aptos" panose="020B0004020202020204" pitchFamily="34" charset="0"/>
                <a:cs typeface="Arial" panose="020B0604020202020204" pitchFamily="34" charset="0"/>
              </a:rPr>
              <a:t>II </a:t>
            </a:r>
            <a:r>
              <a:rPr lang="en-US" sz="2400" b="1" dirty="0">
                <a:effectLst/>
                <a:latin typeface="Aptos" panose="020B0004020202020204" pitchFamily="34" charset="0"/>
                <a:ea typeface="Aptos" panose="020B0004020202020204" pitchFamily="34" charset="0"/>
                <a:cs typeface="Arial" panose="020B0604020202020204" pitchFamily="34" charset="0"/>
              </a:rPr>
              <a:t>IL</a:t>
            </a:r>
            <a:r>
              <a:rPr lang="el-GR" sz="2400" b="1" dirty="0">
                <a:effectLst/>
                <a:latin typeface="Aptos" panose="020B0004020202020204" pitchFamily="34" charset="0"/>
                <a:ea typeface="Aptos" panose="020B0004020202020204" pitchFamily="34" charset="0"/>
                <a:cs typeface="Arial" panose="020B0604020202020204" pitchFamily="34" charset="0"/>
              </a:rPr>
              <a:t>-4</a:t>
            </a:r>
            <a:r>
              <a:rPr lang="en-US" sz="2400" b="1" dirty="0">
                <a:effectLst/>
                <a:latin typeface="Aptos" panose="020B0004020202020204" pitchFamily="34" charset="0"/>
                <a:ea typeface="Aptos" panose="020B0004020202020204" pitchFamily="34" charset="0"/>
                <a:cs typeface="Arial" panose="020B0604020202020204" pitchFamily="34" charset="0"/>
              </a:rPr>
              <a:t>R</a:t>
            </a:r>
            <a:r>
              <a:rPr lang="el-GR" sz="2400" b="1" dirty="0">
                <a:effectLst/>
                <a:latin typeface="Aptos" panose="020B0004020202020204" pitchFamily="34" charset="0"/>
                <a:ea typeface="Aptos" panose="020B0004020202020204" pitchFamily="34" charset="0"/>
                <a:cs typeface="Arial" panose="020B0604020202020204" pitchFamily="34" charset="0"/>
              </a:rPr>
              <a:t>α/</a:t>
            </a:r>
            <a:r>
              <a:rPr lang="en-US" sz="2400" b="1" dirty="0">
                <a:effectLst/>
                <a:latin typeface="Aptos" panose="020B0004020202020204" pitchFamily="34" charset="0"/>
                <a:ea typeface="Aptos" panose="020B0004020202020204" pitchFamily="34" charset="0"/>
                <a:cs typeface="Arial" panose="020B0604020202020204" pitchFamily="34" charset="0"/>
              </a:rPr>
              <a:t>IL</a:t>
            </a:r>
            <a:r>
              <a:rPr lang="el-GR" sz="2400" b="1" dirty="0">
                <a:effectLst/>
                <a:latin typeface="Aptos" panose="020B0004020202020204" pitchFamily="34" charset="0"/>
                <a:ea typeface="Aptos" panose="020B0004020202020204" pitchFamily="34" charset="0"/>
                <a:cs typeface="Arial" panose="020B0604020202020204" pitchFamily="34" charset="0"/>
              </a:rPr>
              <a:t>-13</a:t>
            </a:r>
            <a:r>
              <a:rPr lang="en-US" sz="2400" b="1" dirty="0">
                <a:effectLst/>
                <a:latin typeface="Aptos" panose="020B0004020202020204" pitchFamily="34" charset="0"/>
                <a:ea typeface="Aptos" panose="020B0004020202020204" pitchFamily="34" charset="0"/>
                <a:cs typeface="Arial" panose="020B0604020202020204" pitchFamily="34" charset="0"/>
              </a:rPr>
              <a:t>Ra</a:t>
            </a:r>
            <a:r>
              <a:rPr lang="el-GR" sz="2400" b="1" dirty="0">
                <a:effectLst/>
                <a:latin typeface="Aptos" panose="020B0004020202020204" pitchFamily="34" charset="0"/>
                <a:ea typeface="Aptos" panose="020B0004020202020204" pitchFamily="34" charset="0"/>
                <a:cs typeface="Arial" panose="020B0604020202020204" pitchFamily="34" charset="0"/>
              </a:rPr>
              <a:t>1</a:t>
            </a:r>
            <a:r>
              <a:rPr lang="el-GR" sz="2400" dirty="0">
                <a:effectLst/>
                <a:latin typeface="Aptos" panose="020B0004020202020204" pitchFamily="34" charset="0"/>
                <a:ea typeface="Aptos" panose="020B0004020202020204" pitchFamily="34" charset="0"/>
                <a:cs typeface="Arial" panose="020B0604020202020204" pitchFamily="34" charset="0"/>
              </a:rPr>
              <a:t>.</a:t>
            </a:r>
            <a:endParaRPr lang="el-GR" sz="24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8997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739814F-614C-F5B5-7A21-E8FE5B3DD120}"/>
              </a:ext>
            </a:extLst>
          </p:cNvPr>
          <p:cNvSpPr txBox="1"/>
          <p:nvPr/>
        </p:nvSpPr>
        <p:spPr>
          <a:xfrm>
            <a:off x="4844079" y="151696"/>
            <a:ext cx="2503842" cy="664797"/>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l-GR" sz="3600" b="1" i="0" u="none" strike="noStrike" kern="1200" cap="none" spc="0" normalizeH="0" baseline="0" noProof="0" dirty="0" err="1">
                <a:ln>
                  <a:noFill/>
                </a:ln>
                <a:solidFill>
                  <a:srgbClr val="FF0000"/>
                </a:solidFill>
                <a:effectLst/>
                <a:uLnTx/>
                <a:uFillTx/>
                <a:latin typeface="Aptos" panose="020B0004020202020204" pitchFamily="34" charset="0"/>
                <a:ea typeface="Aptos" panose="020B0004020202020204" pitchFamily="34" charset="0"/>
                <a:cs typeface="Arial" panose="020B0604020202020204" pitchFamily="34" charset="0"/>
              </a:rPr>
              <a:t>Dupilumab</a:t>
            </a:r>
            <a:endParaRPr kumimoji="0" lang="en-US" sz="3600" b="1" i="0" u="none" strike="noStrike" kern="1200" cap="none" spc="0" normalizeH="0" baseline="0" noProof="0" dirty="0">
              <a:ln>
                <a:noFill/>
              </a:ln>
              <a:solidFill>
                <a:srgbClr val="FF0000"/>
              </a:solidFill>
              <a:effectLst/>
              <a:uLnTx/>
              <a:uFillTx/>
              <a:latin typeface="Aptos" panose="020B0004020202020204" pitchFamily="34" charset="0"/>
              <a:ea typeface="Aptos" panose="020B00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EBD0C0F-6086-2B18-E5BB-E2D714BE85BE}"/>
              </a:ext>
            </a:extLst>
          </p:cNvPr>
          <p:cNvSpPr txBox="1"/>
          <p:nvPr/>
        </p:nvSpPr>
        <p:spPr>
          <a:xfrm>
            <a:off x="0" y="822937"/>
            <a:ext cx="12192000" cy="1168910"/>
          </a:xfrm>
          <a:prstGeom prst="rect">
            <a:avLst/>
          </a:prstGeom>
          <a:noFill/>
        </p:spPr>
        <p:txBody>
          <a:bodyPr wrap="square">
            <a:spAutoFit/>
          </a:bodyPr>
          <a:lstStyle/>
          <a:p>
            <a:pPr marL="342900" lvl="0" indent="-342900">
              <a:lnSpc>
                <a:spcPct val="107000"/>
              </a:lnSpc>
              <a:spcAft>
                <a:spcPts val="800"/>
              </a:spcAft>
              <a:buFont typeface="Wingdings" panose="05000000000000000000" pitchFamily="2" charset="2"/>
              <a:buChar char=""/>
            </a:pPr>
            <a:r>
              <a:rPr lang="el-GR" sz="2400" b="1" i="1" u="sng" dirty="0">
                <a:effectLst/>
                <a:latin typeface="Times New Roman" panose="02020603050405020304" pitchFamily="18" charset="0"/>
                <a:ea typeface="Aptos" panose="020B0004020202020204" pitchFamily="34" charset="0"/>
                <a:cs typeface="Times New Roman" panose="02020603050405020304" pitchFamily="18" charset="0"/>
              </a:rPr>
              <a:t>Δόση(για ενήλικες):</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sz="2400" dirty="0">
                <a:latin typeface="Aptos" panose="020B0004020202020204" pitchFamily="34" charset="0"/>
                <a:ea typeface="Aptos" panose="020B0004020202020204" pitchFamily="34" charset="0"/>
                <a:cs typeface="Arial" panose="020B0604020202020204" pitchFamily="34" charset="0"/>
              </a:rPr>
              <a:t>Δόση έναρξης </a:t>
            </a:r>
            <a:r>
              <a:rPr lang="el-GR" sz="2400" dirty="0">
                <a:effectLst/>
                <a:latin typeface="Aptos" panose="020B0004020202020204" pitchFamily="34" charset="0"/>
                <a:ea typeface="Aptos" panose="020B0004020202020204" pitchFamily="34" charset="0"/>
                <a:cs typeface="Arial" panose="020B0604020202020204" pitchFamily="34" charset="0"/>
              </a:rPr>
              <a:t>600 </a:t>
            </a:r>
            <a:r>
              <a:rPr lang="el-GR" sz="2400" dirty="0" err="1">
                <a:effectLst/>
                <a:latin typeface="Aptos" panose="020B0004020202020204" pitchFamily="34" charset="0"/>
                <a:ea typeface="Aptos" panose="020B0004020202020204" pitchFamily="34" charset="0"/>
                <a:cs typeface="Arial" panose="020B0604020202020204" pitchFamily="34" charset="0"/>
              </a:rPr>
              <a:t>mg</a:t>
            </a:r>
            <a:r>
              <a:rPr lang="el-GR" sz="2400" dirty="0">
                <a:effectLst/>
                <a:latin typeface="Aptos" panose="020B0004020202020204" pitchFamily="34" charset="0"/>
                <a:ea typeface="Aptos" panose="020B0004020202020204" pitchFamily="34" charset="0"/>
                <a:cs typeface="Arial" panose="020B0604020202020204" pitchFamily="34" charset="0"/>
              </a:rPr>
              <a:t> με υποδόρια ένεση την εβδομάδα 0</a:t>
            </a:r>
            <a:r>
              <a:rPr lang="el-GR" sz="2400" dirty="0">
                <a:latin typeface="Aptos" panose="020B0004020202020204" pitchFamily="34" charset="0"/>
                <a:ea typeface="Aptos" panose="020B0004020202020204" pitchFamily="34" charset="0"/>
                <a:cs typeface="Arial" panose="020B0604020202020204" pitchFamily="34" charset="0"/>
              </a:rPr>
              <a:t> </a:t>
            </a:r>
            <a:r>
              <a:rPr lang="el-GR" sz="2400" dirty="0">
                <a:effectLst/>
                <a:latin typeface="Aptos" panose="020B0004020202020204" pitchFamily="34" charset="0"/>
                <a:ea typeface="Aptos" panose="020B0004020202020204" pitchFamily="34" charset="0"/>
                <a:cs typeface="Arial" panose="020B0604020202020204" pitchFamily="34" charset="0"/>
              </a:rPr>
              <a:t>ακολουθούμενη από δόση 300 </a:t>
            </a:r>
            <a:r>
              <a:rPr lang="el-GR" sz="2400" dirty="0" err="1">
                <a:effectLst/>
                <a:latin typeface="Aptos" panose="020B0004020202020204" pitchFamily="34" charset="0"/>
                <a:ea typeface="Aptos" panose="020B0004020202020204" pitchFamily="34" charset="0"/>
                <a:cs typeface="Arial" panose="020B0604020202020204" pitchFamily="34" charset="0"/>
              </a:rPr>
              <a:t>mg</a:t>
            </a:r>
            <a:r>
              <a:rPr lang="en-US" sz="2400" dirty="0">
                <a:effectLst/>
                <a:latin typeface="Aptos" panose="020B0004020202020204" pitchFamily="34" charset="0"/>
                <a:ea typeface="Aptos" panose="020B0004020202020204" pitchFamily="34" charset="0"/>
                <a:cs typeface="Arial" panose="020B0604020202020204" pitchFamily="34" charset="0"/>
              </a:rPr>
              <a:t> Q2W</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dirty="0">
                <a:effectLst/>
                <a:latin typeface="Aptos" panose="020B0004020202020204" pitchFamily="34" charset="0"/>
                <a:ea typeface="Aptos" panose="020B0004020202020204" pitchFamily="34" charset="0"/>
                <a:cs typeface="Arial" panose="020B0604020202020204" pitchFamily="34" charset="0"/>
              </a:rPr>
              <a:t>Σε περίπτωση που μεταξύ των δόσεων</a:t>
            </a:r>
            <a:r>
              <a:rPr lang="en-US" dirty="0">
                <a:effectLst/>
                <a:latin typeface="Aptos" panose="020B0004020202020204" pitchFamily="34" charset="0"/>
                <a:ea typeface="Aptos" panose="020B0004020202020204" pitchFamily="34" charset="0"/>
                <a:cs typeface="Arial" panose="020B0604020202020204" pitchFamily="34" charset="0"/>
              </a:rPr>
              <a:t>:</a:t>
            </a:r>
            <a:r>
              <a:rPr lang="el-GR" dirty="0">
                <a:effectLst/>
                <a:latin typeface="Aptos" panose="020B0004020202020204" pitchFamily="34" charset="0"/>
                <a:ea typeface="Aptos" panose="020B0004020202020204" pitchFamily="34" charset="0"/>
                <a:cs typeface="Arial" panose="020B0604020202020204" pitchFamily="34" charset="0"/>
              </a:rPr>
              <a:t> </a:t>
            </a:r>
            <a:r>
              <a:rPr lang="el-GR" dirty="0">
                <a:latin typeface="Aptos" panose="020B0004020202020204" pitchFamily="34" charset="0"/>
                <a:ea typeface="Aptos" panose="020B0004020202020204" pitchFamily="34" charset="0"/>
                <a:cs typeface="Arial" panose="020B0604020202020204" pitchFamily="34" charset="0"/>
              </a:rPr>
              <a:t>Δ</a:t>
            </a:r>
            <a:r>
              <a:rPr lang="en-US" dirty="0">
                <a:latin typeface="Aptos" panose="020B0004020202020204" pitchFamily="34" charset="0"/>
                <a:ea typeface="Aptos" panose="020B0004020202020204" pitchFamily="34" charset="0"/>
                <a:cs typeface="Arial" panose="020B0604020202020204" pitchFamily="34" charset="0"/>
              </a:rPr>
              <a:t>t &gt; 2 weeks</a:t>
            </a:r>
            <a:r>
              <a:rPr lang="el-GR" dirty="0">
                <a:effectLst/>
                <a:latin typeface="Aptos" panose="020B0004020202020204" pitchFamily="34" charset="0"/>
                <a:ea typeface="Aptos" panose="020B0004020202020204" pitchFamily="34" charset="0"/>
                <a:cs typeface="Arial" panose="020B0604020202020204" pitchFamily="34" charset="0"/>
              </a:rPr>
              <a:t>, τότε η αποτελεσματικότητα του φαρμάκου </a:t>
            </a:r>
            <a:r>
              <a:rPr lang="en-US" dirty="0">
                <a:latin typeface="Aptos" panose="020B0004020202020204" pitchFamily="34" charset="0"/>
                <a:ea typeface="Aptos" panose="020B0004020202020204" pitchFamily="34" charset="0"/>
                <a:cs typeface="Arial" panose="020B0604020202020204" pitchFamily="34" charset="0"/>
              </a:rPr>
              <a:t>   </a:t>
            </a:r>
            <a:r>
              <a:rPr lang="el-GR" dirty="0">
                <a:effectLst/>
                <a:latin typeface="Aptos" panose="020B0004020202020204" pitchFamily="34" charset="0"/>
                <a:ea typeface="Aptos" panose="020B0004020202020204" pitchFamily="34" charset="0"/>
                <a:cs typeface="Arial" panose="020B0604020202020204" pitchFamily="34" charset="0"/>
              </a:rPr>
              <a:t>γιατί περισσότερα αντισώματα έναντι αυτού παράγονται. </a:t>
            </a:r>
            <a:endParaRPr lang="el-GR"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8" name="Ευθύγραμμο βέλος σύνδεσης 7">
            <a:extLst>
              <a:ext uri="{FF2B5EF4-FFF2-40B4-BE49-F238E27FC236}">
                <a16:creationId xmlns:a16="http://schemas.microsoft.com/office/drawing/2014/main" id="{460412A4-DF96-F6BF-512E-A8D86061024A}"/>
              </a:ext>
            </a:extLst>
          </p:cNvPr>
          <p:cNvCxnSpPr/>
          <p:nvPr/>
        </p:nvCxnSpPr>
        <p:spPr>
          <a:xfrm>
            <a:off x="4044875" y="1608885"/>
            <a:ext cx="0" cy="301214"/>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C2F8D6F0-7D45-C67F-F6FA-BD027D7EB55B}"/>
              </a:ext>
            </a:extLst>
          </p:cNvPr>
          <p:cNvSpPr txBox="1"/>
          <p:nvPr/>
        </p:nvSpPr>
        <p:spPr>
          <a:xfrm>
            <a:off x="-1" y="2293061"/>
            <a:ext cx="12192000" cy="473976"/>
          </a:xfrm>
          <a:prstGeom prst="rect">
            <a:avLst/>
          </a:prstGeom>
          <a:noFill/>
        </p:spPr>
        <p:txBody>
          <a:bodyPr wrap="square">
            <a:spAutoFit/>
          </a:bodyPr>
          <a:lstStyle/>
          <a:p>
            <a:pPr marL="342900" lvl="0" indent="-342900">
              <a:lnSpc>
                <a:spcPct val="107000"/>
              </a:lnSpc>
              <a:spcAft>
                <a:spcPts val="800"/>
              </a:spcAft>
              <a:buFont typeface="Wingdings" panose="05000000000000000000" pitchFamily="2" charset="2"/>
              <a:buChar char=""/>
            </a:pPr>
            <a:r>
              <a:rPr lang="el-GR" sz="2400" dirty="0">
                <a:effectLst/>
                <a:latin typeface="Aptos" panose="020B0004020202020204" pitchFamily="34" charset="0"/>
                <a:ea typeface="Aptos" panose="020B0004020202020204" pitchFamily="34" charset="0"/>
                <a:cs typeface="Arial" panose="020B0604020202020204" pitchFamily="34" charset="0"/>
              </a:rPr>
              <a:t>Για τους παιδιατρικούς ασθενείς η δόση εξαρτάται από την ηλικία και το βάρος.</a:t>
            </a:r>
            <a:endParaRPr lang="el-GR" sz="24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81220070-79A9-A782-8A45-C71EAAFF7174}"/>
              </a:ext>
            </a:extLst>
          </p:cNvPr>
          <p:cNvSpPr txBox="1"/>
          <p:nvPr/>
        </p:nvSpPr>
        <p:spPr>
          <a:xfrm>
            <a:off x="0" y="3068251"/>
            <a:ext cx="12191999" cy="3635354"/>
          </a:xfrm>
          <a:prstGeom prst="rect">
            <a:avLst/>
          </a:prstGeom>
          <a:noFill/>
        </p:spPr>
        <p:txBody>
          <a:bodyPr wrap="square">
            <a:spAutoFit/>
          </a:bodyPr>
          <a:lstStyle/>
          <a:p>
            <a:pPr marL="342900" lvl="0" indent="-342900">
              <a:lnSpc>
                <a:spcPct val="107000"/>
              </a:lnSpc>
              <a:spcAft>
                <a:spcPts val="800"/>
              </a:spcAft>
              <a:buFont typeface="Wingdings" panose="05000000000000000000" pitchFamily="2" charset="2"/>
              <a:buChar char=""/>
            </a:pPr>
            <a:r>
              <a:rPr lang="el-GR" sz="2400" b="1" i="1" u="sng" dirty="0">
                <a:effectLst/>
                <a:latin typeface="Times New Roman" panose="02020603050405020304" pitchFamily="18" charset="0"/>
                <a:ea typeface="Aptos" panose="020B0004020202020204" pitchFamily="34" charset="0"/>
                <a:cs typeface="Times New Roman" panose="02020603050405020304" pitchFamily="18" charset="0"/>
              </a:rPr>
              <a:t>Αποτελεσματικότητα:</a:t>
            </a:r>
            <a:r>
              <a:rPr lang="el-GR" sz="2400" dirty="0">
                <a:effectLst/>
                <a:latin typeface="Aptos" panose="020B0004020202020204" pitchFamily="34" charset="0"/>
                <a:ea typeface="Aptos" panose="020B0004020202020204" pitchFamily="34" charset="0"/>
                <a:cs typeface="Arial" panose="020B0604020202020204" pitchFamily="34" charset="0"/>
              </a:rPr>
              <a:t> τόσο σε </a:t>
            </a:r>
            <a:r>
              <a:rPr lang="el-GR" sz="2400" b="1" dirty="0" err="1">
                <a:effectLst/>
                <a:latin typeface="Aptos" panose="020B0004020202020204" pitchFamily="34" charset="0"/>
                <a:ea typeface="Aptos" panose="020B0004020202020204" pitchFamily="34" charset="0"/>
                <a:cs typeface="Arial" panose="020B0604020202020204" pitchFamily="34" charset="0"/>
              </a:rPr>
              <a:t>μονοθεραπεία</a:t>
            </a:r>
            <a:r>
              <a:rPr lang="el-GR" sz="2400" dirty="0">
                <a:effectLst/>
                <a:latin typeface="Aptos" panose="020B0004020202020204" pitchFamily="34" charset="0"/>
                <a:ea typeface="Aptos" panose="020B0004020202020204" pitchFamily="34" charset="0"/>
                <a:cs typeface="Arial" panose="020B0604020202020204" pitchFamily="34" charset="0"/>
              </a:rPr>
              <a:t>, όσο και σε </a:t>
            </a:r>
            <a:r>
              <a:rPr lang="el-GR" sz="2400" b="1" dirty="0">
                <a:effectLst/>
                <a:latin typeface="Aptos" panose="020B0004020202020204" pitchFamily="34" charset="0"/>
                <a:ea typeface="Aptos" panose="020B0004020202020204" pitchFamily="34" charset="0"/>
                <a:cs typeface="Arial" panose="020B0604020202020204" pitchFamily="34" charset="0"/>
              </a:rPr>
              <a:t>συνδυασμό με τοπικά </a:t>
            </a:r>
            <a:r>
              <a:rPr lang="el-GR" sz="2400" b="1" dirty="0" err="1">
                <a:effectLst/>
                <a:latin typeface="Aptos" panose="020B0004020202020204" pitchFamily="34" charset="0"/>
                <a:ea typeface="Aptos" panose="020B0004020202020204" pitchFamily="34" charset="0"/>
                <a:cs typeface="Arial" panose="020B0604020202020204" pitchFamily="34" charset="0"/>
              </a:rPr>
              <a:t>κορτικοστεροειδή</a:t>
            </a:r>
            <a:r>
              <a:rPr lang="el-GR" sz="2400" b="1" dirty="0">
                <a:effectLst/>
                <a:latin typeface="Aptos" panose="020B0004020202020204" pitchFamily="34" charset="0"/>
                <a:ea typeface="Aptos" panose="020B0004020202020204" pitchFamily="34" charset="0"/>
                <a:cs typeface="Arial" panose="020B0604020202020204" pitchFamily="34" charset="0"/>
              </a:rPr>
              <a:t> (</a:t>
            </a:r>
            <a:r>
              <a:rPr lang="en-US" sz="2400" b="1" dirty="0">
                <a:effectLst/>
                <a:latin typeface="Aptos" panose="020B0004020202020204" pitchFamily="34" charset="0"/>
                <a:ea typeface="Aptos" panose="020B0004020202020204" pitchFamily="34" charset="0"/>
                <a:cs typeface="Arial" panose="020B0604020202020204" pitchFamily="34" charset="0"/>
              </a:rPr>
              <a:t>TCS</a:t>
            </a:r>
            <a:r>
              <a:rPr lang="el-GR" sz="2400" b="1" dirty="0">
                <a:effectLst/>
                <a:latin typeface="Aptos" panose="020B0004020202020204" pitchFamily="34" charset="0"/>
                <a:ea typeface="Aptos" panose="020B0004020202020204" pitchFamily="34" charset="0"/>
                <a:cs typeface="Arial" panose="020B0604020202020204" pitchFamily="34" charset="0"/>
              </a:rPr>
              <a:t>) μέτριας έντασης</a:t>
            </a:r>
            <a:r>
              <a:rPr lang="el-GR" sz="2400" dirty="0">
                <a:effectLst/>
                <a:latin typeface="Aptos" panose="020B0004020202020204" pitchFamily="34" charset="0"/>
                <a:ea typeface="Aptos" panose="020B0004020202020204" pitchFamily="34" charset="0"/>
                <a:cs typeface="Arial" panose="020B0604020202020204" pitchFamily="34" charset="0"/>
              </a:rPr>
              <a:t>. Έχει βρεθεί πως μετά από 16 εβδομάδες χρήσης του </a:t>
            </a:r>
            <a:r>
              <a:rPr lang="en-US" sz="2400" dirty="0">
                <a:effectLst/>
                <a:latin typeface="Aptos" panose="020B0004020202020204" pitchFamily="34" charset="0"/>
                <a:ea typeface="Aptos" panose="020B0004020202020204" pitchFamily="34" charset="0"/>
                <a:cs typeface="Arial" panose="020B0604020202020204" pitchFamily="34" charset="0"/>
              </a:rPr>
              <a:t>dupilumab</a:t>
            </a:r>
            <a:r>
              <a:rPr lang="el-GR" sz="2400" dirty="0">
                <a:effectLst/>
                <a:latin typeface="Aptos" panose="020B0004020202020204" pitchFamily="34" charset="0"/>
                <a:ea typeface="Aptos" panose="020B0004020202020204" pitchFamily="34" charset="0"/>
                <a:cs typeface="Arial" panose="020B0604020202020204" pitchFamily="34" charset="0"/>
              </a:rPr>
              <a:t> ως </a:t>
            </a:r>
            <a:r>
              <a:rPr lang="el-GR" sz="2400" dirty="0" err="1">
                <a:effectLst/>
                <a:latin typeface="Aptos" panose="020B0004020202020204" pitchFamily="34" charset="0"/>
                <a:ea typeface="Aptos" panose="020B0004020202020204" pitchFamily="34" charset="0"/>
                <a:cs typeface="Arial" panose="020B0604020202020204" pitchFamily="34" charset="0"/>
              </a:rPr>
              <a:t>μονοθεραπεία</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sz="2400" b="1" dirty="0">
                <a:effectLst/>
                <a:latin typeface="Aptos" panose="020B0004020202020204" pitchFamily="34" charset="0"/>
                <a:ea typeface="Aptos" panose="020B0004020202020204" pitchFamily="34" charset="0"/>
                <a:cs typeface="Arial" panose="020B0604020202020204" pitchFamily="34" charset="0"/>
              </a:rPr>
              <a:t>μειώνεται η σοβαρότητα της ΑΔ </a:t>
            </a:r>
            <a:r>
              <a:rPr lang="el-GR" sz="2400" dirty="0">
                <a:effectLst/>
                <a:latin typeface="Aptos" panose="020B0004020202020204" pitchFamily="34" charset="0"/>
                <a:ea typeface="Aptos" panose="020B0004020202020204" pitchFamily="34" charset="0"/>
                <a:cs typeface="Arial" panose="020B0604020202020204" pitchFamily="34" charset="0"/>
              </a:rPr>
              <a:t>(βάσει του </a:t>
            </a:r>
            <a:r>
              <a:rPr lang="en-US" sz="2400" dirty="0">
                <a:effectLst/>
                <a:latin typeface="Aptos" panose="020B0004020202020204" pitchFamily="34" charset="0"/>
                <a:ea typeface="Aptos" panose="020B0004020202020204" pitchFamily="34" charset="0"/>
                <a:cs typeface="Arial" panose="020B0604020202020204" pitchFamily="34" charset="0"/>
              </a:rPr>
              <a:t>EASI</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sz="2400" b="1" dirty="0">
                <a:effectLst/>
                <a:latin typeface="Aptos" panose="020B0004020202020204" pitchFamily="34" charset="0"/>
                <a:ea typeface="Aptos" panose="020B0004020202020204" pitchFamily="34" charset="0"/>
                <a:cs typeface="Arial" panose="020B0604020202020204" pitchFamily="34" charset="0"/>
              </a:rPr>
              <a:t>κατά 75% </a:t>
            </a:r>
            <a:r>
              <a:rPr lang="el-GR" sz="2400" dirty="0">
                <a:effectLst/>
                <a:latin typeface="Aptos" panose="020B0004020202020204" pitchFamily="34" charset="0"/>
                <a:ea typeface="Aptos" panose="020B0004020202020204" pitchFamily="34" charset="0"/>
                <a:cs typeface="Arial" panose="020B0604020202020204" pitchFamily="34" charset="0"/>
              </a:rPr>
              <a:t>συγκριτικά με ένα εικονικό φάρμακο (</a:t>
            </a:r>
            <a:r>
              <a:rPr lang="en-US" sz="2400" dirty="0">
                <a:effectLst/>
                <a:latin typeface="Aptos" panose="020B0004020202020204" pitchFamily="34" charset="0"/>
                <a:ea typeface="Aptos" panose="020B0004020202020204" pitchFamily="34" charset="0"/>
                <a:cs typeface="Arial" panose="020B0604020202020204" pitchFamily="34" charset="0"/>
              </a:rPr>
              <a:t>placebo</a:t>
            </a:r>
            <a:r>
              <a:rPr lang="el-GR" sz="2400" dirty="0">
                <a:effectLst/>
                <a:latin typeface="Aptos" panose="020B0004020202020204" pitchFamily="34" charset="0"/>
                <a:ea typeface="Aptos" panose="020B0004020202020204" pitchFamily="34" charset="0"/>
                <a:cs typeface="Arial" panose="020B0604020202020204" pitchFamily="34" charset="0"/>
              </a:rPr>
              <a:t>) που πέτυχε ποσοστό μείωσης 23%. Παρατηρήθηκαν επίσης </a:t>
            </a:r>
            <a:r>
              <a:rPr lang="el-GR" sz="2400" b="1" dirty="0">
                <a:effectLst/>
                <a:latin typeface="Aptos" panose="020B0004020202020204" pitchFamily="34" charset="0"/>
                <a:ea typeface="Aptos" panose="020B0004020202020204" pitchFamily="34" charset="0"/>
                <a:cs typeface="Arial" panose="020B0604020202020204" pitchFamily="34" charset="0"/>
              </a:rPr>
              <a:t>βελτιώσεις στον κνησμό, στην ποιότητα ζωής, σε συμπτώματα κατάθλιψης και άγχους</a:t>
            </a:r>
            <a:r>
              <a:rPr lang="el-GR" sz="2400" dirty="0">
                <a:effectLst/>
                <a:latin typeface="Aptos" panose="020B0004020202020204" pitchFamily="34" charset="0"/>
                <a:ea typeface="Aptos" panose="020B0004020202020204" pitchFamily="34" charset="0"/>
                <a:cs typeface="Arial" panose="020B0604020202020204" pitchFamily="34" charset="0"/>
              </a:rPr>
              <a:t>. </a:t>
            </a:r>
            <a:r>
              <a:rPr lang="el-GR" sz="2400" dirty="0">
                <a:latin typeface="Aptos" panose="020B0004020202020204" pitchFamily="34" charset="0"/>
                <a:ea typeface="Aptos" panose="020B0004020202020204" pitchFamily="34" charset="0"/>
                <a:cs typeface="Arial" panose="020B0604020202020204" pitchFamily="34" charset="0"/>
              </a:rPr>
              <a:t>Και στους</a:t>
            </a:r>
            <a:r>
              <a:rPr lang="el-GR" sz="2400" dirty="0">
                <a:effectLst/>
                <a:latin typeface="Aptos" panose="020B0004020202020204" pitchFamily="34" charset="0"/>
                <a:ea typeface="Aptos" panose="020B0004020202020204" pitchFamily="34" charset="0"/>
                <a:cs typeface="Arial" panose="020B0604020202020204" pitchFamily="34" charset="0"/>
              </a:rPr>
              <a:t> παιδιατρικούς ασθενείς ο αποκλεισμός του </a:t>
            </a:r>
            <a:r>
              <a:rPr lang="el-GR" sz="2400" dirty="0" err="1">
                <a:effectLst/>
                <a:latin typeface="Aptos" panose="020B0004020202020204" pitchFamily="34" charset="0"/>
                <a:ea typeface="Aptos" panose="020B0004020202020204" pitchFamily="34" charset="0"/>
                <a:cs typeface="Arial" panose="020B0604020202020204" pitchFamily="34" charset="0"/>
              </a:rPr>
              <a:t>σηματοδοτικού</a:t>
            </a:r>
            <a:r>
              <a:rPr lang="el-GR" sz="2400" dirty="0">
                <a:effectLst/>
                <a:latin typeface="Aptos" panose="020B0004020202020204" pitchFamily="34" charset="0"/>
                <a:ea typeface="Aptos" panose="020B0004020202020204" pitchFamily="34" charset="0"/>
                <a:cs typeface="Arial" panose="020B0604020202020204" pitchFamily="34" charset="0"/>
              </a:rPr>
              <a:t> μονοπατιού των IL-4/IL-13 φαίνεται να υπόσχεται </a:t>
            </a:r>
            <a:r>
              <a:rPr lang="el-GR" sz="2400" b="1" dirty="0">
                <a:effectLst/>
                <a:latin typeface="Aptos" panose="020B0004020202020204" pitchFamily="34" charset="0"/>
                <a:ea typeface="Aptos" panose="020B0004020202020204" pitchFamily="34" charset="0"/>
                <a:cs typeface="Arial" panose="020B0604020202020204" pitchFamily="34" charset="0"/>
              </a:rPr>
              <a:t>αποκατάσταση του δερματικού φραγμού, μείωση της φλεγμονής, των λοιμώξεων του δέρματος, του αποικισμού του S. </a:t>
            </a:r>
            <a:r>
              <a:rPr lang="el-GR" sz="2400" b="1" dirty="0" err="1">
                <a:effectLst/>
                <a:latin typeface="Aptos" panose="020B0004020202020204" pitchFamily="34" charset="0"/>
                <a:ea typeface="Aptos" panose="020B0004020202020204" pitchFamily="34" charset="0"/>
                <a:cs typeface="Arial" panose="020B0604020202020204" pitchFamily="34" charset="0"/>
              </a:rPr>
              <a:t>aureus</a:t>
            </a:r>
            <a:r>
              <a:rPr lang="el-GR" sz="2400" b="1" dirty="0">
                <a:effectLst/>
                <a:latin typeface="Aptos" panose="020B0004020202020204" pitchFamily="34" charset="0"/>
                <a:ea typeface="Aptos" panose="020B0004020202020204" pitchFamily="34" charset="0"/>
                <a:cs typeface="Arial" panose="020B0604020202020204" pitchFamily="34" charset="0"/>
              </a:rPr>
              <a:t> και βελτίωση των </a:t>
            </a:r>
            <a:r>
              <a:rPr lang="el-GR" sz="2400" b="1" dirty="0" err="1">
                <a:effectLst/>
                <a:latin typeface="Aptos" panose="020B0004020202020204" pitchFamily="34" charset="0"/>
                <a:ea typeface="Aptos" panose="020B0004020202020204" pitchFamily="34" charset="0"/>
                <a:cs typeface="Arial" panose="020B0604020202020204" pitchFamily="34" charset="0"/>
              </a:rPr>
              <a:t>συννοσηροτήτων</a:t>
            </a:r>
            <a:r>
              <a:rPr lang="el-GR" sz="2400" b="1" dirty="0">
                <a:effectLst/>
                <a:latin typeface="Aptos" panose="020B0004020202020204" pitchFamily="34" charset="0"/>
                <a:ea typeface="Aptos" panose="020B0004020202020204" pitchFamily="34" charset="0"/>
                <a:cs typeface="Arial" panose="020B0604020202020204" pitchFamily="34" charset="0"/>
              </a:rPr>
              <a:t>.</a:t>
            </a:r>
            <a:endParaRPr lang="el-GR" sz="2400" b="1"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6009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4DC2213C-88FA-0742-BB7D-10FB24D1014C}"/>
              </a:ext>
            </a:extLst>
          </p:cNvPr>
          <p:cNvPicPr>
            <a:picLocks noChangeAspect="1"/>
          </p:cNvPicPr>
          <p:nvPr/>
        </p:nvPicPr>
        <p:blipFill>
          <a:blip r:embed="rId2"/>
          <a:stretch>
            <a:fillRect/>
          </a:stretch>
        </p:blipFill>
        <p:spPr>
          <a:xfrm>
            <a:off x="2989819" y="268026"/>
            <a:ext cx="6212362" cy="426757"/>
          </a:xfrm>
          <a:prstGeom prst="rect">
            <a:avLst/>
          </a:prstGeom>
        </p:spPr>
      </p:pic>
      <p:graphicFrame>
        <p:nvGraphicFramePr>
          <p:cNvPr id="5" name="Διάγραμμα 4">
            <a:extLst>
              <a:ext uri="{FF2B5EF4-FFF2-40B4-BE49-F238E27FC236}">
                <a16:creationId xmlns:a16="http://schemas.microsoft.com/office/drawing/2014/main" id="{BEAC7039-C775-EBD2-730B-990075B2A96A}"/>
              </a:ext>
            </a:extLst>
          </p:cNvPr>
          <p:cNvGraphicFramePr/>
          <p:nvPr>
            <p:extLst>
              <p:ext uri="{D42A27DB-BD31-4B8C-83A1-F6EECF244321}">
                <p14:modId xmlns:p14="http://schemas.microsoft.com/office/powerpoint/2010/main" val="2577473843"/>
              </p:ext>
            </p:extLst>
          </p:nvPr>
        </p:nvGraphicFramePr>
        <p:xfrm>
          <a:off x="516367" y="1194099"/>
          <a:ext cx="11144922" cy="5395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0827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3E0802B-3B11-3F76-BC41-6FE10F4F9313}"/>
              </a:ext>
            </a:extLst>
          </p:cNvPr>
          <p:cNvSpPr>
            <a:spLocks noGrp="1"/>
          </p:cNvSpPr>
          <p:nvPr>
            <p:ph type="title"/>
          </p:nvPr>
        </p:nvSpPr>
        <p:spPr>
          <a:xfrm>
            <a:off x="630144" y="365761"/>
            <a:ext cx="10285506" cy="551565"/>
          </a:xfrm>
        </p:spPr>
        <p:txBody>
          <a:bodyPr>
            <a:noAutofit/>
          </a:bodyPr>
          <a:lstStyle/>
          <a:p>
            <a:pPr algn="ctr"/>
            <a:r>
              <a:rPr lang="el-GR" sz="3600" dirty="0">
                <a:latin typeface="Arial" panose="020B0604020202020204" pitchFamily="34" charset="0"/>
                <a:cs typeface="Arial" panose="020B0604020202020204" pitchFamily="34" charset="0"/>
              </a:rPr>
              <a:t>Τύποι Λεύκης</a:t>
            </a:r>
          </a:p>
        </p:txBody>
      </p:sp>
      <p:graphicFrame>
        <p:nvGraphicFramePr>
          <p:cNvPr id="4" name="Θέση περιεχομένου 3">
            <a:extLst>
              <a:ext uri="{FF2B5EF4-FFF2-40B4-BE49-F238E27FC236}">
                <a16:creationId xmlns:a16="http://schemas.microsoft.com/office/drawing/2014/main" id="{D236CFE4-9082-E576-F335-0BB23EC74A50}"/>
              </a:ext>
            </a:extLst>
          </p:cNvPr>
          <p:cNvGraphicFramePr>
            <a:graphicFrameLocks noGrp="1"/>
          </p:cNvGraphicFramePr>
          <p:nvPr>
            <p:ph idx="1"/>
            <p:extLst>
              <p:ext uri="{D42A27DB-BD31-4B8C-83A1-F6EECF244321}">
                <p14:modId xmlns:p14="http://schemas.microsoft.com/office/powerpoint/2010/main" val="3248910049"/>
              </p:ext>
            </p:extLst>
          </p:nvPr>
        </p:nvGraphicFramePr>
        <p:xfrm>
          <a:off x="458789" y="1828800"/>
          <a:ext cx="8094662" cy="4316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6732BFBA-5C6E-C87B-C867-DB6DCB064622}"/>
              </a:ext>
            </a:extLst>
          </p:cNvPr>
          <p:cNvSpPr txBox="1"/>
          <p:nvPr/>
        </p:nvSpPr>
        <p:spPr>
          <a:xfrm>
            <a:off x="458789" y="1084688"/>
            <a:ext cx="6896100" cy="400110"/>
          </a:xfrm>
          <a:prstGeom prst="rect">
            <a:avLst/>
          </a:prstGeom>
          <a:noFill/>
        </p:spPr>
        <p:txBody>
          <a:bodyPr wrap="square" rtlCol="0">
            <a:spAutoFit/>
          </a:bodyPr>
          <a:lstStyle/>
          <a:p>
            <a:pPr algn="ctr"/>
            <a:r>
              <a:rPr lang="el-GR" sz="2000" dirty="0">
                <a:latin typeface="Arial" panose="020B0604020202020204" pitchFamily="34" charset="0"/>
                <a:cs typeface="Arial" panose="020B0604020202020204" pitchFamily="34" charset="0"/>
              </a:rPr>
              <a:t>Με βάση την εντόπιση και την έκταση των βλαβών</a:t>
            </a:r>
            <a:r>
              <a:rPr lang="en-US" sz="2000" dirty="0">
                <a:latin typeface="Arial" panose="020B0604020202020204" pitchFamily="34" charset="0"/>
                <a:cs typeface="Arial" panose="020B0604020202020204" pitchFamily="34" charset="0"/>
              </a:rPr>
              <a:t> </a:t>
            </a:r>
            <a:r>
              <a:rPr lang="el-GR" sz="2000" dirty="0">
                <a:latin typeface="Arial" panose="020B0604020202020204" pitchFamily="34" charset="0"/>
                <a:cs typeface="Arial" panose="020B0604020202020204" pitchFamily="34" charset="0"/>
              </a:rPr>
              <a:t>κλινικά</a:t>
            </a:r>
            <a:r>
              <a:rPr lang="en-US" sz="2000" dirty="0"/>
              <a:t>:</a:t>
            </a:r>
            <a:endParaRPr lang="el-GR" sz="2000" dirty="0"/>
          </a:p>
        </p:txBody>
      </p:sp>
      <p:pic>
        <p:nvPicPr>
          <p:cNvPr id="6" name="Εικόνα 5">
            <a:extLst>
              <a:ext uri="{FF2B5EF4-FFF2-40B4-BE49-F238E27FC236}">
                <a16:creationId xmlns:a16="http://schemas.microsoft.com/office/drawing/2014/main" id="{A3048E24-4D19-FA8E-106F-D3E4E200A6E4}"/>
              </a:ext>
            </a:extLst>
          </p:cNvPr>
          <p:cNvPicPr>
            <a:picLocks noChangeAspect="1"/>
          </p:cNvPicPr>
          <p:nvPr/>
        </p:nvPicPr>
        <p:blipFill>
          <a:blip r:embed="rId8"/>
          <a:stretch>
            <a:fillRect/>
          </a:stretch>
        </p:blipFill>
        <p:spPr>
          <a:xfrm>
            <a:off x="7951443" y="4452647"/>
            <a:ext cx="3894044" cy="2427400"/>
          </a:xfrm>
          <a:prstGeom prst="rect">
            <a:avLst/>
          </a:prstGeom>
          <a:ln>
            <a:noFill/>
          </a:ln>
          <a:effectLst>
            <a:softEdge rad="112500"/>
          </a:effectLst>
        </p:spPr>
      </p:pic>
      <p:pic>
        <p:nvPicPr>
          <p:cNvPr id="7" name="Εικόνα 6">
            <a:extLst>
              <a:ext uri="{FF2B5EF4-FFF2-40B4-BE49-F238E27FC236}">
                <a16:creationId xmlns:a16="http://schemas.microsoft.com/office/drawing/2014/main" id="{1F458E45-89E9-9F79-65E0-96ABCB543C8C}"/>
              </a:ext>
            </a:extLst>
          </p:cNvPr>
          <p:cNvPicPr>
            <a:picLocks noChangeAspect="1"/>
          </p:cNvPicPr>
          <p:nvPr/>
        </p:nvPicPr>
        <p:blipFill>
          <a:blip r:embed="rId9"/>
          <a:stretch>
            <a:fillRect/>
          </a:stretch>
        </p:blipFill>
        <p:spPr>
          <a:xfrm>
            <a:off x="7675521" y="1652160"/>
            <a:ext cx="4449804" cy="267770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743395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8C5F650-279C-4D87-DB14-C6797813C7B8}"/>
              </a:ext>
            </a:extLst>
          </p:cNvPr>
          <p:cNvSpPr txBox="1"/>
          <p:nvPr/>
        </p:nvSpPr>
        <p:spPr>
          <a:xfrm>
            <a:off x="2796989" y="0"/>
            <a:ext cx="6440432" cy="830997"/>
          </a:xfrm>
          <a:prstGeom prst="rect">
            <a:avLst/>
          </a:prstGeom>
          <a:noFill/>
        </p:spPr>
        <p:txBody>
          <a:bodyPr wrap="square" rtlCol="0">
            <a:spAutoFit/>
          </a:bodyPr>
          <a:lstStyle/>
          <a:p>
            <a:pPr marL="498475" algn="ctr"/>
            <a:r>
              <a:rPr lang="el-GR" sz="4800" b="1" dirty="0">
                <a:ln>
                  <a:solidFill>
                    <a:schemeClr val="tx1"/>
                  </a:solidFill>
                </a:ln>
                <a:solidFill>
                  <a:srgbClr val="00B0F0"/>
                </a:solidFill>
                <a:effectLst/>
                <a:latin typeface="Aptos" panose="020B0004020202020204" pitchFamily="34" charset="0"/>
                <a:ea typeface="Times New Roman" panose="02020603050405020304" pitchFamily="18" charset="0"/>
                <a:cs typeface="Arial" panose="020B0604020202020204" pitchFamily="34" charset="0"/>
              </a:rPr>
              <a:t>Anti-IL-13 </a:t>
            </a:r>
            <a:r>
              <a:rPr lang="el-GR" sz="4800" b="1" dirty="0" err="1">
                <a:ln>
                  <a:solidFill>
                    <a:schemeClr val="tx1"/>
                  </a:solidFill>
                </a:ln>
                <a:solidFill>
                  <a:srgbClr val="00B0F0"/>
                </a:solidFill>
                <a:effectLst/>
                <a:latin typeface="Aptos" panose="020B0004020202020204" pitchFamily="34" charset="0"/>
                <a:ea typeface="Times New Roman" panose="02020603050405020304" pitchFamily="18" charset="0"/>
                <a:cs typeface="Arial" panose="020B0604020202020204" pitchFamily="34" charset="0"/>
              </a:rPr>
              <a:t>Antibodies</a:t>
            </a:r>
            <a:endParaRPr lang="el-GR" sz="4800" dirty="0">
              <a:ln>
                <a:solidFill>
                  <a:schemeClr val="tx1"/>
                </a:solidFill>
              </a:ln>
              <a:solidFill>
                <a:srgbClr val="00B0F0"/>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A96DFDD6-23CA-5A86-1896-BB51BE52CE10}"/>
              </a:ext>
            </a:extLst>
          </p:cNvPr>
          <p:cNvSpPr txBox="1"/>
          <p:nvPr/>
        </p:nvSpPr>
        <p:spPr>
          <a:xfrm>
            <a:off x="4571552" y="830997"/>
            <a:ext cx="3048896" cy="646331"/>
          </a:xfrm>
          <a:prstGeom prst="rect">
            <a:avLst/>
          </a:prstGeom>
          <a:noFill/>
        </p:spPr>
        <p:txBody>
          <a:bodyPr wrap="square">
            <a:spAutoFit/>
          </a:bodyPr>
          <a:lstStyle/>
          <a:p>
            <a:r>
              <a:rPr lang="el-GR" sz="3600" b="1" dirty="0" err="1">
                <a:solidFill>
                  <a:srgbClr val="FF0000"/>
                </a:solidFill>
                <a:effectLst/>
                <a:latin typeface="Aptos" panose="020B0004020202020204" pitchFamily="34" charset="0"/>
                <a:ea typeface="Aptos" panose="020B0004020202020204" pitchFamily="34" charset="0"/>
                <a:cs typeface="Times New Roman" panose="02020603050405020304" pitchFamily="18" charset="0"/>
              </a:rPr>
              <a:t>Tralokinumab</a:t>
            </a:r>
            <a:endParaRPr lang="el-GR" sz="3600" dirty="0"/>
          </a:p>
        </p:txBody>
      </p:sp>
      <p:sp>
        <p:nvSpPr>
          <p:cNvPr id="10" name="TextBox 9">
            <a:extLst>
              <a:ext uri="{FF2B5EF4-FFF2-40B4-BE49-F238E27FC236}">
                <a16:creationId xmlns:a16="http://schemas.microsoft.com/office/drawing/2014/main" id="{6A85ADBC-209F-4B74-AB77-A270271BE835}"/>
              </a:ext>
            </a:extLst>
          </p:cNvPr>
          <p:cNvSpPr txBox="1"/>
          <p:nvPr/>
        </p:nvSpPr>
        <p:spPr>
          <a:xfrm>
            <a:off x="0" y="1477328"/>
            <a:ext cx="12192000" cy="1077218"/>
          </a:xfrm>
          <a:prstGeom prst="rect">
            <a:avLst/>
          </a:prstGeom>
          <a:noFill/>
        </p:spPr>
        <p:txBody>
          <a:bodyPr wrap="square">
            <a:spAutoFit/>
          </a:bodyPr>
          <a:lstStyle/>
          <a:p>
            <a:pPr algn="ctr"/>
            <a:r>
              <a:rPr lang="el-GR" sz="3200" dirty="0"/>
              <a:t>Πλήρως ανθρώπινο IgG4 </a:t>
            </a:r>
            <a:r>
              <a:rPr lang="el-GR" sz="3200" dirty="0" err="1"/>
              <a:t>μονοκλωνικό</a:t>
            </a:r>
            <a:r>
              <a:rPr lang="el-GR" sz="3200" dirty="0"/>
              <a:t> αντίσωμα που συνδέεται με την IL-13</a:t>
            </a:r>
          </a:p>
        </p:txBody>
      </p:sp>
      <p:sp>
        <p:nvSpPr>
          <p:cNvPr id="13" name="TextBox 12">
            <a:extLst>
              <a:ext uri="{FF2B5EF4-FFF2-40B4-BE49-F238E27FC236}">
                <a16:creationId xmlns:a16="http://schemas.microsoft.com/office/drawing/2014/main" id="{9A73A5D6-42A2-29C5-B717-11979B9626C0}"/>
              </a:ext>
            </a:extLst>
          </p:cNvPr>
          <p:cNvSpPr txBox="1"/>
          <p:nvPr/>
        </p:nvSpPr>
        <p:spPr>
          <a:xfrm>
            <a:off x="0" y="2554546"/>
            <a:ext cx="12192000" cy="369332"/>
          </a:xfrm>
          <a:prstGeom prst="rect">
            <a:avLst/>
          </a:prstGeom>
          <a:noFill/>
        </p:spPr>
        <p:txBody>
          <a:bodyPr wrap="square">
            <a:spAutoFit/>
          </a:bodyPr>
          <a:lstStyle/>
          <a:p>
            <a:pPr marL="342900" lvl="0" indent="-342900">
              <a:buFont typeface="Wingdings" panose="05000000000000000000" pitchFamily="2" charset="2"/>
              <a:buChar char=""/>
            </a:pPr>
            <a:r>
              <a:rPr lang="el-GR" dirty="0">
                <a:solidFill>
                  <a:srgbClr val="00B0F0"/>
                </a:solidFill>
                <a:effectLst/>
                <a:latin typeface="Aptos" panose="020B0004020202020204" pitchFamily="34" charset="0"/>
                <a:ea typeface="Times New Roman" panose="02020603050405020304" pitchFamily="18" charset="0"/>
              </a:rPr>
              <a:t>Εγκρίθηκε το 2021 από ΕΕ και </a:t>
            </a:r>
            <a:r>
              <a:rPr lang="en-US" dirty="0">
                <a:solidFill>
                  <a:srgbClr val="00B0F0"/>
                </a:solidFill>
                <a:effectLst/>
                <a:latin typeface="Aptos" panose="020B0004020202020204" pitchFamily="34" charset="0"/>
                <a:ea typeface="Times New Roman" panose="02020603050405020304" pitchFamily="18" charset="0"/>
              </a:rPr>
              <a:t>FDA </a:t>
            </a:r>
            <a:r>
              <a:rPr lang="el-GR" dirty="0">
                <a:solidFill>
                  <a:srgbClr val="00B0F0"/>
                </a:solidFill>
                <a:effectLst/>
                <a:latin typeface="Aptos" panose="020B0004020202020204" pitchFamily="34" charset="0"/>
                <a:ea typeface="Times New Roman" panose="02020603050405020304" pitchFamily="18" charset="0"/>
              </a:rPr>
              <a:t>για συστηματική θεραπεία μέτριας </a:t>
            </a:r>
            <a:r>
              <a:rPr lang="el-GR" dirty="0">
                <a:solidFill>
                  <a:srgbClr val="00B0F0"/>
                </a:solidFill>
                <a:latin typeface="Aptos" panose="020B0004020202020204" pitchFamily="34" charset="0"/>
                <a:ea typeface="Times New Roman" panose="02020603050405020304" pitchFamily="18" charset="0"/>
              </a:rPr>
              <a:t>- </a:t>
            </a:r>
            <a:r>
              <a:rPr lang="el-GR" dirty="0">
                <a:solidFill>
                  <a:srgbClr val="00B0F0"/>
                </a:solidFill>
                <a:effectLst/>
                <a:latin typeface="Aptos" panose="020B0004020202020204" pitchFamily="34" charset="0"/>
                <a:ea typeface="Times New Roman" panose="02020603050405020304" pitchFamily="18" charset="0"/>
              </a:rPr>
              <a:t>σοβαρής ΑΔ σε ασθενείς ηλικίας ≥ 12.</a:t>
            </a:r>
            <a:endParaRPr lang="el-GR" dirty="0">
              <a:solidFill>
                <a:srgbClr val="00B0F0"/>
              </a:solidFill>
              <a:effectLst/>
              <a:latin typeface="Times New Roman" panose="02020603050405020304" pitchFamily="18" charset="0"/>
              <a:ea typeface="Times New Roman" panose="02020603050405020304" pitchFamily="18" charset="0"/>
            </a:endParaRPr>
          </a:p>
        </p:txBody>
      </p:sp>
      <p:pic>
        <p:nvPicPr>
          <p:cNvPr id="14" name="Εικόνα 13">
            <a:extLst>
              <a:ext uri="{FF2B5EF4-FFF2-40B4-BE49-F238E27FC236}">
                <a16:creationId xmlns:a16="http://schemas.microsoft.com/office/drawing/2014/main" id="{BD7E91B2-C8E5-3679-45D6-E31545D3FDA3}"/>
              </a:ext>
            </a:extLst>
          </p:cNvPr>
          <p:cNvPicPr>
            <a:picLocks noChangeAspect="1"/>
          </p:cNvPicPr>
          <p:nvPr/>
        </p:nvPicPr>
        <p:blipFill>
          <a:blip r:embed="rId2"/>
          <a:stretch>
            <a:fillRect/>
          </a:stretch>
        </p:blipFill>
        <p:spPr>
          <a:xfrm>
            <a:off x="8574259" y="2923878"/>
            <a:ext cx="3499407" cy="36009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TextBox 15">
            <a:extLst>
              <a:ext uri="{FF2B5EF4-FFF2-40B4-BE49-F238E27FC236}">
                <a16:creationId xmlns:a16="http://schemas.microsoft.com/office/drawing/2014/main" id="{49DEE7B0-842B-EA48-DF4E-D8F4C1E57063}"/>
              </a:ext>
            </a:extLst>
          </p:cNvPr>
          <p:cNvSpPr txBox="1"/>
          <p:nvPr/>
        </p:nvSpPr>
        <p:spPr>
          <a:xfrm>
            <a:off x="-1" y="2923878"/>
            <a:ext cx="8574259" cy="1477328"/>
          </a:xfrm>
          <a:prstGeom prst="rect">
            <a:avLst/>
          </a:prstGeom>
          <a:noFill/>
        </p:spPr>
        <p:txBody>
          <a:bodyPr wrap="square">
            <a:spAutoFit/>
          </a:bodyPr>
          <a:lstStyle/>
          <a:p>
            <a:pPr marL="342900" lvl="0" indent="-342900">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Μηχανισμός Δράσης:</a:t>
            </a:r>
            <a:r>
              <a:rPr lang="el-GR" sz="1800" dirty="0">
                <a:effectLst/>
                <a:latin typeface="Aptos" panose="020B0004020202020204" pitchFamily="34" charset="0"/>
                <a:ea typeface="Times New Roman" panose="02020603050405020304" pitchFamily="18" charset="0"/>
              </a:rPr>
              <a:t> </a:t>
            </a:r>
            <a:r>
              <a:rPr lang="el-GR" sz="1800" b="1" dirty="0">
                <a:effectLst/>
                <a:latin typeface="Aptos" panose="020B0004020202020204" pitchFamily="34" charset="0"/>
                <a:ea typeface="Times New Roman" panose="02020603050405020304" pitchFamily="18" charset="0"/>
              </a:rPr>
              <a:t>Συνδέεται με υψηλή συγγένεια με την </a:t>
            </a:r>
            <a:r>
              <a:rPr lang="en-US" sz="1800" b="1" dirty="0">
                <a:effectLst/>
                <a:latin typeface="Aptos" panose="020B0004020202020204" pitchFamily="34" charset="0"/>
                <a:ea typeface="Times New Roman" panose="02020603050405020304" pitchFamily="18" charset="0"/>
              </a:rPr>
              <a:t>IL</a:t>
            </a:r>
            <a:r>
              <a:rPr lang="el-GR" sz="1800" b="1" dirty="0">
                <a:effectLst/>
                <a:latin typeface="Aptos" panose="020B0004020202020204" pitchFamily="34" charset="0"/>
                <a:ea typeface="Times New Roman" panose="02020603050405020304" pitchFamily="18" charset="0"/>
              </a:rPr>
              <a:t>-13 και αναστέλλει την αλληλεπίδρασή της με τους υποδοχείς της. </a:t>
            </a:r>
            <a:r>
              <a:rPr lang="el-GR" sz="1800" dirty="0">
                <a:effectLst/>
                <a:latin typeface="Aptos" panose="020B0004020202020204" pitchFamily="34" charset="0"/>
                <a:ea typeface="Times New Roman" panose="02020603050405020304" pitchFamily="18" charset="0"/>
              </a:rPr>
              <a:t>Συγκεκριμένα, εξουδετερώνει τη βιολογική δραστηριότητα της IL-13 αναστέλλοντας την αλληλεπίδρασή της με τους υποδοχείς </a:t>
            </a:r>
            <a:r>
              <a:rPr lang="en-US" sz="1800" b="1" dirty="0">
                <a:effectLst/>
                <a:latin typeface="Aptos" panose="020B0004020202020204" pitchFamily="34" charset="0"/>
                <a:ea typeface="Times New Roman" panose="02020603050405020304" pitchFamily="18" charset="0"/>
              </a:rPr>
              <a:t>IL</a:t>
            </a:r>
            <a:r>
              <a:rPr lang="el-GR" sz="1800" b="1" dirty="0">
                <a:effectLst/>
                <a:latin typeface="Aptos" panose="020B0004020202020204" pitchFamily="34" charset="0"/>
                <a:ea typeface="Times New Roman" panose="02020603050405020304" pitchFamily="18" charset="0"/>
              </a:rPr>
              <a:t>-4</a:t>
            </a:r>
            <a:r>
              <a:rPr lang="en-US" sz="1800" b="1" dirty="0">
                <a:effectLst/>
                <a:latin typeface="Aptos" panose="020B0004020202020204" pitchFamily="34" charset="0"/>
                <a:ea typeface="Times New Roman" panose="02020603050405020304" pitchFamily="18" charset="0"/>
              </a:rPr>
              <a:t>Ra</a:t>
            </a:r>
            <a:r>
              <a:rPr lang="el-GR" sz="1800" b="1" dirty="0">
                <a:effectLst/>
                <a:latin typeface="Aptos" panose="020B0004020202020204" pitchFamily="34" charset="0"/>
                <a:ea typeface="Times New Roman" panose="02020603050405020304" pitchFamily="18" charset="0"/>
              </a:rPr>
              <a:t>/</a:t>
            </a:r>
            <a:r>
              <a:rPr lang="en-US" sz="1800" b="1" dirty="0">
                <a:effectLst/>
                <a:latin typeface="Aptos" panose="020B0004020202020204" pitchFamily="34" charset="0"/>
                <a:ea typeface="Times New Roman" panose="02020603050405020304" pitchFamily="18" charset="0"/>
              </a:rPr>
              <a:t>IL</a:t>
            </a:r>
            <a:r>
              <a:rPr lang="el-GR" sz="1800" b="1" dirty="0">
                <a:effectLst/>
                <a:latin typeface="Aptos" panose="020B0004020202020204" pitchFamily="34" charset="0"/>
                <a:ea typeface="Times New Roman" panose="02020603050405020304" pitchFamily="18" charset="0"/>
              </a:rPr>
              <a:t>-13</a:t>
            </a:r>
            <a:r>
              <a:rPr lang="en-US" sz="1800" b="1" dirty="0">
                <a:effectLst/>
                <a:latin typeface="Aptos" panose="020B0004020202020204" pitchFamily="34" charset="0"/>
                <a:ea typeface="Times New Roman" panose="02020603050405020304" pitchFamily="18" charset="0"/>
              </a:rPr>
              <a:t>Ra</a:t>
            </a:r>
            <a:r>
              <a:rPr lang="el-GR" sz="1800" b="1" dirty="0">
                <a:effectLst/>
                <a:latin typeface="Aptos" panose="020B0004020202020204" pitchFamily="34" charset="0"/>
                <a:ea typeface="Times New Roman" panose="02020603050405020304" pitchFamily="18" charset="0"/>
              </a:rPr>
              <a:t>1 </a:t>
            </a:r>
            <a:r>
              <a:rPr lang="el-GR" sz="1800" dirty="0">
                <a:effectLst/>
                <a:latin typeface="Aptos" panose="020B0004020202020204" pitchFamily="34" charset="0"/>
                <a:ea typeface="Times New Roman" panose="02020603050405020304" pitchFamily="18" charset="0"/>
              </a:rPr>
              <a:t>και </a:t>
            </a:r>
            <a:r>
              <a:rPr lang="en-US" sz="1800" b="1" dirty="0">
                <a:effectLst/>
                <a:latin typeface="Aptos" panose="020B0004020202020204" pitchFamily="34" charset="0"/>
                <a:ea typeface="Times New Roman" panose="02020603050405020304" pitchFamily="18" charset="0"/>
              </a:rPr>
              <a:t>IL</a:t>
            </a:r>
            <a:r>
              <a:rPr lang="el-GR" sz="1800" b="1" dirty="0">
                <a:effectLst/>
                <a:latin typeface="Aptos" panose="020B0004020202020204" pitchFamily="34" charset="0"/>
                <a:ea typeface="Times New Roman" panose="02020603050405020304" pitchFamily="18" charset="0"/>
              </a:rPr>
              <a:t>-13</a:t>
            </a:r>
            <a:r>
              <a:rPr lang="en-US" sz="1800" b="1" dirty="0">
                <a:effectLst/>
                <a:latin typeface="Aptos" panose="020B0004020202020204" pitchFamily="34" charset="0"/>
                <a:ea typeface="Times New Roman" panose="02020603050405020304" pitchFamily="18" charset="0"/>
              </a:rPr>
              <a:t>Ra</a:t>
            </a:r>
            <a:r>
              <a:rPr lang="el-GR" sz="1800" b="1" dirty="0">
                <a:effectLst/>
                <a:latin typeface="Aptos" panose="020B0004020202020204" pitchFamily="34" charset="0"/>
                <a:ea typeface="Times New Roman" panose="02020603050405020304" pitchFamily="18" charset="0"/>
              </a:rPr>
              <a:t>2</a:t>
            </a:r>
            <a:r>
              <a:rPr lang="el-GR" sz="1800" dirty="0">
                <a:effectLst/>
                <a:latin typeface="Aptos" panose="020B0004020202020204" pitchFamily="34" charset="0"/>
                <a:ea typeface="Times New Roman" panose="02020603050405020304" pitchFamily="18" charset="0"/>
              </a:rPr>
              <a:t>, μειώνοντας σημαντικά τη δράση των</a:t>
            </a:r>
            <a:r>
              <a:rPr lang="en-US" sz="1800" dirty="0">
                <a:effectLst/>
                <a:latin typeface="Aptos" panose="020B0004020202020204" pitchFamily="34" charset="0"/>
                <a:ea typeface="Times New Roman" panose="02020603050405020304" pitchFamily="18" charset="0"/>
              </a:rPr>
              <a:t> Th</a:t>
            </a:r>
            <a:r>
              <a:rPr lang="el-GR" sz="1800" dirty="0">
                <a:effectLst/>
                <a:latin typeface="Aptos" panose="020B0004020202020204" pitchFamily="34" charset="0"/>
                <a:ea typeface="Times New Roman" panose="02020603050405020304" pitchFamily="18" charset="0"/>
              </a:rPr>
              <a:t>2 </a:t>
            </a:r>
            <a:r>
              <a:rPr lang="en-US" sz="1800" dirty="0">
                <a:effectLst/>
                <a:latin typeface="Aptos" panose="020B0004020202020204" pitchFamily="34" charset="0"/>
                <a:ea typeface="Times New Roman" panose="02020603050405020304" pitchFamily="18" charset="0"/>
              </a:rPr>
              <a:t>effector cells</a:t>
            </a:r>
            <a:r>
              <a:rPr lang="el-GR" sz="1800" dirty="0">
                <a:effectLst/>
                <a:latin typeface="Aptos" panose="020B0004020202020204" pitchFamily="34" charset="0"/>
                <a:ea typeface="Times New Roman" panose="02020603050405020304" pitchFamily="18" charset="0"/>
              </a:rPr>
              <a:t>.</a:t>
            </a:r>
            <a:endParaRPr lang="el-GR" sz="1800" dirty="0">
              <a:effectLst/>
              <a:latin typeface="Times New Roman" panose="02020603050405020304" pitchFamily="18" charset="0"/>
              <a:ea typeface="Times New Roman" panose="02020603050405020304" pitchFamily="18" charset="0"/>
            </a:endParaRPr>
          </a:p>
        </p:txBody>
      </p:sp>
      <p:sp>
        <p:nvSpPr>
          <p:cNvPr id="18" name="TextBox 17">
            <a:extLst>
              <a:ext uri="{FF2B5EF4-FFF2-40B4-BE49-F238E27FC236}">
                <a16:creationId xmlns:a16="http://schemas.microsoft.com/office/drawing/2014/main" id="{5528A0C7-1F5F-C917-B750-10371A969BD7}"/>
              </a:ext>
            </a:extLst>
          </p:cNvPr>
          <p:cNvSpPr txBox="1"/>
          <p:nvPr/>
        </p:nvSpPr>
        <p:spPr>
          <a:xfrm>
            <a:off x="-2" y="4401206"/>
            <a:ext cx="6147994" cy="369332"/>
          </a:xfrm>
          <a:prstGeom prst="rect">
            <a:avLst/>
          </a:prstGeom>
          <a:noFill/>
        </p:spPr>
        <p:txBody>
          <a:bodyPr wrap="square">
            <a:spAutoFit/>
          </a:bodyPr>
          <a:lstStyle/>
          <a:p>
            <a:pPr marL="342900" lvl="0" indent="-342900">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Δόση:</a:t>
            </a:r>
            <a:r>
              <a:rPr lang="el-GR" sz="1800" dirty="0">
                <a:effectLst/>
                <a:latin typeface="Aptos" panose="020B0004020202020204" pitchFamily="34" charset="0"/>
                <a:ea typeface="Times New Roman" panose="02020603050405020304" pitchFamily="18" charset="0"/>
              </a:rPr>
              <a:t> Ομοίως με </a:t>
            </a:r>
            <a:r>
              <a:rPr lang="en-US" sz="1800" dirty="0">
                <a:effectLst/>
                <a:latin typeface="Aptos" panose="020B0004020202020204" pitchFamily="34" charset="0"/>
                <a:ea typeface="Times New Roman" panose="02020603050405020304" pitchFamily="18" charset="0"/>
              </a:rPr>
              <a:t>Dupilumab.</a:t>
            </a:r>
            <a:endParaRPr lang="el-GR" sz="1800" dirty="0">
              <a:effectLst/>
              <a:latin typeface="Times New Roman" panose="02020603050405020304" pitchFamily="18" charset="0"/>
              <a:ea typeface="Times New Roman" panose="02020603050405020304" pitchFamily="18" charset="0"/>
            </a:endParaRPr>
          </a:p>
        </p:txBody>
      </p:sp>
      <p:sp>
        <p:nvSpPr>
          <p:cNvPr id="20" name="TextBox 19">
            <a:extLst>
              <a:ext uri="{FF2B5EF4-FFF2-40B4-BE49-F238E27FC236}">
                <a16:creationId xmlns:a16="http://schemas.microsoft.com/office/drawing/2014/main" id="{9A33021F-B0D5-73D6-3126-18CFCCBBCAEF}"/>
              </a:ext>
            </a:extLst>
          </p:cNvPr>
          <p:cNvSpPr txBox="1"/>
          <p:nvPr/>
        </p:nvSpPr>
        <p:spPr>
          <a:xfrm>
            <a:off x="0" y="4770538"/>
            <a:ext cx="8574258" cy="1754326"/>
          </a:xfrm>
          <a:prstGeom prst="rect">
            <a:avLst/>
          </a:prstGeom>
          <a:noFill/>
        </p:spPr>
        <p:txBody>
          <a:bodyPr wrap="square">
            <a:spAutoFit/>
          </a:bodyPr>
          <a:lstStyle/>
          <a:p>
            <a:pPr marL="342900" lvl="0" indent="-342900">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Αποτελεσματικότητα:</a:t>
            </a:r>
            <a:r>
              <a:rPr lang="el-GR" sz="1800" dirty="0">
                <a:effectLst/>
                <a:latin typeface="Aptos" panose="020B0004020202020204" pitchFamily="34" charset="0"/>
                <a:ea typeface="Times New Roman" panose="02020603050405020304" pitchFamily="18" charset="0"/>
              </a:rPr>
              <a:t> τόσο σε </a:t>
            </a:r>
            <a:r>
              <a:rPr lang="el-GR" sz="1800" dirty="0" err="1">
                <a:effectLst/>
                <a:latin typeface="Aptos" panose="020B0004020202020204" pitchFamily="34" charset="0"/>
                <a:ea typeface="Times New Roman" panose="02020603050405020304" pitchFamily="18" charset="0"/>
              </a:rPr>
              <a:t>μονοθεραπεία</a:t>
            </a:r>
            <a:r>
              <a:rPr lang="el-GR" sz="1800" dirty="0">
                <a:effectLst/>
                <a:latin typeface="Aptos" panose="020B0004020202020204" pitchFamily="34" charset="0"/>
                <a:ea typeface="Times New Roman" panose="02020603050405020304" pitchFamily="18" charset="0"/>
              </a:rPr>
              <a:t>, όσο και σε συνδυασμό με </a:t>
            </a:r>
            <a:r>
              <a:rPr lang="en-US" sz="1800" dirty="0">
                <a:effectLst/>
                <a:latin typeface="Aptos" panose="020B0004020202020204" pitchFamily="34" charset="0"/>
                <a:ea typeface="Times New Roman" panose="02020603050405020304" pitchFamily="18" charset="0"/>
              </a:rPr>
              <a:t>TCS</a:t>
            </a:r>
            <a:r>
              <a:rPr lang="el-GR" sz="1800" dirty="0">
                <a:effectLst/>
                <a:latin typeface="Aptos" panose="020B0004020202020204" pitchFamily="34" charset="0"/>
                <a:ea typeface="Times New Roman" panose="02020603050405020304" pitchFamily="18" charset="0"/>
              </a:rPr>
              <a:t>. </a:t>
            </a:r>
            <a:r>
              <a:rPr lang="el-GR" sz="1800" b="1" dirty="0">
                <a:effectLst/>
                <a:latin typeface="Aptos" panose="020B0004020202020204" pitchFamily="34" charset="0"/>
                <a:ea typeface="Times New Roman" panose="02020603050405020304" pitchFamily="18" charset="0"/>
              </a:rPr>
              <a:t>Μειώνει τον κνησμό και την επίδραση της ΑΔ στην ποιότητα του ύπνου μετά από 16 εβδομάδες χρήσης.</a:t>
            </a:r>
            <a:r>
              <a:rPr lang="el-GR" sz="1800" dirty="0">
                <a:effectLst/>
                <a:latin typeface="Aptos" panose="020B0004020202020204" pitchFamily="34" charset="0"/>
                <a:ea typeface="Times New Roman" panose="02020603050405020304" pitchFamily="18" charset="0"/>
              </a:rPr>
              <a:t> Όταν </a:t>
            </a:r>
            <a:r>
              <a:rPr lang="el-GR" sz="1800" dirty="0" err="1">
                <a:effectLst/>
                <a:latin typeface="Aptos" panose="020B0004020202020204" pitchFamily="34" charset="0"/>
                <a:ea typeface="Times New Roman" panose="02020603050405020304" pitchFamily="18" charset="0"/>
              </a:rPr>
              <a:t>συγχορηγείται</a:t>
            </a:r>
            <a:r>
              <a:rPr lang="el-GR" sz="1800" dirty="0">
                <a:effectLst/>
                <a:latin typeface="Aptos" panose="020B0004020202020204" pitchFamily="34" charset="0"/>
                <a:ea typeface="Times New Roman" panose="02020603050405020304" pitchFamily="18" charset="0"/>
              </a:rPr>
              <a:t> με </a:t>
            </a:r>
            <a:r>
              <a:rPr lang="en-US" sz="1800" dirty="0">
                <a:effectLst/>
                <a:latin typeface="Aptos" panose="020B0004020202020204" pitchFamily="34" charset="0"/>
                <a:ea typeface="Times New Roman" panose="02020603050405020304" pitchFamily="18" charset="0"/>
              </a:rPr>
              <a:t>TCS</a:t>
            </a:r>
            <a:r>
              <a:rPr lang="el-GR" sz="1800" dirty="0">
                <a:effectLst/>
                <a:latin typeface="Aptos" panose="020B0004020202020204" pitchFamily="34" charset="0"/>
                <a:ea typeface="Times New Roman" panose="02020603050405020304" pitchFamily="18" charset="0"/>
              </a:rPr>
              <a:t>, επιτρέπει μείωση της δόσης αυτών κατά 50% σε σύγκριση με </a:t>
            </a:r>
            <a:r>
              <a:rPr lang="en-US" sz="1800" dirty="0">
                <a:effectLst/>
                <a:latin typeface="Aptos" panose="020B0004020202020204" pitchFamily="34" charset="0"/>
                <a:ea typeface="Times New Roman" panose="02020603050405020304" pitchFamily="18" charset="0"/>
              </a:rPr>
              <a:t>placebo</a:t>
            </a:r>
            <a:r>
              <a:rPr lang="el-GR" sz="1800" dirty="0">
                <a:effectLst/>
                <a:latin typeface="Aptos" panose="020B0004020202020204" pitchFamily="34" charset="0"/>
                <a:ea typeface="Times New Roman" panose="02020603050405020304" pitchFamily="18" charset="0"/>
              </a:rPr>
              <a:t>.</a:t>
            </a:r>
            <a:r>
              <a:rPr lang="el-GR" sz="1800" dirty="0">
                <a:effectLst/>
                <a:latin typeface="Times New Roman" panose="02020603050405020304" pitchFamily="18" charset="0"/>
                <a:ea typeface="Times New Roman" panose="02020603050405020304" pitchFamily="18" charset="0"/>
                <a:cs typeface="Arial" panose="020B0604020202020204" pitchFamily="34" charset="0"/>
              </a:rPr>
              <a:t> </a:t>
            </a:r>
            <a:r>
              <a:rPr lang="el-GR" sz="1800" b="1" dirty="0">
                <a:effectLst/>
                <a:latin typeface="Aptos" panose="020B0004020202020204" pitchFamily="34" charset="0"/>
                <a:ea typeface="Times New Roman" panose="02020603050405020304" pitchFamily="18" charset="0"/>
                <a:cs typeface="Arial" panose="020B0604020202020204" pitchFamily="34" charset="0"/>
              </a:rPr>
              <a:t>Μια </a:t>
            </a:r>
            <a:r>
              <a:rPr lang="el-GR" sz="1800" b="1" dirty="0" err="1">
                <a:effectLst/>
                <a:latin typeface="Aptos" panose="020B0004020202020204" pitchFamily="34" charset="0"/>
                <a:ea typeface="Times New Roman" panose="02020603050405020304" pitchFamily="18" charset="0"/>
                <a:cs typeface="Arial" panose="020B0604020202020204" pitchFamily="34" charset="0"/>
              </a:rPr>
              <a:t>μετα</a:t>
            </a:r>
            <a:r>
              <a:rPr lang="el-GR" sz="1800" b="1" dirty="0">
                <a:effectLst/>
                <a:latin typeface="Aptos" panose="020B0004020202020204" pitchFamily="34" charset="0"/>
                <a:ea typeface="Times New Roman" panose="02020603050405020304" pitchFamily="18" charset="0"/>
                <a:cs typeface="Arial" panose="020B0604020202020204" pitchFamily="34" charset="0"/>
              </a:rPr>
              <a:t>-ανάλυση επιβεβαίωσε την αποτελεσματικότητα του </a:t>
            </a:r>
            <a:r>
              <a:rPr lang="el-GR" sz="1800" b="1" dirty="0" err="1">
                <a:effectLst/>
                <a:latin typeface="Aptos" panose="020B0004020202020204" pitchFamily="34" charset="0"/>
                <a:ea typeface="Times New Roman" panose="02020603050405020304" pitchFamily="18" charset="0"/>
                <a:cs typeface="Arial" panose="020B0604020202020204" pitchFamily="34" charset="0"/>
              </a:rPr>
              <a:t>tralokinumab</a:t>
            </a:r>
            <a:r>
              <a:rPr lang="el-GR" sz="1800" b="1" dirty="0">
                <a:effectLst/>
                <a:latin typeface="Aptos" panose="020B0004020202020204" pitchFamily="34" charset="0"/>
                <a:ea typeface="Times New Roman" panose="02020603050405020304" pitchFamily="18" charset="0"/>
                <a:cs typeface="Arial" panose="020B0604020202020204" pitchFamily="34" charset="0"/>
              </a:rPr>
              <a:t>, αλλά τη βρήκε ελαφρώς χαμηλότερη από αυτή του </a:t>
            </a:r>
            <a:r>
              <a:rPr lang="el-GR" sz="1800" b="1" dirty="0" err="1">
                <a:effectLst/>
                <a:latin typeface="Aptos" panose="020B0004020202020204" pitchFamily="34" charset="0"/>
                <a:ea typeface="Times New Roman" panose="02020603050405020304" pitchFamily="18" charset="0"/>
                <a:cs typeface="Arial" panose="020B0604020202020204" pitchFamily="34" charset="0"/>
              </a:rPr>
              <a:t>dupilumab</a:t>
            </a:r>
            <a:r>
              <a:rPr lang="el-GR" sz="1800" b="1" dirty="0">
                <a:effectLst/>
                <a:latin typeface="Times New Roman" panose="02020603050405020304" pitchFamily="18" charset="0"/>
                <a:ea typeface="Times New Roman" panose="02020603050405020304" pitchFamily="18" charset="0"/>
                <a:cs typeface="Arial" panose="020B0604020202020204" pitchFamily="34" charset="0"/>
              </a:rPr>
              <a:t>.    </a:t>
            </a:r>
            <a:endParaRPr lang="el-GR" sz="1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1716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701B7A-44B4-DB8F-B05E-F3043B40CB33}"/>
              </a:ext>
            </a:extLst>
          </p:cNvPr>
          <p:cNvSpPr txBox="1"/>
          <p:nvPr/>
        </p:nvSpPr>
        <p:spPr>
          <a:xfrm>
            <a:off x="4571552" y="0"/>
            <a:ext cx="3048896" cy="646331"/>
          </a:xfrm>
          <a:prstGeom prst="rect">
            <a:avLst/>
          </a:prstGeom>
          <a:noFill/>
        </p:spPr>
        <p:txBody>
          <a:bodyPr wrap="square">
            <a:spAutoFit/>
          </a:bodyPr>
          <a:lstStyle/>
          <a:p>
            <a:r>
              <a:rPr lang="el-GR" sz="3600" b="1" dirty="0" err="1">
                <a:solidFill>
                  <a:srgbClr val="FF0000"/>
                </a:solidFill>
                <a:effectLst/>
                <a:latin typeface="Aptos" panose="020B0004020202020204" pitchFamily="34" charset="0"/>
                <a:ea typeface="Aptos" panose="020B0004020202020204" pitchFamily="34" charset="0"/>
                <a:cs typeface="Arial" panose="020B0604020202020204" pitchFamily="34" charset="0"/>
              </a:rPr>
              <a:t>Lebrikizumab</a:t>
            </a:r>
            <a:endParaRPr lang="el-GR" sz="3600" dirty="0"/>
          </a:p>
        </p:txBody>
      </p:sp>
      <p:sp>
        <p:nvSpPr>
          <p:cNvPr id="5" name="TextBox 4">
            <a:extLst>
              <a:ext uri="{FF2B5EF4-FFF2-40B4-BE49-F238E27FC236}">
                <a16:creationId xmlns:a16="http://schemas.microsoft.com/office/drawing/2014/main" id="{FD460B44-8ADC-2939-D33E-C2A0E51AF9AE}"/>
              </a:ext>
            </a:extLst>
          </p:cNvPr>
          <p:cNvSpPr txBox="1"/>
          <p:nvPr/>
        </p:nvSpPr>
        <p:spPr>
          <a:xfrm>
            <a:off x="0" y="646331"/>
            <a:ext cx="12192000" cy="1077218"/>
          </a:xfrm>
          <a:prstGeom prst="rect">
            <a:avLst/>
          </a:prstGeom>
          <a:noFill/>
        </p:spPr>
        <p:txBody>
          <a:bodyPr wrap="square">
            <a:spAutoFit/>
          </a:bodyPr>
          <a:lstStyle/>
          <a:p>
            <a:pPr algn="ctr"/>
            <a:r>
              <a:rPr lang="el-GR" sz="3200" dirty="0"/>
              <a:t>Εξανθρωπισμένο IgG4κ </a:t>
            </a:r>
            <a:r>
              <a:rPr lang="el-GR" sz="3200" dirty="0" err="1"/>
              <a:t>μονοκλωνικό</a:t>
            </a:r>
            <a:r>
              <a:rPr lang="el-GR" sz="3200" dirty="0"/>
              <a:t> αντίσωμα που αναστέλλει την IL-13</a:t>
            </a:r>
          </a:p>
        </p:txBody>
      </p:sp>
      <p:sp>
        <p:nvSpPr>
          <p:cNvPr id="7" name="TextBox 6">
            <a:extLst>
              <a:ext uri="{FF2B5EF4-FFF2-40B4-BE49-F238E27FC236}">
                <a16:creationId xmlns:a16="http://schemas.microsoft.com/office/drawing/2014/main" id="{597F8368-D181-053B-5395-FE8D4C955CAF}"/>
              </a:ext>
            </a:extLst>
          </p:cNvPr>
          <p:cNvSpPr txBox="1"/>
          <p:nvPr/>
        </p:nvSpPr>
        <p:spPr>
          <a:xfrm>
            <a:off x="0" y="1747390"/>
            <a:ext cx="12192000" cy="646331"/>
          </a:xfrm>
          <a:prstGeom prst="rect">
            <a:avLst/>
          </a:prstGeom>
          <a:noFill/>
        </p:spPr>
        <p:txBody>
          <a:bodyPr wrap="square">
            <a:spAutoFit/>
          </a:bodyPr>
          <a:lstStyle/>
          <a:p>
            <a:pPr marL="342900" lvl="0" indent="-342900">
              <a:buFont typeface="Wingdings" panose="05000000000000000000" pitchFamily="2" charset="2"/>
              <a:buChar char=""/>
            </a:pPr>
            <a:r>
              <a:rPr lang="el-GR" dirty="0">
                <a:solidFill>
                  <a:srgbClr val="00B0F0"/>
                </a:solidFill>
                <a:latin typeface="Aptos" panose="020B0004020202020204" pitchFamily="34" charset="0"/>
                <a:ea typeface="Times New Roman" panose="02020603050405020304" pitchFamily="18" charset="0"/>
              </a:rPr>
              <a:t>Ε</a:t>
            </a:r>
            <a:r>
              <a:rPr lang="el-GR" dirty="0">
                <a:solidFill>
                  <a:srgbClr val="00B0F0"/>
                </a:solidFill>
                <a:effectLst/>
                <a:latin typeface="Aptos" panose="020B0004020202020204" pitchFamily="34" charset="0"/>
                <a:ea typeface="Times New Roman" panose="02020603050405020304" pitchFamily="18" charset="0"/>
              </a:rPr>
              <a:t>γκρίθηκε</a:t>
            </a:r>
            <a:r>
              <a:rPr lang="el-GR" dirty="0">
                <a:effectLst/>
                <a:latin typeface="Aptos" panose="020B0004020202020204" pitchFamily="34" charset="0"/>
                <a:ea typeface="Times New Roman" panose="02020603050405020304" pitchFamily="18" charset="0"/>
              </a:rPr>
              <a:t> τον Νοέμβριο 2023  από την ΕΕ για συστηματική </a:t>
            </a:r>
            <a:r>
              <a:rPr lang="el-GR" dirty="0" err="1">
                <a:effectLst/>
                <a:latin typeface="Aptos" panose="020B0004020202020204" pitchFamily="34" charset="0"/>
                <a:ea typeface="Times New Roman" panose="02020603050405020304" pitchFamily="18" charset="0"/>
              </a:rPr>
              <a:t>μονοθεραπεία</a:t>
            </a:r>
            <a:r>
              <a:rPr lang="el-GR" dirty="0">
                <a:effectLst/>
                <a:latin typeface="Aptos" panose="020B0004020202020204" pitchFamily="34" charset="0"/>
                <a:ea typeface="Times New Roman" panose="02020603050405020304" pitchFamily="18" charset="0"/>
              </a:rPr>
              <a:t> μέτριας </a:t>
            </a:r>
            <a:r>
              <a:rPr lang="el-GR" dirty="0">
                <a:latin typeface="Aptos" panose="020B0004020202020204" pitchFamily="34" charset="0"/>
                <a:ea typeface="Times New Roman" panose="02020603050405020304" pitchFamily="18" charset="0"/>
              </a:rPr>
              <a:t>- </a:t>
            </a:r>
            <a:r>
              <a:rPr lang="el-GR" dirty="0">
                <a:effectLst/>
                <a:latin typeface="Aptos" panose="020B0004020202020204" pitchFamily="34" charset="0"/>
                <a:ea typeface="Times New Roman" panose="02020603050405020304" pitchFamily="18" charset="0"/>
              </a:rPr>
              <a:t>σοβαρής ΑΔ σε ενήλικες και εφήβους ηλικίας ≥12, που ζυγίζουν &gt;40 </a:t>
            </a:r>
            <a:r>
              <a:rPr lang="en-US" dirty="0">
                <a:effectLst/>
                <a:latin typeface="Aptos" panose="020B0004020202020204" pitchFamily="34" charset="0"/>
                <a:ea typeface="Times New Roman" panose="02020603050405020304" pitchFamily="18" charset="0"/>
              </a:rPr>
              <a:t>kg</a:t>
            </a:r>
            <a:r>
              <a:rPr lang="el-GR" dirty="0">
                <a:effectLst/>
                <a:latin typeface="Aptos" panose="020B0004020202020204" pitchFamily="34" charset="0"/>
                <a:ea typeface="Times New Roman" panose="02020603050405020304" pitchFamily="18" charset="0"/>
              </a:rPr>
              <a:t>. </a:t>
            </a:r>
            <a:endParaRPr lang="el-GR" dirty="0">
              <a:effectLst/>
              <a:latin typeface="Times New Roman" panose="02020603050405020304" pitchFamily="18" charset="0"/>
              <a:ea typeface="Times New Roman" panose="02020603050405020304" pitchFamily="18" charset="0"/>
            </a:endParaRPr>
          </a:p>
        </p:txBody>
      </p:sp>
      <p:pic>
        <p:nvPicPr>
          <p:cNvPr id="8" name="Εικόνα 7">
            <a:extLst>
              <a:ext uri="{FF2B5EF4-FFF2-40B4-BE49-F238E27FC236}">
                <a16:creationId xmlns:a16="http://schemas.microsoft.com/office/drawing/2014/main" id="{ABA18F09-99E8-D5A6-852A-11A448BEC5B3}"/>
              </a:ext>
            </a:extLst>
          </p:cNvPr>
          <p:cNvPicPr>
            <a:picLocks noChangeAspect="1"/>
          </p:cNvPicPr>
          <p:nvPr/>
        </p:nvPicPr>
        <p:blipFill>
          <a:blip r:embed="rId2"/>
          <a:stretch>
            <a:fillRect/>
          </a:stretch>
        </p:blipFill>
        <p:spPr>
          <a:xfrm>
            <a:off x="9136885" y="2209651"/>
            <a:ext cx="2890165" cy="37805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Box 9">
            <a:extLst>
              <a:ext uri="{FF2B5EF4-FFF2-40B4-BE49-F238E27FC236}">
                <a16:creationId xmlns:a16="http://schemas.microsoft.com/office/drawing/2014/main" id="{81E6FF8A-59D7-BE06-310D-33BB2D94F1E4}"/>
              </a:ext>
            </a:extLst>
          </p:cNvPr>
          <p:cNvSpPr txBox="1"/>
          <p:nvPr/>
        </p:nvSpPr>
        <p:spPr>
          <a:xfrm>
            <a:off x="-1" y="2393721"/>
            <a:ext cx="9136885" cy="1477328"/>
          </a:xfrm>
          <a:prstGeom prst="rect">
            <a:avLst/>
          </a:prstGeom>
          <a:noFill/>
        </p:spPr>
        <p:txBody>
          <a:bodyPr wrap="square">
            <a:spAutoFit/>
          </a:bodyPr>
          <a:lstStyle/>
          <a:p>
            <a:pPr marL="342900" lvl="0" indent="-342900">
              <a:buFont typeface="Wingdings" panose="05000000000000000000" pitchFamily="2" charset="2"/>
              <a:buChar char=""/>
            </a:pPr>
            <a:r>
              <a:rPr lang="el-GR" b="1" i="1" u="sng" dirty="0">
                <a:effectLst/>
                <a:latin typeface="Times New Roman" panose="02020603050405020304" pitchFamily="18" charset="0"/>
                <a:ea typeface="Times New Roman" panose="02020603050405020304" pitchFamily="18" charset="0"/>
              </a:rPr>
              <a:t>Μηχανισμός Δράσης:</a:t>
            </a:r>
            <a:r>
              <a:rPr lang="el-GR" dirty="0">
                <a:effectLst/>
                <a:latin typeface="Aptos" panose="020B0004020202020204" pitchFamily="34" charset="0"/>
                <a:ea typeface="Times New Roman" panose="02020603050405020304" pitchFamily="18" charset="0"/>
              </a:rPr>
              <a:t> Συνδέεται ειδικά με την </a:t>
            </a:r>
            <a:r>
              <a:rPr lang="en-US" dirty="0">
                <a:effectLst/>
                <a:latin typeface="Aptos" panose="020B0004020202020204" pitchFamily="34" charset="0"/>
                <a:ea typeface="Times New Roman" panose="02020603050405020304" pitchFamily="18" charset="0"/>
              </a:rPr>
              <a:t>IL</a:t>
            </a:r>
            <a:r>
              <a:rPr lang="el-GR" dirty="0">
                <a:effectLst/>
                <a:latin typeface="Aptos" panose="020B0004020202020204" pitchFamily="34" charset="0"/>
                <a:ea typeface="Times New Roman" panose="02020603050405020304" pitchFamily="18" charset="0"/>
              </a:rPr>
              <a:t>-13 σε έναν </a:t>
            </a:r>
            <a:r>
              <a:rPr lang="el-GR" dirty="0" err="1">
                <a:effectLst/>
                <a:latin typeface="Aptos" panose="020B0004020202020204" pitchFamily="34" charset="0"/>
                <a:ea typeface="Times New Roman" panose="02020603050405020304" pitchFamily="18" charset="0"/>
              </a:rPr>
              <a:t>επίτοπο</a:t>
            </a:r>
            <a:r>
              <a:rPr lang="el-GR" dirty="0">
                <a:effectLst/>
                <a:latin typeface="Aptos" panose="020B0004020202020204" pitchFamily="34" charset="0"/>
                <a:ea typeface="Times New Roman" panose="02020603050405020304" pitchFamily="18" charset="0"/>
              </a:rPr>
              <a:t> που επικαλύπτεται με τη θέση δέσμευσης στον </a:t>
            </a:r>
            <a:r>
              <a:rPr lang="en-US" dirty="0">
                <a:effectLst/>
                <a:latin typeface="Aptos" panose="020B0004020202020204" pitchFamily="34" charset="0"/>
                <a:ea typeface="Times New Roman" panose="02020603050405020304" pitchFamily="18" charset="0"/>
              </a:rPr>
              <a:t>IL</a:t>
            </a:r>
            <a:r>
              <a:rPr lang="el-GR" dirty="0">
                <a:effectLst/>
                <a:latin typeface="Aptos" panose="020B0004020202020204" pitchFamily="34" charset="0"/>
                <a:ea typeface="Times New Roman" panose="02020603050405020304" pitchFamily="18" charset="0"/>
              </a:rPr>
              <a:t>-4</a:t>
            </a:r>
            <a:r>
              <a:rPr lang="en-US" dirty="0">
                <a:effectLst/>
                <a:latin typeface="Aptos" panose="020B0004020202020204" pitchFamily="34" charset="0"/>
                <a:ea typeface="Times New Roman" panose="02020603050405020304" pitchFamily="18" charset="0"/>
              </a:rPr>
              <a:t>Ra</a:t>
            </a:r>
            <a:r>
              <a:rPr lang="el-GR" dirty="0">
                <a:effectLst/>
                <a:latin typeface="Aptos" panose="020B0004020202020204" pitchFamily="34" charset="0"/>
                <a:ea typeface="Times New Roman" panose="02020603050405020304" pitchFamily="18" charset="0"/>
              </a:rPr>
              <a:t>, εμποδίζοντας τη σηματοδότηση μέσω του </a:t>
            </a:r>
            <a:r>
              <a:rPr lang="el-GR" dirty="0" err="1">
                <a:effectLst/>
                <a:latin typeface="Aptos" panose="020B0004020202020204" pitchFamily="34" charset="0"/>
                <a:ea typeface="Times New Roman" panose="02020603050405020304" pitchFamily="18" charset="0"/>
              </a:rPr>
              <a:t>ετεροδιμερούς</a:t>
            </a:r>
            <a:r>
              <a:rPr lang="el-GR" dirty="0">
                <a:effectLst/>
                <a:latin typeface="Aptos" panose="020B0004020202020204" pitchFamily="34" charset="0"/>
                <a:ea typeface="Times New Roman" panose="02020603050405020304" pitchFamily="18" charset="0"/>
              </a:rPr>
              <a:t> υποδοχέα </a:t>
            </a:r>
            <a:r>
              <a:rPr lang="en-US" b="1" dirty="0">
                <a:effectLst/>
                <a:latin typeface="Aptos" panose="020B0004020202020204" pitchFamily="34" charset="0"/>
                <a:ea typeface="Times New Roman" panose="02020603050405020304" pitchFamily="18" charset="0"/>
              </a:rPr>
              <a:t>IL</a:t>
            </a:r>
            <a:r>
              <a:rPr lang="el-GR" b="1" dirty="0">
                <a:effectLst/>
                <a:latin typeface="Aptos" panose="020B0004020202020204" pitchFamily="34" charset="0"/>
                <a:ea typeface="Times New Roman" panose="02020603050405020304" pitchFamily="18" charset="0"/>
              </a:rPr>
              <a:t>-4</a:t>
            </a:r>
            <a:r>
              <a:rPr lang="en-US" b="1" dirty="0">
                <a:effectLst/>
                <a:latin typeface="Aptos" panose="020B0004020202020204" pitchFamily="34" charset="0"/>
                <a:ea typeface="Times New Roman" panose="02020603050405020304" pitchFamily="18" charset="0"/>
              </a:rPr>
              <a:t>Ra</a:t>
            </a:r>
            <a:r>
              <a:rPr lang="el-GR" b="1" dirty="0">
                <a:effectLst/>
                <a:latin typeface="Aptos" panose="020B0004020202020204" pitchFamily="34" charset="0"/>
                <a:ea typeface="Times New Roman" panose="02020603050405020304" pitchFamily="18" charset="0"/>
              </a:rPr>
              <a:t>/</a:t>
            </a:r>
            <a:r>
              <a:rPr lang="en-US" b="1" dirty="0">
                <a:effectLst/>
                <a:latin typeface="Aptos" panose="020B0004020202020204" pitchFamily="34" charset="0"/>
                <a:ea typeface="Times New Roman" panose="02020603050405020304" pitchFamily="18" charset="0"/>
              </a:rPr>
              <a:t>IL</a:t>
            </a:r>
            <a:r>
              <a:rPr lang="el-GR" b="1" dirty="0">
                <a:effectLst/>
                <a:latin typeface="Aptos" panose="020B0004020202020204" pitchFamily="34" charset="0"/>
                <a:ea typeface="Times New Roman" panose="02020603050405020304" pitchFamily="18" charset="0"/>
              </a:rPr>
              <a:t>-13</a:t>
            </a:r>
            <a:r>
              <a:rPr lang="en-US" b="1" dirty="0">
                <a:effectLst/>
                <a:latin typeface="Aptos" panose="020B0004020202020204" pitchFamily="34" charset="0"/>
                <a:ea typeface="Times New Roman" panose="02020603050405020304" pitchFamily="18" charset="0"/>
              </a:rPr>
              <a:t>Ra</a:t>
            </a:r>
            <a:r>
              <a:rPr lang="el-GR" b="1" dirty="0">
                <a:effectLst/>
                <a:latin typeface="Aptos" panose="020B0004020202020204" pitchFamily="34" charset="0"/>
                <a:ea typeface="Times New Roman" panose="02020603050405020304" pitchFamily="18" charset="0"/>
              </a:rPr>
              <a:t>1</a:t>
            </a:r>
            <a:r>
              <a:rPr lang="el-GR" dirty="0">
                <a:effectLst/>
                <a:latin typeface="Aptos" panose="020B0004020202020204" pitchFamily="34" charset="0"/>
                <a:ea typeface="Times New Roman" panose="02020603050405020304" pitchFamily="18" charset="0"/>
              </a:rPr>
              <a:t>. Δεν εμποδίζει όμως τη δέσμευση της </a:t>
            </a:r>
            <a:r>
              <a:rPr lang="en-US" dirty="0">
                <a:effectLst/>
                <a:latin typeface="Aptos" panose="020B0004020202020204" pitchFamily="34" charset="0"/>
                <a:ea typeface="Times New Roman" panose="02020603050405020304" pitchFamily="18" charset="0"/>
              </a:rPr>
              <a:t>IL</a:t>
            </a:r>
            <a:r>
              <a:rPr lang="el-GR" dirty="0">
                <a:effectLst/>
                <a:latin typeface="Aptos" panose="020B0004020202020204" pitchFamily="34" charset="0"/>
                <a:ea typeface="Times New Roman" panose="02020603050405020304" pitchFamily="18" charset="0"/>
              </a:rPr>
              <a:t>-13 στον </a:t>
            </a:r>
            <a:r>
              <a:rPr lang="en-US" dirty="0">
                <a:effectLst/>
                <a:latin typeface="Aptos" panose="020B0004020202020204" pitchFamily="34" charset="0"/>
                <a:ea typeface="Times New Roman" panose="02020603050405020304" pitchFamily="18" charset="0"/>
              </a:rPr>
              <a:t>IL</a:t>
            </a:r>
            <a:r>
              <a:rPr lang="el-GR" dirty="0">
                <a:effectLst/>
                <a:latin typeface="Aptos" panose="020B0004020202020204" pitchFamily="34" charset="0"/>
                <a:ea typeface="Times New Roman" panose="02020603050405020304" pitchFamily="18" charset="0"/>
              </a:rPr>
              <a:t>-13</a:t>
            </a:r>
            <a:r>
              <a:rPr lang="en-US" dirty="0">
                <a:effectLst/>
                <a:latin typeface="Aptos" panose="020B0004020202020204" pitchFamily="34" charset="0"/>
                <a:ea typeface="Times New Roman" panose="02020603050405020304" pitchFamily="18" charset="0"/>
              </a:rPr>
              <a:t>Ra</a:t>
            </a:r>
            <a:r>
              <a:rPr lang="el-GR" dirty="0">
                <a:effectLst/>
                <a:latin typeface="Aptos" panose="020B0004020202020204" pitchFamily="34" charset="0"/>
                <a:ea typeface="Times New Roman" panose="02020603050405020304" pitchFamily="18" charset="0"/>
              </a:rPr>
              <a:t>2 σε αντίθεση με την </a:t>
            </a:r>
            <a:r>
              <a:rPr lang="en-US" dirty="0">
                <a:effectLst/>
                <a:latin typeface="Aptos" panose="020B0004020202020204" pitchFamily="34" charset="0"/>
                <a:ea typeface="Times New Roman" panose="02020603050405020304" pitchFamily="18" charset="0"/>
                <a:cs typeface="Arial" panose="020B0604020202020204" pitchFamily="34" charset="0"/>
              </a:rPr>
              <a:t>tralokinumab</a:t>
            </a:r>
            <a:r>
              <a:rPr lang="el-GR" dirty="0">
                <a:latin typeface="Aptos" panose="020B0004020202020204" pitchFamily="34" charset="0"/>
                <a:ea typeface="Times New Roman" panose="02020603050405020304" pitchFamily="18" charset="0"/>
                <a:cs typeface="Arial" panose="020B0604020202020204" pitchFamily="34" charset="0"/>
              </a:rPr>
              <a:t>, </a:t>
            </a:r>
            <a:r>
              <a:rPr lang="el-GR" dirty="0">
                <a:effectLst/>
                <a:latin typeface="Aptos" panose="020B0004020202020204" pitchFamily="34" charset="0"/>
                <a:ea typeface="Times New Roman" panose="02020603050405020304" pitchFamily="18" charset="0"/>
              </a:rPr>
              <a:t>επιτρέποντας έτσι την </a:t>
            </a:r>
            <a:r>
              <a:rPr lang="el-GR" dirty="0">
                <a:latin typeface="Aptos" panose="020B0004020202020204" pitchFamily="34" charset="0"/>
                <a:ea typeface="Times New Roman" panose="02020603050405020304" pitchFamily="18" charset="0"/>
              </a:rPr>
              <a:t>κατανάλωση</a:t>
            </a:r>
            <a:r>
              <a:rPr lang="el-GR" dirty="0">
                <a:effectLst/>
                <a:latin typeface="Aptos" panose="020B0004020202020204" pitchFamily="34" charset="0"/>
                <a:ea typeface="Times New Roman" panose="02020603050405020304" pitchFamily="18" charset="0"/>
              </a:rPr>
              <a:t> της περίσσειας IL-13.</a:t>
            </a:r>
            <a:endParaRPr lang="el-GR"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42DC589C-B76D-F054-BE9F-F746ECBBD88A}"/>
              </a:ext>
            </a:extLst>
          </p:cNvPr>
          <p:cNvSpPr txBox="1"/>
          <p:nvPr/>
        </p:nvSpPr>
        <p:spPr>
          <a:xfrm>
            <a:off x="0" y="3871049"/>
            <a:ext cx="9136884" cy="923330"/>
          </a:xfrm>
          <a:prstGeom prst="rect">
            <a:avLst/>
          </a:prstGeom>
          <a:noFill/>
        </p:spPr>
        <p:txBody>
          <a:bodyPr wrap="square">
            <a:spAutoFit/>
          </a:bodyPr>
          <a:lstStyle/>
          <a:p>
            <a:pPr marL="342900" lvl="0" indent="-342900">
              <a:buFont typeface="Wingdings" panose="05000000000000000000" pitchFamily="2" charset="2"/>
              <a:buChar char=""/>
            </a:pPr>
            <a:r>
              <a:rPr lang="el-GR" b="1" i="1" u="sng" dirty="0">
                <a:effectLst/>
                <a:latin typeface="Times New Roman" panose="02020603050405020304" pitchFamily="18" charset="0"/>
                <a:ea typeface="Times New Roman" panose="02020603050405020304" pitchFamily="18" charset="0"/>
              </a:rPr>
              <a:t>Δόση:</a:t>
            </a:r>
            <a:r>
              <a:rPr lang="el-GR" dirty="0">
                <a:effectLst/>
                <a:latin typeface="Aptos" panose="020B0004020202020204" pitchFamily="34" charset="0"/>
                <a:ea typeface="Times New Roman" panose="02020603050405020304" pitchFamily="18" charset="0"/>
              </a:rPr>
              <a:t> </a:t>
            </a:r>
            <a:r>
              <a:rPr lang="el-GR" dirty="0">
                <a:latin typeface="Aptos" panose="020B0004020202020204" pitchFamily="34" charset="0"/>
                <a:ea typeface="Times New Roman" panose="02020603050405020304" pitchFamily="18" charset="0"/>
              </a:rPr>
              <a:t>Δ</a:t>
            </a:r>
            <a:r>
              <a:rPr lang="el-GR" dirty="0">
                <a:effectLst/>
                <a:latin typeface="Aptos" panose="020B0004020202020204" pitchFamily="34" charset="0"/>
                <a:ea typeface="Times New Roman" panose="02020603050405020304" pitchFamily="18" charset="0"/>
              </a:rPr>
              <a:t>όση έναρξης 500 </a:t>
            </a:r>
            <a:r>
              <a:rPr lang="el-GR" dirty="0" err="1">
                <a:effectLst/>
                <a:latin typeface="Aptos" panose="020B0004020202020204" pitchFamily="34" charset="0"/>
                <a:ea typeface="Times New Roman" panose="02020603050405020304" pitchFamily="18" charset="0"/>
              </a:rPr>
              <a:t>mg</a:t>
            </a:r>
            <a:r>
              <a:rPr lang="el-GR" dirty="0">
                <a:effectLst/>
                <a:latin typeface="Aptos" panose="020B0004020202020204" pitchFamily="34" charset="0"/>
                <a:ea typeface="Times New Roman" panose="02020603050405020304" pitchFamily="18" charset="0"/>
              </a:rPr>
              <a:t> τόσο την εβδομάδα 0 όσο και την εβδομάδα 2. Ακολούθως</a:t>
            </a:r>
            <a:r>
              <a:rPr lang="el-GR" dirty="0">
                <a:latin typeface="Aptos" panose="020B0004020202020204" pitchFamily="34" charset="0"/>
                <a:ea typeface="Times New Roman" panose="02020603050405020304" pitchFamily="18" charset="0"/>
              </a:rPr>
              <a:t> </a:t>
            </a:r>
            <a:r>
              <a:rPr lang="el-GR" dirty="0">
                <a:effectLst/>
                <a:latin typeface="Aptos" panose="020B0004020202020204" pitchFamily="34" charset="0"/>
                <a:ea typeface="Times New Roman" panose="02020603050405020304" pitchFamily="18" charset="0"/>
              </a:rPr>
              <a:t>υποδόρια ένεση 250 </a:t>
            </a:r>
            <a:r>
              <a:rPr lang="el-GR" dirty="0" err="1">
                <a:effectLst/>
                <a:latin typeface="Aptos" panose="020B0004020202020204" pitchFamily="34" charset="0"/>
                <a:ea typeface="Times New Roman" panose="02020603050405020304" pitchFamily="18" charset="0"/>
              </a:rPr>
              <a:t>mg</a:t>
            </a:r>
            <a:r>
              <a:rPr lang="el-GR" dirty="0">
                <a:effectLst/>
                <a:latin typeface="Aptos" panose="020B0004020202020204" pitchFamily="34" charset="0"/>
                <a:ea typeface="Times New Roman" panose="02020603050405020304" pitchFamily="18" charset="0"/>
              </a:rPr>
              <a:t> Q2W τουλάχιστον μέχρι την εβδομάδα 16. Μετά την επίτευξη κλινικών αποτελεσμάτων, η δόση συντήρησης είναι 250 </a:t>
            </a:r>
            <a:r>
              <a:rPr lang="el-GR" dirty="0" err="1">
                <a:effectLst/>
                <a:latin typeface="Aptos" panose="020B0004020202020204" pitchFamily="34" charset="0"/>
                <a:ea typeface="Times New Roman" panose="02020603050405020304" pitchFamily="18" charset="0"/>
              </a:rPr>
              <a:t>mg</a:t>
            </a:r>
            <a:r>
              <a:rPr lang="el-GR" dirty="0">
                <a:effectLst/>
                <a:latin typeface="Aptos" panose="020B0004020202020204" pitchFamily="34" charset="0"/>
                <a:ea typeface="Times New Roman" panose="02020603050405020304" pitchFamily="18" charset="0"/>
              </a:rPr>
              <a:t> χορηγούμενα Q4W.</a:t>
            </a:r>
            <a:endParaRPr lang="el-GR" dirty="0">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8B80DC5F-028A-267E-12A9-E1738CE70D57}"/>
              </a:ext>
            </a:extLst>
          </p:cNvPr>
          <p:cNvSpPr txBox="1"/>
          <p:nvPr/>
        </p:nvSpPr>
        <p:spPr>
          <a:xfrm>
            <a:off x="-1" y="4794379"/>
            <a:ext cx="9136884" cy="1200329"/>
          </a:xfrm>
          <a:prstGeom prst="rect">
            <a:avLst/>
          </a:prstGeom>
          <a:noFill/>
        </p:spPr>
        <p:txBody>
          <a:bodyPr wrap="square">
            <a:spAutoFit/>
          </a:bodyPr>
          <a:lstStyle/>
          <a:p>
            <a:pPr marL="342900" lvl="0" indent="-342900">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Αποτελεσματικότητα:</a:t>
            </a:r>
            <a:r>
              <a:rPr lang="el-GR" sz="1800" dirty="0">
                <a:effectLst/>
                <a:latin typeface="Times New Roman" panose="02020603050405020304" pitchFamily="18" charset="0"/>
                <a:ea typeface="Times New Roman" panose="02020603050405020304" pitchFamily="18" charset="0"/>
              </a:rPr>
              <a:t> </a:t>
            </a:r>
            <a:r>
              <a:rPr lang="el-GR" sz="1800" dirty="0">
                <a:effectLst/>
                <a:latin typeface="Aptos" panose="020B0004020202020204" pitchFamily="34" charset="0"/>
                <a:ea typeface="Times New Roman" panose="02020603050405020304" pitchFamily="18" charset="0"/>
              </a:rPr>
              <a:t>Σημαντική επίδραση στον κνησμό, στην απώλεια ύπνου και στην ποιότητα ζωής. Ενδιαφέρον παρουσιάζει το γεγονός ότι η χορήγηση δόσης </a:t>
            </a:r>
            <a:r>
              <a:rPr lang="en-US" sz="1800" dirty="0">
                <a:effectLst/>
                <a:latin typeface="Aptos" panose="020B0004020202020204" pitchFamily="34" charset="0"/>
                <a:ea typeface="Times New Roman" panose="02020603050405020304" pitchFamily="18" charset="0"/>
              </a:rPr>
              <a:t>lebrikizumab </a:t>
            </a:r>
            <a:r>
              <a:rPr lang="el-GR" sz="1800" dirty="0">
                <a:effectLst/>
                <a:latin typeface="Aptos" panose="020B0004020202020204" pitchFamily="34" charset="0"/>
                <a:ea typeface="Times New Roman" panose="02020603050405020304" pitchFamily="18" charset="0"/>
              </a:rPr>
              <a:t>Q4W από τη 16</a:t>
            </a:r>
            <a:r>
              <a:rPr lang="el-GR" sz="1800" baseline="30000" dirty="0">
                <a:effectLst/>
                <a:latin typeface="Aptos" panose="020B0004020202020204" pitchFamily="34" charset="0"/>
                <a:ea typeface="Times New Roman" panose="02020603050405020304" pitchFamily="18" charset="0"/>
              </a:rPr>
              <a:t>η</a:t>
            </a:r>
            <a:r>
              <a:rPr lang="el-GR" sz="1800" dirty="0">
                <a:effectLst/>
                <a:latin typeface="Aptos" panose="020B0004020202020204" pitchFamily="34" charset="0"/>
                <a:ea typeface="Times New Roman" panose="02020603050405020304" pitchFamily="18" charset="0"/>
              </a:rPr>
              <a:t> εβδομάδα θεραπείας μέχρι και την 52</a:t>
            </a:r>
            <a:r>
              <a:rPr lang="el-GR" sz="1800" baseline="30000" dirty="0">
                <a:effectLst/>
                <a:latin typeface="Aptos" panose="020B0004020202020204" pitchFamily="34" charset="0"/>
                <a:ea typeface="Times New Roman" panose="02020603050405020304" pitchFamily="18" charset="0"/>
              </a:rPr>
              <a:t>η</a:t>
            </a:r>
            <a:r>
              <a:rPr lang="el-GR" sz="1800" dirty="0">
                <a:effectLst/>
                <a:latin typeface="Aptos" panose="020B0004020202020204" pitchFamily="34" charset="0"/>
                <a:ea typeface="Times New Roman" panose="02020603050405020304" pitchFamily="18" charset="0"/>
              </a:rPr>
              <a:t> προσέφερε παρόμοια κλινικά αποτελέσματα με τη χορήγηση δόσης </a:t>
            </a:r>
            <a:r>
              <a:rPr lang="en-US" sz="1800" dirty="0">
                <a:effectLst/>
                <a:latin typeface="Aptos" panose="020B0004020202020204" pitchFamily="34" charset="0"/>
                <a:ea typeface="Times New Roman" panose="02020603050405020304" pitchFamily="18" charset="0"/>
              </a:rPr>
              <a:t>lebrikizumab</a:t>
            </a:r>
            <a:r>
              <a:rPr lang="el-GR" sz="1800" dirty="0">
                <a:effectLst/>
                <a:latin typeface="Aptos" panose="020B0004020202020204" pitchFamily="34" charset="0"/>
                <a:ea typeface="Times New Roman" panose="02020603050405020304" pitchFamily="18" charset="0"/>
              </a:rPr>
              <a:t> Q2W.</a:t>
            </a:r>
            <a:endParaRPr lang="el-GR" sz="1800" dirty="0">
              <a:effectLst/>
              <a:latin typeface="Times New Roman" panose="02020603050405020304" pitchFamily="18" charset="0"/>
              <a:ea typeface="Times New Roman" panose="02020603050405020304" pitchFamily="18" charset="0"/>
            </a:endParaRPr>
          </a:p>
        </p:txBody>
      </p:sp>
      <p:sp>
        <p:nvSpPr>
          <p:cNvPr id="16" name="TextBox 15">
            <a:extLst>
              <a:ext uri="{FF2B5EF4-FFF2-40B4-BE49-F238E27FC236}">
                <a16:creationId xmlns:a16="http://schemas.microsoft.com/office/drawing/2014/main" id="{1EE5C4A4-B653-2888-8E2A-E5098299BE62}"/>
              </a:ext>
            </a:extLst>
          </p:cNvPr>
          <p:cNvSpPr txBox="1"/>
          <p:nvPr/>
        </p:nvSpPr>
        <p:spPr>
          <a:xfrm>
            <a:off x="0" y="5990243"/>
            <a:ext cx="12192000" cy="646331"/>
          </a:xfrm>
          <a:prstGeom prst="rect">
            <a:avLst/>
          </a:prstGeom>
          <a:noFill/>
        </p:spPr>
        <p:txBody>
          <a:bodyPr wrap="square">
            <a:spAutoFit/>
          </a:bodyPr>
          <a:lstStyle/>
          <a:p>
            <a:pPr marL="342900" lvl="0" indent="-342900">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Ασφάλεια:</a:t>
            </a:r>
            <a:r>
              <a:rPr lang="el-GR" sz="1800" dirty="0">
                <a:effectLst/>
                <a:latin typeface="Aptos" panose="020B0004020202020204" pitchFamily="34" charset="0"/>
                <a:ea typeface="Times New Roman" panose="02020603050405020304" pitchFamily="18" charset="0"/>
              </a:rPr>
              <a:t> Το προφίλ ασφάλειας είναι παρόμοιο με αυτό του </a:t>
            </a:r>
            <a:r>
              <a:rPr lang="en-US" sz="1800" dirty="0">
                <a:effectLst/>
                <a:latin typeface="Aptos" panose="020B0004020202020204" pitchFamily="34" charset="0"/>
                <a:ea typeface="Times New Roman" panose="02020603050405020304" pitchFamily="18" charset="0"/>
              </a:rPr>
              <a:t>tralokinumab</a:t>
            </a:r>
            <a:r>
              <a:rPr lang="el-GR" sz="1800" dirty="0">
                <a:effectLst/>
                <a:latin typeface="Aptos" panose="020B0004020202020204" pitchFamily="34" charset="0"/>
                <a:ea typeface="Times New Roman" panose="02020603050405020304" pitchFamily="18" charset="0"/>
              </a:rPr>
              <a:t> (</a:t>
            </a:r>
            <a:r>
              <a:rPr lang="el-GR" sz="1800" dirty="0">
                <a:solidFill>
                  <a:schemeClr val="accent3">
                    <a:lumMod val="60000"/>
                    <a:lumOff val="40000"/>
                  </a:schemeClr>
                </a:solidFill>
                <a:effectLst/>
                <a:latin typeface="Aptos" panose="020B0004020202020204" pitchFamily="34" charset="0"/>
                <a:ea typeface="Times New Roman" panose="02020603050405020304" pitchFamily="18" charset="0"/>
              </a:rPr>
              <a:t>και τα δύο είναι πιο ασφαλή από </a:t>
            </a:r>
            <a:r>
              <a:rPr lang="el-GR" sz="1800" dirty="0" err="1">
                <a:solidFill>
                  <a:schemeClr val="accent3">
                    <a:lumMod val="60000"/>
                    <a:lumOff val="40000"/>
                  </a:schemeClr>
                </a:solidFill>
                <a:effectLst/>
                <a:latin typeface="Aptos" panose="020B0004020202020204" pitchFamily="34" charset="0"/>
                <a:ea typeface="Times New Roman" panose="02020603050405020304" pitchFamily="18" charset="0"/>
                <a:cs typeface="Arial" panose="020B0604020202020204" pitchFamily="34" charset="0"/>
              </a:rPr>
              <a:t>dupilumab</a:t>
            </a:r>
            <a:r>
              <a:rPr lang="el-GR" sz="1800" dirty="0">
                <a:effectLst/>
                <a:latin typeface="Aptos" panose="020B0004020202020204" pitchFamily="34" charset="0"/>
                <a:ea typeface="Times New Roman" panose="02020603050405020304" pitchFamily="18" charset="0"/>
                <a:cs typeface="Arial" panose="020B0604020202020204" pitchFamily="34" charset="0"/>
              </a:rPr>
              <a:t>).</a:t>
            </a:r>
            <a:endParaRPr lang="el-G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71430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12" grpId="0"/>
      <p:bldP spid="14"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0E163F-B6E9-8AC1-EBE9-7D0E4ECCA851}"/>
              </a:ext>
            </a:extLst>
          </p:cNvPr>
          <p:cNvSpPr txBox="1"/>
          <p:nvPr/>
        </p:nvSpPr>
        <p:spPr>
          <a:xfrm>
            <a:off x="2832399" y="0"/>
            <a:ext cx="6527202" cy="830997"/>
          </a:xfrm>
          <a:prstGeom prst="rect">
            <a:avLst/>
          </a:prstGeom>
          <a:noFill/>
        </p:spPr>
        <p:txBody>
          <a:bodyPr wrap="square">
            <a:spAutoFit/>
          </a:bodyPr>
          <a:lstStyle/>
          <a:p>
            <a:pPr algn="ctr"/>
            <a:r>
              <a:rPr lang="el-GR" sz="4800" b="1" dirty="0">
                <a:ln>
                  <a:solidFill>
                    <a:schemeClr val="tx1"/>
                  </a:solidFill>
                </a:ln>
                <a:solidFill>
                  <a:srgbClr val="00B0F0"/>
                </a:solidFill>
                <a:effectLst/>
                <a:latin typeface="Aptos" panose="020B0004020202020204" pitchFamily="34" charset="0"/>
                <a:ea typeface="Times New Roman" panose="02020603050405020304" pitchFamily="18" charset="0"/>
              </a:rPr>
              <a:t>Anti-IL31RA </a:t>
            </a:r>
            <a:r>
              <a:rPr lang="el-GR" sz="4800" b="1" dirty="0" err="1">
                <a:ln>
                  <a:solidFill>
                    <a:schemeClr val="tx1"/>
                  </a:solidFill>
                </a:ln>
                <a:solidFill>
                  <a:srgbClr val="00B0F0"/>
                </a:solidFill>
                <a:effectLst/>
                <a:latin typeface="Aptos" panose="020B0004020202020204" pitchFamily="34" charset="0"/>
                <a:ea typeface="Times New Roman" panose="02020603050405020304" pitchFamily="18" charset="0"/>
              </a:rPr>
              <a:t>Antibodies</a:t>
            </a:r>
            <a:endParaRPr lang="el-GR" sz="4800" dirty="0">
              <a:ln>
                <a:solidFill>
                  <a:schemeClr val="tx1"/>
                </a:solidFill>
              </a:ln>
              <a:solidFill>
                <a:srgbClr val="00B0F0"/>
              </a:solidFill>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7107A431-6716-436A-953E-5D2FFD505C8F}"/>
              </a:ext>
            </a:extLst>
          </p:cNvPr>
          <p:cNvSpPr txBox="1"/>
          <p:nvPr/>
        </p:nvSpPr>
        <p:spPr>
          <a:xfrm>
            <a:off x="4521349" y="612832"/>
            <a:ext cx="3149301" cy="646331"/>
          </a:xfrm>
          <a:prstGeom prst="rect">
            <a:avLst/>
          </a:prstGeom>
          <a:noFill/>
        </p:spPr>
        <p:txBody>
          <a:bodyPr wrap="square">
            <a:spAutoFit/>
          </a:bodyPr>
          <a:lstStyle/>
          <a:p>
            <a:r>
              <a:rPr lang="en-US" sz="3600" b="1" dirty="0" err="1">
                <a:solidFill>
                  <a:srgbClr val="FF0000"/>
                </a:solidFill>
                <a:effectLst/>
                <a:latin typeface="Aptos" panose="020B0004020202020204" pitchFamily="34" charset="0"/>
                <a:ea typeface="Aptos" panose="020B0004020202020204" pitchFamily="34" charset="0"/>
                <a:cs typeface="Arial" panose="020B0604020202020204" pitchFamily="34" charset="0"/>
              </a:rPr>
              <a:t>Nemolizumab</a:t>
            </a:r>
            <a:endParaRPr lang="el-GR" sz="3600" dirty="0"/>
          </a:p>
        </p:txBody>
      </p:sp>
      <p:sp>
        <p:nvSpPr>
          <p:cNvPr id="7" name="TextBox 6">
            <a:extLst>
              <a:ext uri="{FF2B5EF4-FFF2-40B4-BE49-F238E27FC236}">
                <a16:creationId xmlns:a16="http://schemas.microsoft.com/office/drawing/2014/main" id="{A1A5D3EB-4388-748F-E942-975E9789F607}"/>
              </a:ext>
            </a:extLst>
          </p:cNvPr>
          <p:cNvSpPr txBox="1"/>
          <p:nvPr/>
        </p:nvSpPr>
        <p:spPr>
          <a:xfrm>
            <a:off x="0" y="1065251"/>
            <a:ext cx="12192000" cy="1077218"/>
          </a:xfrm>
          <a:prstGeom prst="rect">
            <a:avLst/>
          </a:prstGeom>
          <a:noFill/>
        </p:spPr>
        <p:txBody>
          <a:bodyPr wrap="square">
            <a:spAutoFit/>
          </a:bodyPr>
          <a:lstStyle/>
          <a:p>
            <a:pPr algn="ctr"/>
            <a:r>
              <a:rPr lang="el-GR" sz="3200" dirty="0"/>
              <a:t>Εξανθρωπισμένο IgG2k </a:t>
            </a:r>
            <a:r>
              <a:rPr lang="el-GR" sz="3200" dirty="0" err="1"/>
              <a:t>μονοκλωνικό</a:t>
            </a:r>
            <a:r>
              <a:rPr lang="el-GR" sz="3200" dirty="0"/>
              <a:t> αντίσωμα, ανταγωνιστής του υποδοχέα της IL-31</a:t>
            </a:r>
          </a:p>
        </p:txBody>
      </p:sp>
      <p:sp>
        <p:nvSpPr>
          <p:cNvPr id="9" name="TextBox 8">
            <a:extLst>
              <a:ext uri="{FF2B5EF4-FFF2-40B4-BE49-F238E27FC236}">
                <a16:creationId xmlns:a16="http://schemas.microsoft.com/office/drawing/2014/main" id="{902F76E0-E868-5428-352C-CCD7D80E7DDC}"/>
              </a:ext>
            </a:extLst>
          </p:cNvPr>
          <p:cNvSpPr txBox="1"/>
          <p:nvPr/>
        </p:nvSpPr>
        <p:spPr>
          <a:xfrm>
            <a:off x="0" y="2142469"/>
            <a:ext cx="9666138" cy="4997458"/>
          </a:xfrm>
          <a:prstGeom prst="rect">
            <a:avLst/>
          </a:prstGeom>
          <a:noFill/>
        </p:spPr>
        <p:txBody>
          <a:bodyPr wrap="square">
            <a:spAutoFit/>
          </a:bodyPr>
          <a:lstStyle/>
          <a:p>
            <a:pPr marL="342900" lvl="0" indent="-342900">
              <a:lnSpc>
                <a:spcPct val="107000"/>
              </a:lnSpc>
              <a:buFont typeface="Wingdings" panose="05000000000000000000" pitchFamily="2" charset="2"/>
              <a:buChar char=""/>
            </a:pPr>
            <a:r>
              <a:rPr lang="el-GR" dirty="0">
                <a:effectLst/>
                <a:latin typeface="Aptos" panose="020B0004020202020204" pitchFamily="34" charset="0"/>
                <a:ea typeface="Aptos" panose="020B0004020202020204" pitchFamily="34" charset="0"/>
                <a:cs typeface="Arial" panose="020B0604020202020204" pitchFamily="34" charset="0"/>
              </a:rPr>
              <a:t>Σε ασθενείς ηλικίας </a:t>
            </a:r>
            <a:r>
              <a:rPr lang="el-GR" dirty="0">
                <a:effectLst/>
                <a:latin typeface="Aptos" panose="020B0004020202020204" pitchFamily="34" charset="0"/>
                <a:ea typeface="Aptos" panose="020B0004020202020204" pitchFamily="34" charset="0"/>
                <a:cs typeface="Times New Roman" panose="02020603050405020304" pitchFamily="18" charset="0"/>
              </a:rPr>
              <a:t>≥12</a:t>
            </a:r>
            <a:r>
              <a:rPr lang="el-GR" dirty="0">
                <a:effectLst/>
                <a:latin typeface="Aptos" panose="020B0004020202020204" pitchFamily="34" charset="0"/>
                <a:ea typeface="Aptos" panose="020B0004020202020204" pitchFamily="34" charset="0"/>
                <a:cs typeface="Arial" panose="020B0604020202020204" pitchFamily="34" charset="0"/>
              </a:rPr>
              <a:t> που πάσχουν από μέτρια </a:t>
            </a:r>
            <a:r>
              <a:rPr lang="el-GR" dirty="0">
                <a:latin typeface="Aptos" panose="020B0004020202020204" pitchFamily="34" charset="0"/>
                <a:ea typeface="Aptos" panose="020B0004020202020204" pitchFamily="34" charset="0"/>
                <a:cs typeface="Arial" panose="020B0604020202020204" pitchFamily="34" charset="0"/>
              </a:rPr>
              <a:t>- </a:t>
            </a:r>
            <a:r>
              <a:rPr lang="el-GR" dirty="0">
                <a:effectLst/>
                <a:latin typeface="Aptos" panose="020B0004020202020204" pitchFamily="34" charset="0"/>
                <a:ea typeface="Aptos" panose="020B0004020202020204" pitchFamily="34" charset="0"/>
                <a:cs typeface="Arial" panose="020B0604020202020204" pitchFamily="34" charset="0"/>
              </a:rPr>
              <a:t>σοβαρή ΑΔ με </a:t>
            </a:r>
            <a:r>
              <a:rPr lang="en-US" dirty="0">
                <a:effectLst/>
                <a:latin typeface="Aptos" panose="020B0004020202020204" pitchFamily="34" charset="0"/>
                <a:ea typeface="Aptos" panose="020B0004020202020204" pitchFamily="34" charset="0"/>
                <a:cs typeface="Arial" panose="020B0604020202020204" pitchFamily="34" charset="0"/>
              </a:rPr>
              <a:t>EASI</a:t>
            </a:r>
            <a:r>
              <a:rPr lang="el-GR" dirty="0">
                <a:effectLst/>
                <a:latin typeface="Aptos" panose="020B0004020202020204" pitchFamily="34" charset="0"/>
                <a:ea typeface="Aptos" panose="020B0004020202020204" pitchFamily="34" charset="0"/>
                <a:cs typeface="Arial" panose="020B0604020202020204" pitchFamily="34" charset="0"/>
              </a:rPr>
              <a:t> ≥ 16 βελτιώνει φλεγμονή και κνησμό.</a:t>
            </a:r>
            <a:endParaRPr lang="el-GR"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l-GR" b="1" i="1" u="sng" dirty="0">
                <a:effectLst/>
                <a:latin typeface="Times New Roman" panose="02020603050405020304" pitchFamily="18" charset="0"/>
                <a:ea typeface="Aptos" panose="020B0004020202020204" pitchFamily="34" charset="0"/>
                <a:cs typeface="Times New Roman" panose="02020603050405020304" pitchFamily="18" charset="0"/>
              </a:rPr>
              <a:t>Δόση:</a:t>
            </a:r>
            <a:r>
              <a:rPr lang="el-GR" dirty="0">
                <a:effectLst/>
                <a:latin typeface="Aptos" panose="020B0004020202020204" pitchFamily="34" charset="0"/>
                <a:ea typeface="Aptos" panose="020B0004020202020204" pitchFamily="34" charset="0"/>
                <a:cs typeface="Times New Roman" panose="02020603050405020304" pitchFamily="18" charset="0"/>
              </a:rPr>
              <a:t> Στην Ιαπωνία έχει </a:t>
            </a:r>
            <a:r>
              <a:rPr lang="el-GR" dirty="0">
                <a:solidFill>
                  <a:srgbClr val="00B0F0"/>
                </a:solidFill>
                <a:effectLst/>
                <a:latin typeface="Aptos" panose="020B0004020202020204" pitchFamily="34" charset="0"/>
                <a:ea typeface="Aptos" panose="020B0004020202020204" pitchFamily="34" charset="0"/>
                <a:cs typeface="Times New Roman" panose="02020603050405020304" pitchFamily="18" charset="0"/>
              </a:rPr>
              <a:t>εγκριθεί</a:t>
            </a:r>
            <a:r>
              <a:rPr lang="el-GR" dirty="0">
                <a:effectLst/>
                <a:latin typeface="Aptos" panose="020B0004020202020204" pitchFamily="34" charset="0"/>
                <a:ea typeface="Aptos" panose="020B0004020202020204" pitchFamily="34" charset="0"/>
                <a:cs typeface="Times New Roman" panose="02020603050405020304" pitchFamily="18" charset="0"/>
              </a:rPr>
              <a:t> για υποδόρια χρήση σε δόση των 60 </a:t>
            </a:r>
            <a:r>
              <a:rPr lang="el-GR" dirty="0" err="1">
                <a:effectLst/>
                <a:latin typeface="Aptos" panose="020B0004020202020204" pitchFamily="34" charset="0"/>
                <a:ea typeface="Aptos" panose="020B0004020202020204" pitchFamily="34" charset="0"/>
                <a:cs typeface="Times New Roman" panose="02020603050405020304" pitchFamily="18" charset="0"/>
              </a:rPr>
              <a:t>mg</a:t>
            </a:r>
            <a:r>
              <a:rPr lang="el-GR" dirty="0">
                <a:effectLst/>
                <a:latin typeface="Aptos" panose="020B0004020202020204" pitchFamily="34" charset="0"/>
                <a:ea typeface="Aptos" panose="020B0004020202020204" pitchFamily="34" charset="0"/>
                <a:cs typeface="Times New Roman" panose="02020603050405020304" pitchFamily="18" charset="0"/>
              </a:rPr>
              <a:t> </a:t>
            </a:r>
            <a:r>
              <a:rPr lang="en-US" dirty="0">
                <a:effectLst/>
                <a:latin typeface="Aptos" panose="020B0004020202020204" pitchFamily="34" charset="0"/>
                <a:ea typeface="Aptos" panose="020B0004020202020204" pitchFamily="34" charset="0"/>
                <a:cs typeface="Times New Roman" panose="02020603050405020304" pitchFamily="18" charset="0"/>
              </a:rPr>
              <a:t>Q4W</a:t>
            </a:r>
            <a:r>
              <a:rPr lang="el-GR"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buFont typeface="Wingdings" panose="05000000000000000000" pitchFamily="2" charset="2"/>
              <a:buChar char=""/>
            </a:pPr>
            <a:r>
              <a:rPr lang="el-GR" b="1" i="1" u="sng" dirty="0">
                <a:effectLst/>
                <a:latin typeface="Times New Roman" panose="02020603050405020304" pitchFamily="18" charset="0"/>
                <a:ea typeface="Aptos" panose="020B0004020202020204" pitchFamily="34" charset="0"/>
                <a:cs typeface="Times New Roman" panose="02020603050405020304" pitchFamily="18" charset="0"/>
              </a:rPr>
              <a:t>Μηχανισμός Δράσης:</a:t>
            </a:r>
            <a:r>
              <a:rPr lang="el-GR" b="1" i="1" dirty="0">
                <a:effectLst/>
                <a:latin typeface="Times New Roman" panose="02020603050405020304" pitchFamily="18" charset="0"/>
                <a:ea typeface="Aptos" panose="020B0004020202020204" pitchFamily="34" charset="0"/>
                <a:cs typeface="Times New Roman" panose="02020603050405020304" pitchFamily="18" charset="0"/>
              </a:rPr>
              <a:t> </a:t>
            </a:r>
            <a:r>
              <a:rPr lang="el-GR" dirty="0">
                <a:effectLst/>
                <a:latin typeface="Aptos" panose="020B0004020202020204" pitchFamily="34" charset="0"/>
                <a:ea typeface="Aptos" panose="020B0004020202020204" pitchFamily="34" charset="0"/>
                <a:cs typeface="Times New Roman" panose="02020603050405020304" pitchFamily="18" charset="0"/>
              </a:rPr>
              <a:t>Στοχεύει το α </a:t>
            </a:r>
            <a:r>
              <a:rPr lang="el-GR" dirty="0" err="1">
                <a:effectLst/>
                <a:latin typeface="Aptos" panose="020B0004020202020204" pitchFamily="34" charset="0"/>
                <a:ea typeface="Aptos" panose="020B0004020202020204" pitchFamily="34" charset="0"/>
                <a:cs typeface="Times New Roman" panose="02020603050405020304" pitchFamily="18" charset="0"/>
              </a:rPr>
              <a:t>υποτμήμα</a:t>
            </a:r>
            <a:r>
              <a:rPr lang="el-GR" dirty="0">
                <a:effectLst/>
                <a:latin typeface="Aptos" panose="020B0004020202020204" pitchFamily="34" charset="0"/>
                <a:ea typeface="Aptos" panose="020B0004020202020204" pitchFamily="34" charset="0"/>
                <a:cs typeface="Times New Roman" panose="02020603050405020304" pitchFamily="18" charset="0"/>
              </a:rPr>
              <a:t> του υποδοχέα της IL-31 (</a:t>
            </a:r>
            <a:r>
              <a:rPr lang="en-US" dirty="0">
                <a:effectLst/>
                <a:latin typeface="Aptos" panose="020B0004020202020204" pitchFamily="34" charset="0"/>
                <a:ea typeface="Aptos" panose="020B0004020202020204" pitchFamily="34" charset="0"/>
                <a:cs typeface="Times New Roman" panose="02020603050405020304" pitchFamily="18" charset="0"/>
              </a:rPr>
              <a:t>IL</a:t>
            </a:r>
            <a:r>
              <a:rPr lang="el-GR" dirty="0">
                <a:effectLst/>
                <a:latin typeface="Aptos" panose="020B0004020202020204" pitchFamily="34" charset="0"/>
                <a:ea typeface="Aptos" panose="020B0004020202020204" pitchFamily="34" charset="0"/>
                <a:cs typeface="Times New Roman" panose="02020603050405020304" pitchFamily="18" charset="0"/>
              </a:rPr>
              <a:t>-31</a:t>
            </a:r>
            <a:r>
              <a:rPr lang="en-US" dirty="0">
                <a:effectLst/>
                <a:latin typeface="Aptos" panose="020B0004020202020204" pitchFamily="34" charset="0"/>
                <a:ea typeface="Aptos" panose="020B0004020202020204" pitchFamily="34" charset="0"/>
                <a:cs typeface="Times New Roman" panose="02020603050405020304" pitchFamily="18" charset="0"/>
              </a:rPr>
              <a:t>RA</a:t>
            </a:r>
            <a:r>
              <a:rPr lang="el-GR" dirty="0">
                <a:effectLst/>
                <a:latin typeface="Aptos" panose="020B0004020202020204" pitchFamily="34" charset="0"/>
                <a:ea typeface="Aptos" panose="020B0004020202020204" pitchFamily="34" charset="0"/>
                <a:cs typeface="Times New Roman" panose="02020603050405020304" pitchFamily="18" charset="0"/>
              </a:rPr>
              <a:t>). Αναστέλλοντας τις επαγόμενες από την IL-31 αποκρίσεις, αποτρέπει την απελευθέρωση </a:t>
            </a:r>
            <a:r>
              <a:rPr lang="el-GR" dirty="0" err="1">
                <a:effectLst/>
                <a:latin typeface="Aptos" panose="020B0004020202020204" pitchFamily="34" charset="0"/>
                <a:ea typeface="Aptos" panose="020B0004020202020204" pitchFamily="34" charset="0"/>
                <a:cs typeface="Times New Roman" panose="02020603050405020304" pitchFamily="18" charset="0"/>
              </a:rPr>
              <a:t>προφλεγμονωδών</a:t>
            </a:r>
            <a:r>
              <a:rPr lang="el-GR" dirty="0">
                <a:effectLst/>
                <a:latin typeface="Aptos" panose="020B0004020202020204" pitchFamily="34" charset="0"/>
                <a:ea typeface="Aptos" panose="020B0004020202020204" pitchFamily="34" charset="0"/>
                <a:cs typeface="Times New Roman" panose="02020603050405020304" pitchFamily="18" charset="0"/>
              </a:rPr>
              <a:t> </a:t>
            </a:r>
            <a:r>
              <a:rPr lang="el-GR" dirty="0" err="1">
                <a:effectLst/>
                <a:latin typeface="Aptos" panose="020B0004020202020204" pitchFamily="34" charset="0"/>
                <a:ea typeface="Aptos" panose="020B0004020202020204" pitchFamily="34" charset="0"/>
                <a:cs typeface="Times New Roman" panose="02020603050405020304" pitchFamily="18" charset="0"/>
              </a:rPr>
              <a:t>κυτοκινών</a:t>
            </a:r>
            <a:r>
              <a:rPr lang="el-GR" dirty="0">
                <a:effectLst/>
                <a:latin typeface="Aptos" panose="020B0004020202020204" pitchFamily="34" charset="0"/>
                <a:ea typeface="Aptos" panose="020B0004020202020204" pitchFamily="34" charset="0"/>
                <a:cs typeface="Times New Roman" panose="02020603050405020304" pitchFamily="18" charset="0"/>
              </a:rPr>
              <a:t> και </a:t>
            </a:r>
            <a:r>
              <a:rPr lang="el-GR" dirty="0" err="1">
                <a:effectLst/>
                <a:latin typeface="Aptos" panose="020B0004020202020204" pitchFamily="34" charset="0"/>
                <a:ea typeface="Aptos" panose="020B0004020202020204" pitchFamily="34" charset="0"/>
                <a:cs typeface="Times New Roman" panose="02020603050405020304" pitchFamily="18" charset="0"/>
              </a:rPr>
              <a:t>χημειοκινών</a:t>
            </a:r>
            <a:r>
              <a:rPr lang="el-GR"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Wingdings" panose="05000000000000000000" pitchFamily="2" charset="2"/>
              <a:buChar char=""/>
            </a:pPr>
            <a:r>
              <a:rPr lang="el-GR" b="1" i="1" u="sng" dirty="0">
                <a:effectLst/>
                <a:latin typeface="Times New Roman" panose="02020603050405020304" pitchFamily="18" charset="0"/>
                <a:ea typeface="Aptos" panose="020B0004020202020204" pitchFamily="34" charset="0"/>
                <a:cs typeface="Times New Roman" panose="02020603050405020304" pitchFamily="18" charset="0"/>
              </a:rPr>
              <a:t>Αποτελεσματικότητα:</a:t>
            </a:r>
            <a:r>
              <a:rPr lang="el-GR" dirty="0">
                <a:effectLst/>
                <a:latin typeface="Aptos" panose="020B0004020202020204" pitchFamily="34" charset="0"/>
                <a:ea typeface="Aptos" panose="020B0004020202020204" pitchFamily="34" charset="0"/>
                <a:cs typeface="Times New Roman" panose="02020603050405020304" pitchFamily="18" charset="0"/>
              </a:rPr>
              <a:t> Τα οφέλη 16 εβδομάδων θεραπείας με </a:t>
            </a:r>
            <a:r>
              <a:rPr lang="el-GR" dirty="0" err="1">
                <a:effectLst/>
                <a:latin typeface="Aptos" panose="020B0004020202020204" pitchFamily="34" charset="0"/>
                <a:ea typeface="Aptos" panose="020B0004020202020204" pitchFamily="34" charset="0"/>
                <a:cs typeface="Times New Roman" panose="02020603050405020304" pitchFamily="18" charset="0"/>
              </a:rPr>
              <a:t>Nemolizumab</a:t>
            </a:r>
            <a:r>
              <a:rPr lang="el-GR" dirty="0">
                <a:effectLst/>
                <a:latin typeface="Aptos" panose="020B0004020202020204" pitchFamily="34" charset="0"/>
                <a:ea typeface="Aptos" panose="020B0004020202020204" pitchFamily="34" charset="0"/>
                <a:cs typeface="Times New Roman" panose="02020603050405020304" pitchFamily="18" charset="0"/>
              </a:rPr>
              <a:t> συνοψίζονται στη </a:t>
            </a:r>
            <a:r>
              <a:rPr lang="el-GR" b="1" dirty="0">
                <a:effectLst/>
                <a:latin typeface="Aptos" panose="020B0004020202020204" pitchFamily="34" charset="0"/>
                <a:ea typeface="Aptos" panose="020B0004020202020204" pitchFamily="34" charset="0"/>
                <a:cs typeface="Times New Roman" panose="02020603050405020304" pitchFamily="18" charset="0"/>
              </a:rPr>
              <a:t>βελτίωση της κατάστασης του δέρματος ασθενών με</a:t>
            </a:r>
            <a:r>
              <a:rPr lang="en-US" b="1" dirty="0">
                <a:latin typeface="Aptos" panose="020B0004020202020204" pitchFamily="34" charset="0"/>
                <a:ea typeface="Aptos" panose="020B0004020202020204" pitchFamily="34" charset="0"/>
                <a:cs typeface="Times New Roman" panose="02020603050405020304" pitchFamily="18" charset="0"/>
              </a:rPr>
              <a:t> </a:t>
            </a:r>
            <a:r>
              <a:rPr lang="el-GR" b="1" dirty="0">
                <a:latin typeface="Aptos" panose="020B0004020202020204" pitchFamily="34" charset="0"/>
                <a:ea typeface="Aptos" panose="020B0004020202020204" pitchFamily="34" charset="0"/>
                <a:cs typeface="Times New Roman" panose="02020603050405020304" pitchFamily="18" charset="0"/>
              </a:rPr>
              <a:t>ΑΔ</a:t>
            </a:r>
            <a:r>
              <a:rPr lang="el-GR" b="1" dirty="0">
                <a:effectLst/>
                <a:latin typeface="Aptos" panose="020B0004020202020204" pitchFamily="34" charset="0"/>
                <a:ea typeface="Aptos" panose="020B0004020202020204" pitchFamily="34" charset="0"/>
                <a:cs typeface="Times New Roman" panose="02020603050405020304" pitchFamily="18" charset="0"/>
              </a:rPr>
              <a:t>, όπως </a:t>
            </a:r>
            <a:r>
              <a:rPr lang="el-GR" b="1" dirty="0" err="1">
                <a:effectLst/>
                <a:latin typeface="Aptos" panose="020B0004020202020204" pitchFamily="34" charset="0"/>
                <a:ea typeface="Aptos" panose="020B0004020202020204" pitchFamily="34" charset="0"/>
                <a:cs typeface="Times New Roman" panose="02020603050405020304" pitchFamily="18" charset="0"/>
              </a:rPr>
              <a:t>μετράται</a:t>
            </a:r>
            <a:r>
              <a:rPr lang="el-GR" b="1" dirty="0">
                <a:effectLst/>
                <a:latin typeface="Aptos" panose="020B0004020202020204" pitchFamily="34" charset="0"/>
                <a:ea typeface="Aptos" panose="020B0004020202020204" pitchFamily="34" charset="0"/>
                <a:cs typeface="Times New Roman" panose="02020603050405020304" pitchFamily="18" charset="0"/>
              </a:rPr>
              <a:t> με τις κλίμακες IGA</a:t>
            </a:r>
            <a:r>
              <a:rPr lang="el-GR" dirty="0">
                <a:effectLst/>
                <a:latin typeface="Aptos" panose="020B0004020202020204" pitchFamily="34" charset="0"/>
                <a:ea typeface="Aptos" panose="020B0004020202020204" pitchFamily="34" charset="0"/>
                <a:cs typeface="Times New Roman" panose="02020603050405020304" pitchFamily="18" charset="0"/>
              </a:rPr>
              <a:t> (</a:t>
            </a:r>
            <a:r>
              <a:rPr lang="en-US" dirty="0">
                <a:effectLst/>
                <a:latin typeface="Aptos" panose="020B0004020202020204" pitchFamily="34" charset="0"/>
                <a:ea typeface="Aptos" panose="020B0004020202020204" pitchFamily="34" charset="0"/>
                <a:cs typeface="Times New Roman" panose="02020603050405020304" pitchFamily="18" charset="0"/>
              </a:rPr>
              <a:t>Investigator Global Assessment</a:t>
            </a:r>
            <a:r>
              <a:rPr lang="el-GR" dirty="0">
                <a:effectLst/>
                <a:latin typeface="Aptos" panose="020B0004020202020204" pitchFamily="34" charset="0"/>
                <a:ea typeface="Aptos" panose="020B0004020202020204" pitchFamily="34" charset="0"/>
                <a:cs typeface="Times New Roman" panose="02020603050405020304" pitchFamily="18" charset="0"/>
              </a:rPr>
              <a:t>) </a:t>
            </a:r>
            <a:r>
              <a:rPr lang="el-GR" b="1" dirty="0">
                <a:effectLst/>
                <a:latin typeface="Aptos" panose="020B0004020202020204" pitchFamily="34" charset="0"/>
                <a:ea typeface="Aptos" panose="020B0004020202020204" pitchFamily="34" charset="0"/>
                <a:cs typeface="Times New Roman" panose="02020603050405020304" pitchFamily="18" charset="0"/>
              </a:rPr>
              <a:t>και EASI-75</a:t>
            </a:r>
            <a:r>
              <a:rPr lang="el-GR" dirty="0">
                <a:effectLst/>
                <a:latin typeface="Aptos" panose="020B0004020202020204" pitchFamily="34" charset="0"/>
                <a:ea typeface="Aptos" panose="020B0004020202020204" pitchFamily="34" charset="0"/>
                <a:cs typeface="Times New Roman" panose="02020603050405020304" pitchFamily="18" charset="0"/>
              </a:rPr>
              <a:t>, σε σύγκριση με </a:t>
            </a:r>
            <a:r>
              <a:rPr lang="en-US" dirty="0">
                <a:effectLst/>
                <a:latin typeface="Aptos" panose="020B0004020202020204" pitchFamily="34" charset="0"/>
                <a:ea typeface="Aptos" panose="020B0004020202020204" pitchFamily="34" charset="0"/>
                <a:cs typeface="Times New Roman" panose="02020603050405020304" pitchFamily="18" charset="0"/>
              </a:rPr>
              <a:t>placebo</a:t>
            </a:r>
            <a:r>
              <a:rPr lang="el-GR" dirty="0">
                <a:effectLst/>
                <a:latin typeface="Aptos" panose="020B0004020202020204" pitchFamily="34" charset="0"/>
                <a:ea typeface="Aptos" panose="020B0004020202020204" pitchFamily="34" charset="0"/>
                <a:cs typeface="Times New Roman" panose="02020603050405020304" pitchFamily="18" charset="0"/>
              </a:rPr>
              <a:t>. </a:t>
            </a:r>
            <a:r>
              <a:rPr lang="el-GR" b="1" dirty="0">
                <a:effectLst/>
                <a:latin typeface="Aptos" panose="020B0004020202020204" pitchFamily="34" charset="0"/>
                <a:ea typeface="Aptos" panose="020B0004020202020204" pitchFamily="34" charset="0"/>
                <a:cs typeface="Times New Roman" panose="02020603050405020304" pitchFamily="18" charset="0"/>
              </a:rPr>
              <a:t>Προσφέρεται διαχείριση των συμπτωμάτων της ΑΔ και ανακούφιση από τον κνησμό. Ειδικότερα, μπορεί να πετύχει μείωση του κνησμού κατά τουλάχιστον </a:t>
            </a:r>
            <a:r>
              <a:rPr lang="en-US" b="1" dirty="0">
                <a:effectLst/>
                <a:latin typeface="Aptos" panose="020B0004020202020204" pitchFamily="34" charset="0"/>
                <a:ea typeface="Aptos" panose="020B0004020202020204" pitchFamily="34" charset="0"/>
                <a:cs typeface="Times New Roman" panose="02020603050405020304" pitchFamily="18" charset="0"/>
              </a:rPr>
              <a:t>4 </a:t>
            </a:r>
            <a:r>
              <a:rPr lang="el-GR" b="1" dirty="0">
                <a:effectLst/>
                <a:latin typeface="Aptos" panose="020B0004020202020204" pitchFamily="34" charset="0"/>
                <a:ea typeface="Aptos" panose="020B0004020202020204" pitchFamily="34" charset="0"/>
                <a:cs typeface="Times New Roman" panose="02020603050405020304" pitchFamily="18" charset="0"/>
              </a:rPr>
              <a:t>βαθμούς στην αριθμητική κλίμακα αξιολόγησης κνησμού αιχμής (PP-NRS).</a:t>
            </a:r>
            <a:r>
              <a:rPr lang="el-GR" dirty="0">
                <a:effectLst/>
                <a:latin typeface="Aptos" panose="020B0004020202020204" pitchFamily="34" charset="0"/>
                <a:ea typeface="Aptos" panose="020B0004020202020204" pitchFamily="34" charset="0"/>
                <a:cs typeface="Times New Roman" panose="02020603050405020304" pitchFamily="18" charset="0"/>
              </a:rPr>
              <a:t> Η έναρξη της αποτελεσματικότητας της </a:t>
            </a:r>
            <a:r>
              <a:rPr lang="el-GR" dirty="0" err="1">
                <a:effectLst/>
                <a:latin typeface="Aptos" panose="020B0004020202020204" pitchFamily="34" charset="0"/>
                <a:ea typeface="Aptos" panose="020B0004020202020204" pitchFamily="34" charset="0"/>
                <a:cs typeface="Times New Roman" panose="02020603050405020304" pitchFamily="18" charset="0"/>
              </a:rPr>
              <a:t>νεμολιζουμάμπης</a:t>
            </a:r>
            <a:r>
              <a:rPr lang="el-GR" dirty="0">
                <a:effectLst/>
                <a:latin typeface="Aptos" panose="020B0004020202020204" pitchFamily="34" charset="0"/>
                <a:ea typeface="Aptos" panose="020B0004020202020204" pitchFamily="34" charset="0"/>
                <a:cs typeface="Times New Roman" panose="02020603050405020304" pitchFamily="18" charset="0"/>
              </a:rPr>
              <a:t> στην αντιμετώπιση τόσο του κνησμού, όσο και των σχετιζόμενων από ΑΔ διαταραχών του ύπνου, είναι </a:t>
            </a:r>
            <a:r>
              <a:rPr lang="el-GR" dirty="0">
                <a:solidFill>
                  <a:srgbClr val="7030A0"/>
                </a:solidFill>
                <a:effectLst/>
                <a:latin typeface="Aptos" panose="020B0004020202020204" pitchFamily="34" charset="0"/>
                <a:ea typeface="Aptos" panose="020B0004020202020204" pitchFamily="34" charset="0"/>
                <a:cs typeface="Times New Roman" panose="02020603050405020304" pitchFamily="18" charset="0"/>
              </a:rPr>
              <a:t>ταχεία</a:t>
            </a:r>
            <a:r>
              <a:rPr lang="el-GR" dirty="0">
                <a:effectLst/>
                <a:latin typeface="Aptos" panose="020B0004020202020204" pitchFamily="34" charset="0"/>
                <a:ea typeface="Aptos" panose="020B0004020202020204" pitchFamily="34" charset="0"/>
                <a:cs typeface="Times New Roman" panose="02020603050405020304" pitchFamily="18" charset="0"/>
              </a:rPr>
              <a:t>.  </a:t>
            </a:r>
            <a:endParaRPr lang="en-US" dirty="0">
              <a:effectLst/>
              <a:latin typeface="Aptos" panose="020B0004020202020204" pitchFamily="34" charset="0"/>
              <a:ea typeface="Aptos" panose="020B000402020202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
            </a:pPr>
            <a:r>
              <a:rPr lang="el-GR" sz="1800" b="1" i="1" u="sng" dirty="0">
                <a:effectLst/>
                <a:latin typeface="Times New Roman" panose="02020603050405020304" pitchFamily="18" charset="0"/>
                <a:ea typeface="Times New Roman" panose="02020603050405020304" pitchFamily="18" charset="0"/>
              </a:rPr>
              <a:t>Ασφάλεια:</a:t>
            </a:r>
            <a:r>
              <a:rPr lang="en-US" sz="1800" dirty="0">
                <a:effectLst/>
                <a:latin typeface="Times New Roman" panose="02020603050405020304" pitchFamily="18" charset="0"/>
                <a:ea typeface="Times New Roman" panose="02020603050405020304" pitchFamily="18" charset="0"/>
              </a:rPr>
              <a:t> </a:t>
            </a:r>
            <a:r>
              <a:rPr lang="el-GR" dirty="0">
                <a:effectLst/>
                <a:latin typeface="Aptos" panose="020B0004020202020204" pitchFamily="34" charset="0"/>
                <a:ea typeface="Aptos" panose="020B0004020202020204" pitchFamily="34" charset="0"/>
                <a:cs typeface="Times New Roman" panose="02020603050405020304" pitchFamily="18" charset="0"/>
              </a:rPr>
              <a:t>Γενικώς, κρίνεται καλώς ανεκτική.</a:t>
            </a:r>
            <a:endParaRPr lang="el-GR" dirty="0"/>
          </a:p>
          <a:p>
            <a:pPr marL="342900" lvl="0" indent="-342900">
              <a:lnSpc>
                <a:spcPct val="107000"/>
              </a:lnSpc>
              <a:spcAft>
                <a:spcPts val="800"/>
              </a:spcAft>
              <a:buFont typeface="Wingdings" panose="05000000000000000000" pitchFamily="2" charset="2"/>
              <a:buChar char=""/>
            </a:pPr>
            <a:endParaRPr lang="el-GR" sz="1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 name="Εικόνα 9" descr="Εικόνα που περιέχει κείμενο, στιγμιότυπο οθόνης, ρολόι, γραμμή&#10;&#10;Περιγραφή που δημιουργήθηκε αυτόματα">
            <a:extLst>
              <a:ext uri="{FF2B5EF4-FFF2-40B4-BE49-F238E27FC236}">
                <a16:creationId xmlns:a16="http://schemas.microsoft.com/office/drawing/2014/main" id="{FF61D3A9-AB87-2D06-0BC4-41BEE45BCCD9}"/>
              </a:ext>
            </a:extLst>
          </p:cNvPr>
          <p:cNvPicPr>
            <a:picLocks noChangeAspect="1"/>
          </p:cNvPicPr>
          <p:nvPr/>
        </p:nvPicPr>
        <p:blipFill>
          <a:blip r:embed="rId2"/>
          <a:stretch>
            <a:fillRect/>
          </a:stretch>
        </p:blipFill>
        <p:spPr>
          <a:xfrm>
            <a:off x="9590834" y="1564178"/>
            <a:ext cx="2525862" cy="52023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2248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1BF25E-EB5F-1F67-662B-DE12E873A267}"/>
              </a:ext>
            </a:extLst>
          </p:cNvPr>
          <p:cNvSpPr txBox="1"/>
          <p:nvPr/>
        </p:nvSpPr>
        <p:spPr>
          <a:xfrm>
            <a:off x="3048897" y="0"/>
            <a:ext cx="6094206" cy="855619"/>
          </a:xfrm>
          <a:prstGeom prst="rect">
            <a:avLst/>
          </a:prstGeom>
          <a:noFill/>
          <a:ln>
            <a:noFill/>
          </a:ln>
        </p:spPr>
        <p:txBody>
          <a:bodyPr wrap="square">
            <a:spAutoFit/>
          </a:bodyPr>
          <a:lstStyle/>
          <a:p>
            <a:pPr algn="ctr">
              <a:lnSpc>
                <a:spcPct val="107000"/>
              </a:lnSpc>
              <a:spcAft>
                <a:spcPts val="800"/>
              </a:spcAft>
            </a:pPr>
            <a:r>
              <a:rPr lang="el-GR" sz="4800" b="1" dirty="0">
                <a:ln>
                  <a:solidFill>
                    <a:schemeClr val="tx1"/>
                  </a:solidFill>
                </a:ln>
                <a:solidFill>
                  <a:srgbClr val="00B0F0"/>
                </a:solidFill>
                <a:effectLst/>
                <a:latin typeface="Aptos" panose="020B0004020202020204" pitchFamily="34" charset="0"/>
                <a:ea typeface="Aptos" panose="020B0004020202020204" pitchFamily="34" charset="0"/>
                <a:cs typeface="Arial" panose="020B0604020202020204" pitchFamily="34" charset="0"/>
              </a:rPr>
              <a:t>Anti-OX40 </a:t>
            </a:r>
            <a:r>
              <a:rPr lang="el-GR" sz="4800" b="1" dirty="0" err="1">
                <a:ln>
                  <a:solidFill>
                    <a:schemeClr val="tx1"/>
                  </a:solidFill>
                </a:ln>
                <a:solidFill>
                  <a:srgbClr val="00B0F0"/>
                </a:solidFill>
                <a:effectLst/>
                <a:latin typeface="Aptos" panose="020B0004020202020204" pitchFamily="34" charset="0"/>
                <a:ea typeface="Aptos" panose="020B0004020202020204" pitchFamily="34" charset="0"/>
                <a:cs typeface="Arial" panose="020B0604020202020204" pitchFamily="34" charset="0"/>
              </a:rPr>
              <a:t>Antibodies</a:t>
            </a:r>
            <a:endParaRPr lang="el-GR" sz="4800" dirty="0">
              <a:ln>
                <a:solidFill>
                  <a:schemeClr val="tx1"/>
                </a:solidFill>
              </a:ln>
              <a:solidFill>
                <a:srgbClr val="00B0F0"/>
              </a:solidFill>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7" name="Διάγραμμα 6">
            <a:extLst>
              <a:ext uri="{FF2B5EF4-FFF2-40B4-BE49-F238E27FC236}">
                <a16:creationId xmlns:a16="http://schemas.microsoft.com/office/drawing/2014/main" id="{42BDF5FB-06A4-654C-8DC1-9F9C7C78A9E9}"/>
              </a:ext>
            </a:extLst>
          </p:cNvPr>
          <p:cNvGraphicFramePr/>
          <p:nvPr>
            <p:extLst>
              <p:ext uri="{D42A27DB-BD31-4B8C-83A1-F6EECF244321}">
                <p14:modId xmlns:p14="http://schemas.microsoft.com/office/powerpoint/2010/main" val="3368949578"/>
              </p:ext>
            </p:extLst>
          </p:nvPr>
        </p:nvGraphicFramePr>
        <p:xfrm>
          <a:off x="0" y="720762"/>
          <a:ext cx="12192000" cy="6137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6533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Jcm 13 04001 g002">
            <a:extLst>
              <a:ext uri="{FF2B5EF4-FFF2-40B4-BE49-F238E27FC236}">
                <a16:creationId xmlns:a16="http://schemas.microsoft.com/office/drawing/2014/main" id="{867AC09F-B97F-17BF-89A3-F10C615B16C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5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87407E5-6AE3-C418-5614-20E190653FEE}"/>
              </a:ext>
            </a:extLst>
          </p:cNvPr>
          <p:cNvSpPr>
            <a:spLocks noChangeArrowheads="1"/>
          </p:cNvSpPr>
          <p:nvPr/>
        </p:nvSpPr>
        <p:spPr bwMode="auto">
          <a:xfrm>
            <a:off x="0" y="6142474"/>
            <a:ext cx="12192000" cy="71302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l-GR" sz="2400" b="0" i="0" u="none" strike="noStrike" cap="none" normalizeH="0" baseline="0" dirty="0">
                <a:ln>
                  <a:noFill/>
                </a:ln>
                <a:solidFill>
                  <a:srgbClr val="7030A0"/>
                </a:solidFill>
                <a:effectLst/>
                <a:latin typeface="inherit"/>
              </a:rPr>
              <a:t> </a:t>
            </a:r>
            <a:r>
              <a:rPr kumimoji="0" lang="el-GR" altLang="el-GR" sz="2400" b="1" i="0" u="none" strike="noStrike" cap="none" normalizeH="0" baseline="0" dirty="0">
                <a:ln>
                  <a:noFill/>
                </a:ln>
                <a:solidFill>
                  <a:srgbClr val="7030A0"/>
                </a:solidFill>
                <a:effectLst/>
                <a:latin typeface="inherit"/>
              </a:rPr>
              <a:t>Μηχανισμοί δράσης βιολογικών φαρμάκων για την </a:t>
            </a:r>
            <a:r>
              <a:rPr kumimoji="0" lang="el-GR" altLang="el-GR" sz="2400" b="1" i="0" u="none" strike="noStrike" cap="none" normalizeH="0" baseline="0" dirty="0" err="1">
                <a:ln>
                  <a:noFill/>
                </a:ln>
                <a:solidFill>
                  <a:srgbClr val="7030A0"/>
                </a:solidFill>
                <a:effectLst/>
                <a:latin typeface="inherit"/>
              </a:rPr>
              <a:t>ατοπική</a:t>
            </a:r>
            <a:r>
              <a:rPr kumimoji="0" lang="el-GR" altLang="el-GR" sz="2400" b="1" i="0" u="none" strike="noStrike" cap="none" normalizeH="0" baseline="0" dirty="0">
                <a:ln>
                  <a:noFill/>
                </a:ln>
                <a:solidFill>
                  <a:srgbClr val="7030A0"/>
                </a:solidFill>
                <a:effectLst/>
                <a:latin typeface="inherit"/>
              </a:rPr>
              <a:t> δερματίτιδα: </a:t>
            </a:r>
            <a:r>
              <a:rPr kumimoji="0" lang="en-US" altLang="el-GR" sz="2400" b="1" i="0" u="none" strike="noStrike" cap="none" normalizeH="0" baseline="0" dirty="0" err="1">
                <a:ln>
                  <a:noFill/>
                </a:ln>
                <a:solidFill>
                  <a:srgbClr val="7030A0"/>
                </a:solidFill>
                <a:effectLst/>
                <a:latin typeface="inherit"/>
              </a:rPr>
              <a:t>Dupilumab,Tralokinumab</a:t>
            </a:r>
            <a:r>
              <a:rPr kumimoji="0" lang="en-US" altLang="el-GR" sz="2400" b="1" i="0" u="none" strike="noStrike" cap="none" normalizeH="0" baseline="0" dirty="0">
                <a:ln>
                  <a:noFill/>
                </a:ln>
                <a:solidFill>
                  <a:srgbClr val="7030A0"/>
                </a:solidFill>
                <a:effectLst/>
                <a:latin typeface="inherit"/>
              </a:rPr>
              <a:t>, Lebrikizumab, </a:t>
            </a:r>
            <a:r>
              <a:rPr kumimoji="0" lang="en-US" altLang="el-GR" sz="2400" b="1" i="0" u="none" strike="noStrike" cap="none" normalizeH="0" baseline="0" dirty="0" err="1">
                <a:ln>
                  <a:noFill/>
                </a:ln>
                <a:solidFill>
                  <a:srgbClr val="7030A0"/>
                </a:solidFill>
                <a:effectLst/>
                <a:latin typeface="inherit"/>
              </a:rPr>
              <a:t>Nemolizumab</a:t>
            </a:r>
            <a:r>
              <a:rPr kumimoji="0" lang="en-US" altLang="el-GR" sz="2400" b="1" i="0" u="none" strike="noStrike" cap="none" normalizeH="0" baseline="0" dirty="0">
                <a:ln>
                  <a:noFill/>
                </a:ln>
                <a:solidFill>
                  <a:srgbClr val="7030A0"/>
                </a:solidFill>
                <a:effectLst/>
                <a:latin typeface="inherit"/>
              </a:rPr>
              <a:t>, </a:t>
            </a:r>
            <a:r>
              <a:rPr kumimoji="0" lang="en-US" altLang="el-GR" sz="2400" b="1" i="0" u="none" strike="noStrike" cap="none" normalizeH="0" baseline="0" dirty="0" err="1">
                <a:ln>
                  <a:noFill/>
                </a:ln>
                <a:solidFill>
                  <a:srgbClr val="7030A0"/>
                </a:solidFill>
                <a:effectLst/>
                <a:latin typeface="inherit"/>
              </a:rPr>
              <a:t>Rocatinlimab</a:t>
            </a:r>
            <a:r>
              <a:rPr lang="en-US" altLang="el-GR" sz="2400" b="1" dirty="0">
                <a:solidFill>
                  <a:srgbClr val="7030A0"/>
                </a:solidFill>
                <a:latin typeface="inherit"/>
              </a:rPr>
              <a:t> </a:t>
            </a:r>
            <a:r>
              <a:rPr lang="el-GR" altLang="el-GR" sz="2400" b="1" dirty="0">
                <a:solidFill>
                  <a:srgbClr val="7030A0"/>
                </a:solidFill>
                <a:latin typeface="inherit"/>
              </a:rPr>
              <a:t>και </a:t>
            </a:r>
            <a:r>
              <a:rPr kumimoji="0" lang="en-US" altLang="el-GR" sz="2400" b="1" i="0" u="none" strike="noStrike" cap="none" normalizeH="0" baseline="0" dirty="0" err="1">
                <a:ln>
                  <a:noFill/>
                </a:ln>
                <a:solidFill>
                  <a:srgbClr val="7030A0"/>
                </a:solidFill>
                <a:effectLst/>
                <a:latin typeface="inherit"/>
              </a:rPr>
              <a:t>Amlitelimab</a:t>
            </a:r>
            <a:r>
              <a:rPr kumimoji="0" lang="en-US" altLang="el-GR" sz="2400" b="1" i="0" u="none" strike="noStrike" cap="none" normalizeH="0" baseline="0" dirty="0">
                <a:ln>
                  <a:noFill/>
                </a:ln>
                <a:solidFill>
                  <a:srgbClr val="7030A0"/>
                </a:solidFill>
                <a:effectLst/>
                <a:latin typeface="inherit"/>
              </a:rPr>
              <a:t>.</a:t>
            </a:r>
            <a:r>
              <a:rPr kumimoji="0" lang="el-GR" altLang="el-GR" sz="2400" b="1" i="0" u="none" strike="noStrike" cap="none" normalizeH="0" baseline="0" dirty="0">
                <a:ln>
                  <a:noFill/>
                </a:ln>
                <a:solidFill>
                  <a:srgbClr val="7030A0"/>
                </a:solidFill>
                <a:effectLst/>
              </a:rPr>
              <a:t> </a:t>
            </a:r>
            <a:endParaRPr kumimoji="0" lang="el-GR" altLang="el-GR" sz="2400" b="1" i="0" u="none" strike="noStrike" cap="none" normalizeH="0" baseline="0" dirty="0">
              <a:ln>
                <a:noFill/>
              </a:ln>
              <a:solidFill>
                <a:srgbClr val="7030A0"/>
              </a:solidFill>
              <a:effectLst/>
              <a:latin typeface="Arial" panose="020B0604020202020204" pitchFamily="34" charset="0"/>
            </a:endParaRPr>
          </a:p>
        </p:txBody>
      </p:sp>
    </p:spTree>
    <p:extLst>
      <p:ext uri="{BB962C8B-B14F-4D97-AF65-F5344CB8AC3E}">
        <p14:creationId xmlns:p14="http://schemas.microsoft.com/office/powerpoint/2010/main" val="689423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CA276B-8BC9-2380-D682-8784770BC846}"/>
              </a:ext>
            </a:extLst>
          </p:cNvPr>
          <p:cNvSpPr txBox="1"/>
          <p:nvPr/>
        </p:nvSpPr>
        <p:spPr>
          <a:xfrm>
            <a:off x="3455180" y="112654"/>
            <a:ext cx="5281639" cy="70788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none" rtlCol="0">
            <a:spAutoFit/>
          </a:bodyPr>
          <a:lstStyle/>
          <a:p>
            <a:r>
              <a:rPr lang="el-GR" sz="4000" dirty="0">
                <a:latin typeface="Sabon Next LT" panose="02000500000000000000" pitchFamily="2" charset="0"/>
                <a:cs typeface="Sabon Next LT" panose="02000500000000000000" pitchFamily="2" charset="0"/>
              </a:rPr>
              <a:t>Ανεπιθύμητες Ενέργειες</a:t>
            </a:r>
          </a:p>
        </p:txBody>
      </p:sp>
      <p:sp>
        <p:nvSpPr>
          <p:cNvPr id="4" name="TextBox 3">
            <a:extLst>
              <a:ext uri="{FF2B5EF4-FFF2-40B4-BE49-F238E27FC236}">
                <a16:creationId xmlns:a16="http://schemas.microsoft.com/office/drawing/2014/main" id="{204B27EE-683C-C7B0-C8BC-2F6963B55CA4}"/>
              </a:ext>
            </a:extLst>
          </p:cNvPr>
          <p:cNvSpPr txBox="1"/>
          <p:nvPr/>
        </p:nvSpPr>
        <p:spPr>
          <a:xfrm>
            <a:off x="1259094" y="1432860"/>
            <a:ext cx="5087470" cy="523220"/>
          </a:xfrm>
          <a:prstGeom prst="rect">
            <a:avLst/>
          </a:prstGeom>
          <a:noFill/>
          <a:ln w="38100">
            <a:noFill/>
          </a:ln>
        </p:spPr>
        <p:txBody>
          <a:bodyPr wrap="square">
            <a:spAutoFit/>
          </a:bodyPr>
          <a:lstStyle/>
          <a:p>
            <a:r>
              <a:rPr lang="el-GR" sz="2800" dirty="0">
                <a:solidFill>
                  <a:srgbClr val="0070C0"/>
                </a:solidFill>
                <a:latin typeface="Aptos" panose="020B0004020202020204" pitchFamily="34" charset="0"/>
                <a:ea typeface="Aptos" panose="020B0004020202020204" pitchFamily="34" charset="0"/>
                <a:cs typeface="Arial" panose="020B0604020202020204" pitchFamily="34" charset="0"/>
              </a:rPr>
              <a:t>Α</a:t>
            </a:r>
            <a:r>
              <a:rPr lang="el-GR" sz="2800" dirty="0">
                <a:solidFill>
                  <a:srgbClr val="0070C0"/>
                </a:solidFill>
                <a:effectLst/>
                <a:latin typeface="Aptos" panose="020B0004020202020204" pitchFamily="34" charset="0"/>
                <a:ea typeface="Aptos" panose="020B0004020202020204" pitchFamily="34" charset="0"/>
                <a:cs typeface="Arial" panose="020B0604020202020204" pitchFamily="34" charset="0"/>
              </a:rPr>
              <a:t>ντιδράσεις στο σημείο ένεσης</a:t>
            </a:r>
            <a:endParaRPr lang="el-GR" sz="2800" dirty="0">
              <a:solidFill>
                <a:srgbClr val="0070C0"/>
              </a:solidFill>
            </a:endParaRPr>
          </a:p>
        </p:txBody>
      </p:sp>
      <p:sp>
        <p:nvSpPr>
          <p:cNvPr id="6" name="TextBox 5">
            <a:extLst>
              <a:ext uri="{FF2B5EF4-FFF2-40B4-BE49-F238E27FC236}">
                <a16:creationId xmlns:a16="http://schemas.microsoft.com/office/drawing/2014/main" id="{8E4B3ECB-7360-B50E-E264-9690B4A66610}"/>
              </a:ext>
            </a:extLst>
          </p:cNvPr>
          <p:cNvSpPr txBox="1"/>
          <p:nvPr/>
        </p:nvSpPr>
        <p:spPr>
          <a:xfrm>
            <a:off x="9612940" y="1480034"/>
            <a:ext cx="2423160" cy="523220"/>
          </a:xfrm>
          <a:prstGeom prst="rect">
            <a:avLst/>
          </a:prstGeom>
          <a:noFill/>
          <a:ln w="38100">
            <a:noFill/>
          </a:ln>
        </p:spPr>
        <p:txBody>
          <a:bodyPr wrap="square">
            <a:spAutoFit/>
          </a:bodyPr>
          <a:lstStyle/>
          <a:p>
            <a:r>
              <a:rPr lang="el-GR" sz="2800" dirty="0">
                <a:solidFill>
                  <a:srgbClr val="0070C0"/>
                </a:solidFill>
                <a:latin typeface="Aptos" panose="020B0004020202020204" pitchFamily="34" charset="0"/>
                <a:ea typeface="Aptos" panose="020B0004020202020204" pitchFamily="34" charset="0"/>
                <a:cs typeface="Arial" panose="020B0604020202020204" pitchFamily="34" charset="0"/>
              </a:rPr>
              <a:t>Ε</a:t>
            </a:r>
            <a:r>
              <a:rPr lang="el-GR" sz="2800" dirty="0">
                <a:solidFill>
                  <a:srgbClr val="0070C0"/>
                </a:solidFill>
                <a:effectLst/>
                <a:latin typeface="Aptos" panose="020B0004020202020204" pitchFamily="34" charset="0"/>
                <a:ea typeface="Aptos" panose="020B0004020202020204" pitchFamily="34" charset="0"/>
                <a:cs typeface="Arial" panose="020B0604020202020204" pitchFamily="34" charset="0"/>
              </a:rPr>
              <a:t>πιπεφυκίτιδα</a:t>
            </a:r>
            <a:endParaRPr lang="el-GR" sz="2800" dirty="0">
              <a:solidFill>
                <a:srgbClr val="0070C0"/>
              </a:solidFill>
            </a:endParaRPr>
          </a:p>
        </p:txBody>
      </p:sp>
      <p:sp>
        <p:nvSpPr>
          <p:cNvPr id="8" name="TextBox 7">
            <a:extLst>
              <a:ext uri="{FF2B5EF4-FFF2-40B4-BE49-F238E27FC236}">
                <a16:creationId xmlns:a16="http://schemas.microsoft.com/office/drawing/2014/main" id="{B03E35FE-9A1F-F5C9-3134-7AA51C43D004}"/>
              </a:ext>
            </a:extLst>
          </p:cNvPr>
          <p:cNvSpPr txBox="1"/>
          <p:nvPr/>
        </p:nvSpPr>
        <p:spPr>
          <a:xfrm>
            <a:off x="1259093" y="3311400"/>
            <a:ext cx="5087469" cy="954107"/>
          </a:xfrm>
          <a:prstGeom prst="rect">
            <a:avLst/>
          </a:prstGeom>
          <a:noFill/>
          <a:ln w="38100">
            <a:noFill/>
          </a:ln>
        </p:spPr>
        <p:txBody>
          <a:bodyPr wrap="square">
            <a:spAutoFit/>
          </a:bodyPr>
          <a:lstStyle/>
          <a:p>
            <a:r>
              <a:rPr lang="el-GR" sz="2800" dirty="0">
                <a:solidFill>
                  <a:srgbClr val="0070C0"/>
                </a:solidFill>
                <a:latin typeface="Aptos" panose="020B0004020202020204" pitchFamily="34" charset="0"/>
                <a:ea typeface="Aptos" panose="020B0004020202020204" pitchFamily="34" charset="0"/>
                <a:cs typeface="Arial" panose="020B0604020202020204" pitchFamily="34" charset="0"/>
              </a:rPr>
              <a:t>Λ</a:t>
            </a:r>
            <a:r>
              <a:rPr lang="el-GR" sz="2800" dirty="0">
                <a:solidFill>
                  <a:srgbClr val="0070C0"/>
                </a:solidFill>
                <a:effectLst/>
                <a:latin typeface="Aptos" panose="020B0004020202020204" pitchFamily="34" charset="0"/>
                <a:ea typeface="Aptos" panose="020B0004020202020204" pitchFamily="34" charset="0"/>
                <a:cs typeface="Arial" panose="020B0604020202020204" pitchFamily="34" charset="0"/>
              </a:rPr>
              <a:t>οιμώξεις της άνω αναπνευστικής οδού</a:t>
            </a:r>
            <a:endParaRPr lang="el-GR" sz="2800" dirty="0">
              <a:solidFill>
                <a:srgbClr val="0070C0"/>
              </a:solidFill>
            </a:endParaRPr>
          </a:p>
        </p:txBody>
      </p:sp>
      <p:sp>
        <p:nvSpPr>
          <p:cNvPr id="10" name="TextBox 9">
            <a:extLst>
              <a:ext uri="{FF2B5EF4-FFF2-40B4-BE49-F238E27FC236}">
                <a16:creationId xmlns:a16="http://schemas.microsoft.com/office/drawing/2014/main" id="{CE4C3729-7575-01DB-1AEE-34F7548BE2B6}"/>
              </a:ext>
            </a:extLst>
          </p:cNvPr>
          <p:cNvSpPr txBox="1"/>
          <p:nvPr/>
        </p:nvSpPr>
        <p:spPr>
          <a:xfrm>
            <a:off x="8273527" y="3557526"/>
            <a:ext cx="3918473" cy="523220"/>
          </a:xfrm>
          <a:prstGeom prst="rect">
            <a:avLst/>
          </a:prstGeom>
          <a:noFill/>
          <a:ln w="38100">
            <a:noFill/>
          </a:ln>
        </p:spPr>
        <p:txBody>
          <a:bodyPr wrap="square">
            <a:spAutoFit/>
          </a:bodyPr>
          <a:lstStyle/>
          <a:p>
            <a:r>
              <a:rPr lang="el-GR" sz="2800" dirty="0">
                <a:solidFill>
                  <a:srgbClr val="0070C0"/>
                </a:solidFill>
                <a:latin typeface="Aptos" panose="020B0004020202020204" pitchFamily="34" charset="0"/>
                <a:ea typeface="Aptos" panose="020B0004020202020204" pitchFamily="34" charset="0"/>
                <a:cs typeface="Times New Roman" panose="02020603050405020304" pitchFamily="18" charset="0"/>
              </a:rPr>
              <a:t>Άλλες ιογενείς λοιμώξεις</a:t>
            </a:r>
            <a:endParaRPr lang="el-GR" sz="2800" dirty="0">
              <a:solidFill>
                <a:srgbClr val="0070C0"/>
              </a:solidFill>
            </a:endParaRPr>
          </a:p>
        </p:txBody>
      </p:sp>
      <p:sp>
        <p:nvSpPr>
          <p:cNvPr id="12" name="TextBox 11">
            <a:extLst>
              <a:ext uri="{FF2B5EF4-FFF2-40B4-BE49-F238E27FC236}">
                <a16:creationId xmlns:a16="http://schemas.microsoft.com/office/drawing/2014/main" id="{32F61A17-22B2-8A8B-E26E-636BCE1DB2A8}"/>
              </a:ext>
            </a:extLst>
          </p:cNvPr>
          <p:cNvSpPr txBox="1"/>
          <p:nvPr/>
        </p:nvSpPr>
        <p:spPr>
          <a:xfrm>
            <a:off x="8574345" y="5791239"/>
            <a:ext cx="3617655" cy="954107"/>
          </a:xfrm>
          <a:prstGeom prst="rect">
            <a:avLst/>
          </a:prstGeom>
          <a:noFill/>
          <a:ln w="38100">
            <a:noFill/>
          </a:ln>
        </p:spPr>
        <p:txBody>
          <a:bodyPr wrap="square">
            <a:spAutoFit/>
          </a:bodyPr>
          <a:lstStyle/>
          <a:p>
            <a:r>
              <a:rPr lang="el-GR" sz="2800" dirty="0">
                <a:solidFill>
                  <a:srgbClr val="0070C0"/>
                </a:solidFill>
              </a:rPr>
              <a:t>Επιδείνωση άσθματος (</a:t>
            </a:r>
            <a:r>
              <a:rPr lang="en-US" sz="2800" dirty="0" err="1">
                <a:solidFill>
                  <a:srgbClr val="0070C0"/>
                </a:solidFill>
              </a:rPr>
              <a:t>nemolizumab</a:t>
            </a:r>
            <a:r>
              <a:rPr lang="en-US" sz="2800" dirty="0">
                <a:solidFill>
                  <a:srgbClr val="0070C0"/>
                </a:solidFill>
              </a:rPr>
              <a:t>)</a:t>
            </a:r>
            <a:endParaRPr lang="el-GR" sz="2800" dirty="0">
              <a:solidFill>
                <a:srgbClr val="0070C0"/>
              </a:solidFill>
            </a:endParaRPr>
          </a:p>
        </p:txBody>
      </p:sp>
      <p:sp>
        <p:nvSpPr>
          <p:cNvPr id="14" name="TextBox 13">
            <a:extLst>
              <a:ext uri="{FF2B5EF4-FFF2-40B4-BE49-F238E27FC236}">
                <a16:creationId xmlns:a16="http://schemas.microsoft.com/office/drawing/2014/main" id="{F7471B85-7742-0F6B-6DB2-07CD36474E07}"/>
              </a:ext>
            </a:extLst>
          </p:cNvPr>
          <p:cNvSpPr txBox="1"/>
          <p:nvPr/>
        </p:nvSpPr>
        <p:spPr>
          <a:xfrm>
            <a:off x="1259093" y="5760249"/>
            <a:ext cx="5368063" cy="954107"/>
          </a:xfrm>
          <a:prstGeom prst="rect">
            <a:avLst/>
          </a:prstGeom>
          <a:noFill/>
          <a:ln w="38100">
            <a:noFill/>
          </a:ln>
        </p:spPr>
        <p:txBody>
          <a:bodyPr wrap="square">
            <a:spAutoFit/>
          </a:bodyPr>
          <a:lstStyle/>
          <a:p>
            <a:r>
              <a:rPr lang="el-GR" sz="2800" dirty="0">
                <a:solidFill>
                  <a:srgbClr val="0070C0"/>
                </a:solidFill>
                <a:latin typeface="Aptos" panose="020B0004020202020204" pitchFamily="34" charset="0"/>
                <a:ea typeface="Aptos" panose="020B0004020202020204" pitchFamily="34" charset="0"/>
                <a:cs typeface="Times New Roman" panose="02020603050405020304" pitchFamily="18" charset="0"/>
              </a:rPr>
              <a:t>Λ</a:t>
            </a:r>
            <a:r>
              <a:rPr lang="el-GR" sz="28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οιμώξεις και διαταραχές του δέρματος ή του υποδόριου ιστού</a:t>
            </a:r>
            <a:endParaRPr lang="el-GR" sz="2800" dirty="0">
              <a:solidFill>
                <a:srgbClr val="0070C0"/>
              </a:solidFill>
            </a:endParaRPr>
          </a:p>
        </p:txBody>
      </p:sp>
      <p:pic>
        <p:nvPicPr>
          <p:cNvPr id="20" name="Γραφικό 19" descr="Σταγονόμετρο με συμπαγές γέμισμα">
            <a:extLst>
              <a:ext uri="{FF2B5EF4-FFF2-40B4-BE49-F238E27FC236}">
                <a16:creationId xmlns:a16="http://schemas.microsoft.com/office/drawing/2014/main" id="{F2409505-56BC-80DD-CB53-2AB35B6979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55" y="1163602"/>
            <a:ext cx="914400" cy="914400"/>
          </a:xfrm>
          <a:prstGeom prst="rect">
            <a:avLst/>
          </a:prstGeom>
        </p:spPr>
      </p:pic>
      <p:pic>
        <p:nvPicPr>
          <p:cNvPr id="34" name="Γραφικό 33" descr="βήχας με συμπαγές γέμισμα">
            <a:extLst>
              <a:ext uri="{FF2B5EF4-FFF2-40B4-BE49-F238E27FC236}">
                <a16:creationId xmlns:a16="http://schemas.microsoft.com/office/drawing/2014/main" id="{E52EFF77-7F4C-3258-201A-614ABF10A71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59127" y="5780102"/>
            <a:ext cx="914400" cy="914400"/>
          </a:xfrm>
          <a:prstGeom prst="rect">
            <a:avLst/>
          </a:prstGeom>
        </p:spPr>
      </p:pic>
      <p:pic>
        <p:nvPicPr>
          <p:cNvPr id="36" name="Γραφικό 35" descr="Πνεύµονες με συμπαγές γέμισμα">
            <a:extLst>
              <a:ext uri="{FF2B5EF4-FFF2-40B4-BE49-F238E27FC236}">
                <a16:creationId xmlns:a16="http://schemas.microsoft.com/office/drawing/2014/main" id="{FA442650-DD83-9DCA-544A-900505AC30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662" y="3331253"/>
            <a:ext cx="914400" cy="914400"/>
          </a:xfrm>
          <a:prstGeom prst="rect">
            <a:avLst/>
          </a:prstGeom>
        </p:spPr>
      </p:pic>
      <p:pic>
        <p:nvPicPr>
          <p:cNvPr id="38" name="Γραφικό 37" descr="Μάτια με συμπαγές γέμισμα">
            <a:extLst>
              <a:ext uri="{FF2B5EF4-FFF2-40B4-BE49-F238E27FC236}">
                <a16:creationId xmlns:a16="http://schemas.microsoft.com/office/drawing/2014/main" id="{1941F80B-92FB-922C-2E15-9E941548E9E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74345" y="1284444"/>
            <a:ext cx="914400" cy="914400"/>
          </a:xfrm>
          <a:prstGeom prst="rect">
            <a:avLst/>
          </a:prstGeom>
        </p:spPr>
      </p:pic>
      <p:pic>
        <p:nvPicPr>
          <p:cNvPr id="40" name="Γραφικό 39" descr="Covid-19 με συμπαγές γέμισμα">
            <a:extLst>
              <a:ext uri="{FF2B5EF4-FFF2-40B4-BE49-F238E27FC236}">
                <a16:creationId xmlns:a16="http://schemas.microsoft.com/office/drawing/2014/main" id="{11E0BE62-56D5-95D8-E535-DB6D8FE971B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311614" y="3361936"/>
            <a:ext cx="914400" cy="914400"/>
          </a:xfrm>
          <a:prstGeom prst="rect">
            <a:avLst/>
          </a:prstGeom>
        </p:spPr>
      </p:pic>
      <p:pic>
        <p:nvPicPr>
          <p:cNvPr id="42" name="Γραφικό 41" descr="μικρόβιο με συμπαγές γέμισμα">
            <a:extLst>
              <a:ext uri="{FF2B5EF4-FFF2-40B4-BE49-F238E27FC236}">
                <a16:creationId xmlns:a16="http://schemas.microsoft.com/office/drawing/2014/main" id="{05D8C7A8-67FE-3A2E-D7FA-AB0F287E139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099" y="5760249"/>
            <a:ext cx="914400" cy="914400"/>
          </a:xfrm>
          <a:prstGeom prst="rect">
            <a:avLst/>
          </a:prstGeom>
        </p:spPr>
      </p:pic>
    </p:spTree>
    <p:extLst>
      <p:ext uri="{BB962C8B-B14F-4D97-AF65-F5344CB8AC3E}">
        <p14:creationId xmlns:p14="http://schemas.microsoft.com/office/powerpoint/2010/main" val="227517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0DD8B19-A96E-8BAD-EFF9-09FAFBA6B248}"/>
              </a:ext>
            </a:extLst>
          </p:cNvPr>
          <p:cNvSpPr>
            <a:spLocks noGrp="1"/>
          </p:cNvSpPr>
          <p:nvPr>
            <p:ph type="title"/>
          </p:nvPr>
        </p:nvSpPr>
        <p:spPr>
          <a:xfrm>
            <a:off x="447261" y="186856"/>
            <a:ext cx="10707755" cy="657969"/>
          </a:xfrm>
        </p:spPr>
        <p:txBody>
          <a:bodyPr>
            <a:normAutofit fontScale="90000"/>
          </a:bodyPr>
          <a:lstStyle/>
          <a:p>
            <a:pPr algn="ctr"/>
            <a:r>
              <a:rPr lang="el-GR" dirty="0">
                <a:latin typeface="Arial" panose="020B0604020202020204" pitchFamily="34" charset="0"/>
                <a:cs typeface="Arial" panose="020B0604020202020204" pitchFamily="34" charset="0"/>
              </a:rPr>
              <a:t>Συμπεράσματα-Λεύκη</a:t>
            </a:r>
          </a:p>
        </p:txBody>
      </p:sp>
      <p:sp>
        <p:nvSpPr>
          <p:cNvPr id="3" name="Θέση περιεχομένου 2">
            <a:extLst>
              <a:ext uri="{FF2B5EF4-FFF2-40B4-BE49-F238E27FC236}">
                <a16:creationId xmlns:a16="http://schemas.microsoft.com/office/drawing/2014/main" id="{E95F7FFB-21BF-4ACA-13D9-D6E30A7704AA}"/>
              </a:ext>
            </a:extLst>
          </p:cNvPr>
          <p:cNvSpPr>
            <a:spLocks noGrp="1"/>
          </p:cNvSpPr>
          <p:nvPr>
            <p:ph idx="1"/>
          </p:nvPr>
        </p:nvSpPr>
        <p:spPr>
          <a:xfrm>
            <a:off x="1" y="944217"/>
            <a:ext cx="11976652" cy="5635487"/>
          </a:xfrm>
        </p:spPr>
        <p:txBody>
          <a:bodyPr>
            <a:normAutofit fontScale="55000" lnSpcReduction="20000"/>
          </a:bodyPr>
          <a:lstStyle/>
          <a:p>
            <a:r>
              <a:rPr lang="el-GR" sz="3600" dirty="0">
                <a:latin typeface="Arial" panose="020B0604020202020204" pitchFamily="34" charset="0"/>
                <a:cs typeface="Arial" panose="020B0604020202020204" pitchFamily="34" charset="0"/>
              </a:rPr>
              <a:t>Λόγω της καλύτερης κατανόησης της </a:t>
            </a:r>
            <a:r>
              <a:rPr lang="el-GR" sz="3600" dirty="0" err="1">
                <a:latin typeface="Arial" panose="020B0604020202020204" pitchFamily="34" charset="0"/>
                <a:cs typeface="Arial" panose="020B0604020202020204" pitchFamily="34" charset="0"/>
              </a:rPr>
              <a:t>παθοφυσιολογίας</a:t>
            </a:r>
            <a:r>
              <a:rPr lang="el-GR" sz="3600" dirty="0">
                <a:latin typeface="Arial" panose="020B0604020202020204" pitchFamily="34" charset="0"/>
                <a:cs typeface="Arial" panose="020B0604020202020204" pitchFamily="34" charset="0"/>
              </a:rPr>
              <a:t>, έχουν εμφανιστεί νεότερες ειδικές </a:t>
            </a:r>
            <a:r>
              <a:rPr lang="el-GR" sz="3600" dirty="0" err="1">
                <a:latin typeface="Arial" panose="020B0604020202020204" pitchFamily="34" charset="0"/>
                <a:cs typeface="Arial" panose="020B0604020202020204" pitchFamily="34" charset="0"/>
              </a:rPr>
              <a:t>στοχευμένες</a:t>
            </a:r>
            <a:r>
              <a:rPr lang="el-GR" sz="3600" dirty="0">
                <a:latin typeface="Arial" panose="020B0604020202020204" pitchFamily="34" charset="0"/>
                <a:cs typeface="Arial" panose="020B0604020202020204" pitchFamily="34" charset="0"/>
              </a:rPr>
              <a:t> θεραπείες που στοχεύουν στον περιορισμό της εξέλιξης της νόσου και στην επίτευξη </a:t>
            </a:r>
            <a:r>
              <a:rPr lang="el-GR" sz="3600" dirty="0" err="1">
                <a:latin typeface="Arial" panose="020B0604020202020204" pitchFamily="34" charset="0"/>
                <a:cs typeface="Arial" panose="020B0604020202020204" pitchFamily="34" charset="0"/>
              </a:rPr>
              <a:t>επαναμελάγχρωσης</a:t>
            </a:r>
            <a:r>
              <a:rPr lang="el-GR" sz="3600" dirty="0">
                <a:latin typeface="Arial" panose="020B0604020202020204" pitchFamily="34" charset="0"/>
                <a:cs typeface="Arial" panose="020B0604020202020204" pitchFamily="34" charset="0"/>
              </a:rPr>
              <a:t> με καλό προφίλ ασφάλειας</a:t>
            </a:r>
          </a:p>
          <a:p>
            <a:r>
              <a:rPr lang="el-GR" sz="3600" dirty="0">
                <a:latin typeface="Arial" panose="020B0604020202020204" pitchFamily="34" charset="0"/>
                <a:cs typeface="Arial" panose="020B0604020202020204" pitchFamily="34" charset="0"/>
              </a:rPr>
              <a:t>Η έρευνα βρίσκεται σε εξέλιξη για τη διερεύνηση των </a:t>
            </a:r>
            <a:r>
              <a:rPr lang="el-GR" sz="3600" b="1" dirty="0">
                <a:solidFill>
                  <a:srgbClr val="0070C0"/>
                </a:solidFill>
                <a:latin typeface="Arial" panose="020B0604020202020204" pitchFamily="34" charset="0"/>
                <a:cs typeface="Arial" panose="020B0604020202020204" pitchFamily="34" charset="0"/>
              </a:rPr>
              <a:t>σημαντικών </a:t>
            </a:r>
            <a:r>
              <a:rPr lang="el-GR" sz="3600" b="1" dirty="0" err="1">
                <a:solidFill>
                  <a:srgbClr val="0070C0"/>
                </a:solidFill>
                <a:latin typeface="Arial" panose="020B0604020202020204" pitchFamily="34" charset="0"/>
                <a:cs typeface="Arial" panose="020B0604020202020204" pitchFamily="34" charset="0"/>
              </a:rPr>
              <a:t>κυτοκινών</a:t>
            </a:r>
            <a:r>
              <a:rPr lang="el-GR" sz="3600" b="1" dirty="0">
                <a:solidFill>
                  <a:srgbClr val="0070C0"/>
                </a:solidFill>
                <a:latin typeface="Arial" panose="020B0604020202020204" pitchFamily="34" charset="0"/>
                <a:cs typeface="Arial" panose="020B0604020202020204" pitchFamily="34" charset="0"/>
              </a:rPr>
              <a:t> </a:t>
            </a:r>
            <a:r>
              <a:rPr lang="el-GR" sz="3600" dirty="0">
                <a:latin typeface="Arial" panose="020B0604020202020204" pitchFamily="34" charset="0"/>
                <a:cs typeface="Arial" panose="020B0604020202020204" pitchFamily="34" charset="0"/>
              </a:rPr>
              <a:t>που εμπλέκονται στην </a:t>
            </a:r>
            <a:r>
              <a:rPr lang="el-GR" sz="3600" dirty="0" err="1">
                <a:latin typeface="Arial" panose="020B0604020202020204" pitchFamily="34" charset="0"/>
                <a:cs typeface="Arial" panose="020B0604020202020204" pitchFamily="34" charset="0"/>
              </a:rPr>
              <a:t>παθογένεση</a:t>
            </a:r>
            <a:r>
              <a:rPr lang="el-GR" sz="3600" dirty="0">
                <a:latin typeface="Arial" panose="020B0604020202020204" pitchFamily="34" charset="0"/>
                <a:cs typeface="Arial" panose="020B0604020202020204" pitchFamily="34" charset="0"/>
              </a:rPr>
              <a:t> της λεύκης, συμπεριλαμβανομένων των </a:t>
            </a:r>
            <a:r>
              <a:rPr lang="el-GR" sz="3600" b="1" dirty="0">
                <a:solidFill>
                  <a:srgbClr val="C00000"/>
                </a:solidFill>
                <a:latin typeface="Arial" panose="020B0604020202020204" pitchFamily="34" charset="0"/>
                <a:cs typeface="Arial" panose="020B0604020202020204" pitchFamily="34" charset="0"/>
              </a:rPr>
              <a:t>IFN-γ, CXCL10, CXCR3, HSP70i, IL-15, IL-17/23 </a:t>
            </a:r>
            <a:r>
              <a:rPr lang="el-GR" sz="3600" dirty="0">
                <a:latin typeface="Arial" panose="020B0604020202020204" pitchFamily="34" charset="0"/>
                <a:cs typeface="Arial" panose="020B0604020202020204" pitchFamily="34" charset="0"/>
              </a:rPr>
              <a:t>και </a:t>
            </a:r>
            <a:r>
              <a:rPr lang="el-GR" sz="3600" b="1" dirty="0">
                <a:solidFill>
                  <a:srgbClr val="C00000"/>
                </a:solidFill>
                <a:latin typeface="Arial" panose="020B0604020202020204" pitchFamily="34" charset="0"/>
                <a:cs typeface="Arial" panose="020B0604020202020204" pitchFamily="34" charset="0"/>
              </a:rPr>
              <a:t>TNF</a:t>
            </a:r>
            <a:r>
              <a:rPr lang="el-GR" sz="3600" dirty="0">
                <a:latin typeface="Arial" panose="020B0604020202020204" pitchFamily="34" charset="0"/>
                <a:cs typeface="Arial" panose="020B0604020202020204" pitchFamily="34" charset="0"/>
              </a:rPr>
              <a:t>, ο αποκλεισμός των οποίων έχει υποβληθεί σε προκαταρκτικές δοκιμές σε μοντέλα ζώων και ορισμένους ασθενείς</a:t>
            </a:r>
            <a:endParaRPr lang="en-US" sz="3600" dirty="0">
              <a:latin typeface="Arial" panose="020B0604020202020204" pitchFamily="34" charset="0"/>
              <a:cs typeface="Arial" panose="020B0604020202020204" pitchFamily="34" charset="0"/>
            </a:endParaRPr>
          </a:p>
          <a:p>
            <a:r>
              <a:rPr lang="el-GR" sz="3600" dirty="0">
                <a:latin typeface="Arial" panose="020B0604020202020204" pitchFamily="34" charset="0"/>
                <a:cs typeface="Arial" panose="020B0604020202020204" pitchFamily="34" charset="0"/>
              </a:rPr>
              <a:t>Υπάρχουν περιορισμένες μελέτες που αξιολογούν την επίδραση των βιολογικών φαρμάκων στη λεύκη </a:t>
            </a:r>
            <a:r>
              <a:rPr lang="el-GR" sz="3600" dirty="0">
                <a:latin typeface="Arial" panose="020B0604020202020204" pitchFamily="34" charset="0"/>
                <a:cs typeface="Arial" panose="020B0604020202020204" pitchFamily="34" charset="0"/>
                <a:sym typeface="Wingdings" panose="05000000000000000000" pitchFamily="2" charset="2"/>
              </a:rPr>
              <a:t> </a:t>
            </a:r>
            <a:r>
              <a:rPr lang="el-GR" sz="3600" dirty="0">
                <a:latin typeface="Arial" panose="020B0604020202020204" pitchFamily="34" charset="0"/>
                <a:cs typeface="Arial" panose="020B0604020202020204" pitchFamily="34" charset="0"/>
              </a:rPr>
              <a:t>Απαιτούνται περισσότερες in </a:t>
            </a:r>
            <a:r>
              <a:rPr lang="el-GR" sz="3600" dirty="0" err="1">
                <a:latin typeface="Arial" panose="020B0604020202020204" pitchFamily="34" charset="0"/>
                <a:cs typeface="Arial" panose="020B0604020202020204" pitchFamily="34" charset="0"/>
              </a:rPr>
              <a:t>vitro</a:t>
            </a:r>
            <a:r>
              <a:rPr lang="el-GR" sz="3600" dirty="0">
                <a:latin typeface="Arial" panose="020B0604020202020204" pitchFamily="34" charset="0"/>
                <a:cs typeface="Arial" panose="020B0604020202020204" pitchFamily="34" charset="0"/>
              </a:rPr>
              <a:t> μελέτες και κλινική έρευνα </a:t>
            </a:r>
          </a:p>
          <a:p>
            <a:r>
              <a:rPr lang="el-GR" sz="3600" dirty="0">
                <a:latin typeface="Arial" panose="020B0604020202020204" pitchFamily="34" charset="0"/>
                <a:cs typeface="Arial" panose="020B0604020202020204" pitchFamily="34" charset="0"/>
              </a:rPr>
              <a:t>Οι νεότερες θεραπείες προσφέρουν ελπίδα για πιο </a:t>
            </a:r>
            <a:r>
              <a:rPr lang="el-GR" sz="3600" dirty="0" err="1">
                <a:latin typeface="Arial" panose="020B0604020202020204" pitchFamily="34" charset="0"/>
                <a:cs typeface="Arial" panose="020B0604020202020204" pitchFamily="34" charset="0"/>
              </a:rPr>
              <a:t>στοχευμένη</a:t>
            </a:r>
            <a:r>
              <a:rPr lang="el-GR" sz="3600" dirty="0">
                <a:latin typeface="Arial" panose="020B0604020202020204" pitchFamily="34" charset="0"/>
                <a:cs typeface="Arial" panose="020B0604020202020204" pitchFamily="34" charset="0"/>
              </a:rPr>
              <a:t> και αποτελεσματική θεραπεία, αλλά περαιτέρω μελέτες ασφάλειας και αποτελεσματικότητας είναι απαραίτητες </a:t>
            </a:r>
          </a:p>
          <a:p>
            <a:r>
              <a:rPr lang="el-GR" sz="3600" dirty="0">
                <a:latin typeface="Arial" panose="020B0604020202020204" pitchFamily="34" charset="0"/>
                <a:cs typeface="Arial" panose="020B0604020202020204" pitchFamily="34" charset="0"/>
              </a:rPr>
              <a:t>Τα </a:t>
            </a:r>
            <a:r>
              <a:rPr lang="el-GR" sz="3600" b="1" dirty="0">
                <a:solidFill>
                  <a:srgbClr val="C00000"/>
                </a:solidFill>
                <a:latin typeface="Arial" panose="020B0604020202020204" pitchFamily="34" charset="0"/>
                <a:cs typeface="Arial" panose="020B0604020202020204" pitchFamily="34" charset="0"/>
              </a:rPr>
              <a:t>παραδοσιακά βιολογικά φάρμακα που χρησιμοποιούνται στην ψωρίαση </a:t>
            </a:r>
            <a:r>
              <a:rPr lang="el-GR" sz="3600" dirty="0">
                <a:latin typeface="Arial" panose="020B0604020202020204" pitchFamily="34" charset="0"/>
                <a:cs typeface="Arial" panose="020B0604020202020204" pitchFamily="34" charset="0"/>
              </a:rPr>
              <a:t>(</a:t>
            </a:r>
            <a:r>
              <a:rPr lang="el-GR" sz="3600" u="sng" dirty="0">
                <a:latin typeface="Arial" panose="020B0604020202020204" pitchFamily="34" charset="0"/>
                <a:cs typeface="Arial" panose="020B0604020202020204" pitchFamily="34" charset="0"/>
              </a:rPr>
              <a:t>αναστολείς </a:t>
            </a:r>
            <a:r>
              <a:rPr lang="en-US" sz="3600" u="sng" dirty="0">
                <a:latin typeface="Arial" panose="020B0604020202020204" pitchFamily="34" charset="0"/>
                <a:cs typeface="Arial" panose="020B0604020202020204" pitchFamily="34" charset="0"/>
              </a:rPr>
              <a:t>TNF-</a:t>
            </a:r>
            <a:r>
              <a:rPr lang="el-GR" sz="3600" u="sng" dirty="0">
                <a:latin typeface="Arial" panose="020B0604020202020204" pitchFamily="34" charset="0"/>
                <a:cs typeface="Arial" panose="020B0604020202020204" pitchFamily="34" charset="0"/>
              </a:rPr>
              <a:t>α και αναστολείς </a:t>
            </a:r>
            <a:r>
              <a:rPr lang="en-US" sz="3600" u="sng" dirty="0">
                <a:latin typeface="Arial" panose="020B0604020202020204" pitchFamily="34" charset="0"/>
                <a:cs typeface="Arial" panose="020B0604020202020204" pitchFamily="34" charset="0"/>
              </a:rPr>
              <a:t>IL</a:t>
            </a:r>
            <a:r>
              <a:rPr lang="en-US" sz="3600" dirty="0">
                <a:latin typeface="Arial" panose="020B0604020202020204" pitchFamily="34" charset="0"/>
                <a:cs typeface="Arial" panose="020B0604020202020204" pitchFamily="34" charset="0"/>
              </a:rPr>
              <a:t>)</a:t>
            </a:r>
            <a:r>
              <a:rPr lang="el-GR" sz="3600" dirty="0">
                <a:latin typeface="Arial" panose="020B0604020202020204" pitchFamily="34" charset="0"/>
                <a:cs typeface="Arial" panose="020B0604020202020204" pitchFamily="34" charset="0"/>
              </a:rPr>
              <a:t> έχουν δείξει </a:t>
            </a:r>
            <a:r>
              <a:rPr lang="el-GR" sz="3600" b="1" dirty="0">
                <a:solidFill>
                  <a:srgbClr val="0070C0"/>
                </a:solidFill>
                <a:latin typeface="Arial" panose="020B0604020202020204" pitchFamily="34" charset="0"/>
                <a:cs typeface="Arial" panose="020B0604020202020204" pitchFamily="34" charset="0"/>
              </a:rPr>
              <a:t>μικτά αποτελέσματα στη θεραπεία της λεύκης</a:t>
            </a:r>
            <a:r>
              <a:rPr lang="el-GR" sz="3600" dirty="0">
                <a:latin typeface="Arial" panose="020B0604020202020204" pitchFamily="34" charset="0"/>
                <a:cs typeface="Arial" panose="020B0604020202020204" pitchFamily="34" charset="0"/>
              </a:rPr>
              <a:t>, χωρίς σαφή στοιχεία ότι είναι αποτελεσματικά ως θεραπεία</a:t>
            </a:r>
          </a:p>
          <a:p>
            <a:r>
              <a:rPr lang="el-GR" sz="3600" dirty="0">
                <a:latin typeface="Arial" panose="020B0604020202020204" pitchFamily="34" charset="0"/>
                <a:cs typeface="Arial" panose="020B0604020202020204" pitchFamily="34" charset="0"/>
              </a:rPr>
              <a:t>Απαιτούνται περαιτέρω μελέτες για τη διερεύνηση των αναστολέων </a:t>
            </a:r>
            <a:r>
              <a:rPr lang="el-GR" sz="3600" b="1" dirty="0">
                <a:solidFill>
                  <a:srgbClr val="C00000"/>
                </a:solidFill>
                <a:latin typeface="Arial" panose="020B0604020202020204" pitchFamily="34" charset="0"/>
                <a:cs typeface="Arial" panose="020B0604020202020204" pitchFamily="34" charset="0"/>
              </a:rPr>
              <a:t>IL-17</a:t>
            </a:r>
            <a:r>
              <a:rPr lang="el-GR" sz="3600" dirty="0">
                <a:latin typeface="Arial" panose="020B0604020202020204" pitchFamily="34" charset="0"/>
                <a:cs typeface="Arial" panose="020B0604020202020204" pitchFamily="34" charset="0"/>
              </a:rPr>
              <a:t> και </a:t>
            </a:r>
            <a:r>
              <a:rPr lang="el-GR" sz="3600" b="1" dirty="0">
                <a:solidFill>
                  <a:srgbClr val="C00000"/>
                </a:solidFill>
                <a:latin typeface="Arial" panose="020B0604020202020204" pitchFamily="34" charset="0"/>
                <a:cs typeface="Arial" panose="020B0604020202020204" pitchFamily="34" charset="0"/>
              </a:rPr>
              <a:t>IL-23</a:t>
            </a:r>
            <a:r>
              <a:rPr lang="el-GR" sz="3600" dirty="0">
                <a:latin typeface="Arial" panose="020B0604020202020204" pitchFamily="34" charset="0"/>
                <a:cs typeface="Arial" panose="020B0604020202020204" pitchFamily="34" charset="0"/>
              </a:rPr>
              <a:t> ως πιθανές θεραπείες για τη λεύκη</a:t>
            </a:r>
            <a:endParaRPr lang="en-US" sz="3600" dirty="0">
              <a:latin typeface="Arial" panose="020B0604020202020204" pitchFamily="34" charset="0"/>
              <a:cs typeface="Arial" panose="020B0604020202020204" pitchFamily="34" charset="0"/>
            </a:endParaRPr>
          </a:p>
          <a:p>
            <a:r>
              <a:rPr lang="el-GR" sz="3600" dirty="0">
                <a:latin typeface="Arial" panose="020B0604020202020204" pitchFamily="34" charset="0"/>
                <a:cs typeface="Arial" panose="020B0604020202020204" pitchFamily="34" charset="0"/>
              </a:rPr>
              <a:t>Πιο </a:t>
            </a:r>
            <a:r>
              <a:rPr lang="el-GR" sz="3600" b="1" dirty="0">
                <a:solidFill>
                  <a:srgbClr val="C00000"/>
                </a:solidFill>
                <a:latin typeface="Arial" panose="020B0604020202020204" pitchFamily="34" charset="0"/>
                <a:cs typeface="Arial" panose="020B0604020202020204" pitchFamily="34" charset="0"/>
              </a:rPr>
              <a:t>εξατομικευμένες</a:t>
            </a:r>
            <a:r>
              <a:rPr lang="el-GR" sz="3600" dirty="0">
                <a:latin typeface="Arial" panose="020B0604020202020204" pitchFamily="34" charset="0"/>
                <a:cs typeface="Arial" panose="020B0604020202020204" pitchFamily="34" charset="0"/>
              </a:rPr>
              <a:t> θεραπευτικές προσεγγίσεις απαραίτητες </a:t>
            </a:r>
          </a:p>
          <a:p>
            <a:pPr marL="0" indent="0">
              <a:buNone/>
            </a:pPr>
            <a:endParaRPr lang="el-GR" dirty="0"/>
          </a:p>
        </p:txBody>
      </p:sp>
    </p:spTree>
    <p:extLst>
      <p:ext uri="{BB962C8B-B14F-4D97-AF65-F5344CB8AC3E}">
        <p14:creationId xmlns:p14="http://schemas.microsoft.com/office/powerpoint/2010/main" val="33184653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7C240C-20C9-CED7-3E60-662B9F29F2FE}"/>
              </a:ext>
            </a:extLst>
          </p:cNvPr>
          <p:cNvSpPr txBox="1"/>
          <p:nvPr/>
        </p:nvSpPr>
        <p:spPr>
          <a:xfrm>
            <a:off x="1136397" y="0"/>
            <a:ext cx="9688296" cy="985233"/>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kern="1200" dirty="0" err="1">
                <a:solidFill>
                  <a:schemeClr val="tx1"/>
                </a:solidFill>
                <a:latin typeface="Arial" panose="020B0604020202020204" pitchFamily="34" charset="0"/>
                <a:ea typeface="+mj-ea"/>
                <a:cs typeface="Arial" panose="020B0604020202020204" pitchFamily="34" charset="0"/>
              </a:rPr>
              <a:t>Συμ</a:t>
            </a:r>
            <a:r>
              <a:rPr lang="en-US" sz="4000" kern="1200" dirty="0">
                <a:solidFill>
                  <a:schemeClr val="tx1"/>
                </a:solidFill>
                <a:latin typeface="Arial" panose="020B0604020202020204" pitchFamily="34" charset="0"/>
                <a:ea typeface="+mj-ea"/>
                <a:cs typeface="Arial" panose="020B0604020202020204" pitchFamily="34" charset="0"/>
              </a:rPr>
              <a:t>περάσματα</a:t>
            </a:r>
            <a:r>
              <a:rPr lang="el-GR" sz="4000" kern="1200" dirty="0">
                <a:solidFill>
                  <a:schemeClr val="tx1"/>
                </a:solidFill>
                <a:latin typeface="Arial" panose="020B0604020202020204" pitchFamily="34" charset="0"/>
                <a:ea typeface="+mj-ea"/>
                <a:cs typeface="Arial" panose="020B0604020202020204" pitchFamily="34" charset="0"/>
              </a:rPr>
              <a:t>- ΑΔ</a:t>
            </a:r>
          </a:p>
        </p:txBody>
      </p:sp>
      <p:sp>
        <p:nvSpPr>
          <p:cNvPr id="5" name="TextBox 4">
            <a:extLst>
              <a:ext uri="{FF2B5EF4-FFF2-40B4-BE49-F238E27FC236}">
                <a16:creationId xmlns:a16="http://schemas.microsoft.com/office/drawing/2014/main" id="{901802F7-7032-AE83-47D2-02A7C3F6730A}"/>
              </a:ext>
            </a:extLst>
          </p:cNvPr>
          <p:cNvSpPr txBox="1"/>
          <p:nvPr/>
        </p:nvSpPr>
        <p:spPr>
          <a:xfrm>
            <a:off x="1136397" y="1642969"/>
            <a:ext cx="9688296" cy="4229798"/>
          </a:xfrm>
          <a:prstGeom prst="rect">
            <a:avLst/>
          </a:prstGeom>
        </p:spPr>
        <p:txBody>
          <a:bodyPr vert="horz" lIns="91440" tIns="45720" rIns="91440" bIns="45720" rtlCol="0" anchor="t">
            <a:normAutofit lnSpcReduction="10000"/>
          </a:bodyPr>
          <a:lstStyle/>
          <a:p>
            <a:pPr>
              <a:lnSpc>
                <a:spcPct val="90000"/>
              </a:lnSpc>
              <a:spcAft>
                <a:spcPts val="600"/>
              </a:spcAft>
            </a:pPr>
            <a:r>
              <a:rPr lang="en-US" sz="2600" dirty="0">
                <a:effectLst/>
              </a:rPr>
              <a:t>Κα</a:t>
            </a:r>
            <a:r>
              <a:rPr lang="en-US" sz="2600" dirty="0" err="1">
                <a:effectLst/>
              </a:rPr>
              <a:t>θώς</a:t>
            </a:r>
            <a:r>
              <a:rPr lang="en-US" sz="2600" dirty="0">
                <a:effectLst/>
              </a:rPr>
              <a:t> ανα</a:t>
            </a:r>
            <a:r>
              <a:rPr lang="en-US" sz="2600" dirty="0" err="1">
                <a:effectLst/>
              </a:rPr>
              <a:t>μένουμε</a:t>
            </a:r>
            <a:r>
              <a:rPr lang="en-US" sz="2600" dirty="0">
                <a:effectLst/>
              </a:rPr>
              <a:t> τα απ</a:t>
            </a:r>
            <a:r>
              <a:rPr lang="en-US" sz="2600" dirty="0" err="1">
                <a:effectLst/>
              </a:rPr>
              <a:t>οτελέσμ</a:t>
            </a:r>
            <a:r>
              <a:rPr lang="en-US" sz="2600" dirty="0">
                <a:effectLst/>
              </a:rPr>
              <a:t>ατα των εν εξελίξει δοκιμών και την πιθανή έγκριση περισσότερων βιολογικών φαρμάκων έναντι της λεύκης και της ΑΔ, είναι προφανές ότι αυτές οι καινοτόμες θεραπείες δίνουν ελπίδα για βελτιωμένη διαχείριση των συμπτωμάτων και για καλύτερη ποιότητα ζωής. Η </a:t>
            </a:r>
            <a:r>
              <a:rPr lang="en-US" sz="2600" dirty="0" err="1">
                <a:effectLst/>
              </a:rPr>
              <a:t>θερ</a:t>
            </a:r>
            <a:r>
              <a:rPr lang="en-US" sz="2600" dirty="0">
                <a:effectLst/>
              </a:rPr>
              <a:t>απεία πρέπει να είναι προσαρμοσμένη στα κλινικά χαρακτηριστικά των ασθενών και εξατομικευμένη στις ανάγκες τους (</a:t>
            </a:r>
            <a:r>
              <a:rPr lang="en-US" sz="2600" u="sng" dirty="0">
                <a:solidFill>
                  <a:srgbClr val="0070C0"/>
                </a:solidFill>
                <a:effectLst/>
              </a:rPr>
              <a:t>Precision medicine</a:t>
            </a:r>
            <a:r>
              <a:rPr lang="en-US" sz="2600" dirty="0">
                <a:effectLst/>
              </a:rPr>
              <a:t>). </a:t>
            </a:r>
            <a:r>
              <a:rPr lang="en-US" sz="2600" dirty="0" err="1">
                <a:effectLst/>
              </a:rPr>
              <a:t>Μι</a:t>
            </a:r>
            <a:r>
              <a:rPr lang="en-US" sz="2600" dirty="0">
                <a:effectLst/>
              </a:rPr>
              <a:t>α βαθύτερη κατανόηση της σύνθετης παθογένειας των δύο ασθενειών θα οδηγήσει στην ανάπτυξη νεότερων και ακόμη καλύτερων θεραπευτικών στόχων. Μα</a:t>
            </a:r>
            <a:r>
              <a:rPr lang="en-US" sz="2600" dirty="0" err="1">
                <a:effectLst/>
              </a:rPr>
              <a:t>κρο</a:t>
            </a:r>
            <a:r>
              <a:rPr lang="en-US" sz="2600" dirty="0">
                <a:effectLst/>
              </a:rPr>
              <a:t>πρόθεσμες μελέτες σε περιοχές με μεγάλους πληθυσμούς ασθενών είναι απαραίτητες για την απόκτηση περισσότερων επιστημονικών στοιχείων σχετικά με την αποτελεσματικότητα και την ασφάλεια των νέων θεραπειών. </a:t>
            </a:r>
            <a:endParaRPr lang="en-US" sz="2600" dirty="0"/>
          </a:p>
        </p:txBody>
      </p:sp>
    </p:spTree>
    <p:extLst>
      <p:ext uri="{BB962C8B-B14F-4D97-AF65-F5344CB8AC3E}">
        <p14:creationId xmlns:p14="http://schemas.microsoft.com/office/powerpoint/2010/main" val="27470678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5B7DB2F-5787-8FCD-D7C6-55C8FBD277A6}"/>
              </a:ext>
            </a:extLst>
          </p:cNvPr>
          <p:cNvSpPr>
            <a:spLocks noGrp="1"/>
          </p:cNvSpPr>
          <p:nvPr>
            <p:ph type="title"/>
          </p:nvPr>
        </p:nvSpPr>
        <p:spPr>
          <a:xfrm>
            <a:off x="476654" y="228601"/>
            <a:ext cx="10668423" cy="637161"/>
          </a:xfrm>
        </p:spPr>
        <p:txBody>
          <a:bodyPr>
            <a:normAutofit fontScale="90000"/>
          </a:bodyPr>
          <a:lstStyle/>
          <a:p>
            <a:pPr algn="ctr"/>
            <a:r>
              <a:rPr lang="el-GR" dirty="0">
                <a:latin typeface="Arial" panose="020B0604020202020204" pitchFamily="34" charset="0"/>
                <a:cs typeface="Arial" panose="020B0604020202020204" pitchFamily="34" charset="0"/>
              </a:rPr>
              <a:t>Βιβλιογραφία</a:t>
            </a:r>
          </a:p>
        </p:txBody>
      </p:sp>
      <p:sp>
        <p:nvSpPr>
          <p:cNvPr id="3" name="Θέση περιεχομένου 2">
            <a:extLst>
              <a:ext uri="{FF2B5EF4-FFF2-40B4-BE49-F238E27FC236}">
                <a16:creationId xmlns:a16="http://schemas.microsoft.com/office/drawing/2014/main" id="{6080FB80-8159-AD80-7580-214B1595C3D5}"/>
              </a:ext>
            </a:extLst>
          </p:cNvPr>
          <p:cNvSpPr>
            <a:spLocks noGrp="1"/>
          </p:cNvSpPr>
          <p:nvPr>
            <p:ph idx="1"/>
          </p:nvPr>
        </p:nvSpPr>
        <p:spPr>
          <a:xfrm>
            <a:off x="129209" y="1043609"/>
            <a:ext cx="11777869" cy="5585789"/>
          </a:xfrm>
        </p:spPr>
        <p:txBody>
          <a:bodyPr>
            <a:normAutofit fontScale="85000" lnSpcReduction="10000"/>
          </a:bodyPr>
          <a:lstStyle/>
          <a:p>
            <a:pPr marL="0" indent="0">
              <a:buNone/>
            </a:pPr>
            <a:r>
              <a:rPr lang="el-GR" dirty="0">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Λεύκη</a:t>
            </a:r>
            <a:r>
              <a:rPr lang="en-US" dirty="0">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a:t>
            </a:r>
            <a:endParaRPr lang="el-GR" dirty="0">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endParaRPr>
          </a:p>
          <a:p>
            <a:r>
              <a:rPr lang="en-US" dirty="0">
                <a:solidFill>
                  <a:srgbClr val="0070C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https://onlinelibrary.wiley.com/doi/10.1111/ajd.14353</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https://pmc.ncbi.nlm.nih.gov/articles/PMC9471423/#s6</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https://onlinelibrary.wiley.com/doi/10.1111/jocd.14770</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https://pmc.ncbi.nlm.nih.gov/articles/PMC11291099/#sec9</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https://onlinelibrary.wiley.com/doi/epdf/10.1111/dth.13215?saml_referrer</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https://karger.com/cde/article/13/2/372/820072</a:t>
            </a:r>
            <a:endParaRPr lang="el-GR"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https://www.tandfonline.com/doi/abs/10.1080/14728214.2020.1712358</a:t>
            </a:r>
            <a:endParaRPr lang="en-US"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https://onlinelibrary.wiley.com/doi/epdf/10.1002/9781118937303.ch18?saml_referrer</a:t>
            </a:r>
            <a:endParaRPr lang="en-US"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https://www.mdpi.com/1422-0067/24/5/4910</a:t>
            </a:r>
            <a:endParaRPr lang="en-US" dirty="0">
              <a:solidFill>
                <a:srgbClr val="0070C0"/>
              </a:solidFill>
              <a:latin typeface="Arial" panose="020B0604020202020204" pitchFamily="34" charset="0"/>
              <a:cs typeface="Arial" panose="020B0604020202020204" pitchFamily="34" charset="0"/>
            </a:endParaRPr>
          </a:p>
          <a:p>
            <a:r>
              <a:rPr lang="en-US" dirty="0">
                <a:solidFill>
                  <a:srgbClr val="0070C0"/>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https://www.mdpi.com/1422-0067/22/21/11429</a:t>
            </a:r>
            <a:endParaRPr lang="en-US" dirty="0">
              <a:solidFill>
                <a:srgbClr val="0070C0"/>
              </a:solidFill>
              <a:latin typeface="Arial" panose="020B0604020202020204" pitchFamily="34" charset="0"/>
              <a:cs typeface="Arial" panose="020B0604020202020204" pitchFamily="34" charset="0"/>
            </a:endParaRPr>
          </a:p>
          <a:p>
            <a:endParaRPr lang="el-G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5626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6B45C79-213D-1C36-8444-F5F7B2E5C568}"/>
              </a:ext>
            </a:extLst>
          </p:cNvPr>
          <p:cNvSpPr>
            <a:spLocks noGrp="1"/>
          </p:cNvSpPr>
          <p:nvPr>
            <p:ph type="title"/>
          </p:nvPr>
        </p:nvSpPr>
        <p:spPr>
          <a:xfrm>
            <a:off x="904672" y="1"/>
            <a:ext cx="10449128" cy="972766"/>
          </a:xfrm>
        </p:spPr>
        <p:txBody>
          <a:bodyPr>
            <a:normAutofit/>
          </a:bodyPr>
          <a:lstStyle/>
          <a:p>
            <a:pPr algn="ctr"/>
            <a:r>
              <a:rPr lang="el-GR" sz="4000" dirty="0">
                <a:latin typeface="Arial" panose="020B0604020202020204" pitchFamily="34" charset="0"/>
                <a:cs typeface="Arial" panose="020B0604020202020204" pitchFamily="34" charset="0"/>
              </a:rPr>
              <a:t>Βιβλιογραφία</a:t>
            </a:r>
          </a:p>
        </p:txBody>
      </p:sp>
      <p:sp>
        <p:nvSpPr>
          <p:cNvPr id="3" name="Θέση περιεχομένου 2">
            <a:extLst>
              <a:ext uri="{FF2B5EF4-FFF2-40B4-BE49-F238E27FC236}">
                <a16:creationId xmlns:a16="http://schemas.microsoft.com/office/drawing/2014/main" id="{06D899B6-D6AC-15E4-C19D-24BA8F133974}"/>
              </a:ext>
            </a:extLst>
          </p:cNvPr>
          <p:cNvSpPr>
            <a:spLocks noGrp="1"/>
          </p:cNvSpPr>
          <p:nvPr>
            <p:ph idx="1"/>
          </p:nvPr>
        </p:nvSpPr>
        <p:spPr>
          <a:xfrm>
            <a:off x="0" y="1056640"/>
            <a:ext cx="12192000" cy="5801360"/>
          </a:xfrm>
        </p:spPr>
        <p:txBody>
          <a:bodyPr>
            <a:noAutofit/>
          </a:bodyPr>
          <a:lstStyle/>
          <a:p>
            <a:pPr marL="0" indent="0">
              <a:buNone/>
            </a:pPr>
            <a:r>
              <a:rPr lang="el-GR" sz="2000" u="sng" dirty="0">
                <a:latin typeface="Arial" panose="020B0604020202020204" pitchFamily="34" charset="0"/>
                <a:cs typeface="Arial" panose="020B0604020202020204" pitchFamily="34" charset="0"/>
              </a:rPr>
              <a:t>ΑΔ</a:t>
            </a:r>
            <a:r>
              <a:rPr lang="en-US" sz="2000" u="sng" dirty="0">
                <a:latin typeface="Arial" panose="020B0604020202020204" pitchFamily="34" charset="0"/>
                <a:cs typeface="Arial" panose="020B0604020202020204" pitchFamily="34" charset="0"/>
              </a:rPr>
              <a:t>:</a:t>
            </a:r>
          </a:p>
          <a:p>
            <a:r>
              <a:rPr lang="en-US" sz="1800" dirty="0">
                <a:solidFill>
                  <a:srgbClr val="0070C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https://www.jacionline.org/article/S0091-6749(22)01480-4/fulltext</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https://www.jacionline.org/article/S0091-6749(23)01112-0/fulltext</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https://www.aerzteblatt.de/int/archive/article/230466</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https://www.jiaci.org/summary/vol33-issue3-num2696</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https://www.mdpi.com/1422-0067/24/14/11380</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https://www.mdpi.com/2077-0383/13/14/4001</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https://pmc.ncbi.nlm.nih.gov/articles/PMC10084524/</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https://pmc.ncbi.nlm.nih.gov/articles/PMC10164714/</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https://www.mdpi.com/2075-1729/11/9/927</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https://www.mdpi.com/1422-0067/22/19/10381</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http://www.georgakli.gr/?service=%CE%B1%CF%84%CE%BF%CF%80%CE%B9%CE%BA%CE%AE-%CE%B4%CE%B5%CF%81%CE%BC%CE%B1%CF%84%CE%AF%CF%84%CE%B9%CE%B4%CE%B1-2</a:t>
            </a:r>
            <a:endParaRPr lang="en-US" sz="1800" dirty="0">
              <a:solidFill>
                <a:srgbClr val="0070C0"/>
              </a:solidFill>
              <a:latin typeface="Arial" panose="020B0604020202020204" pitchFamily="34" charset="0"/>
              <a:cs typeface="Arial" panose="020B0604020202020204" pitchFamily="34" charset="0"/>
            </a:endParaRPr>
          </a:p>
          <a:p>
            <a:r>
              <a:rPr lang="en-US" sz="1800" dirty="0">
                <a:solidFill>
                  <a:srgbClr val="0070C0"/>
                </a:solidFill>
                <a:latin typeface="Arial" panose="020B0604020202020204" pitchFamily="34" charset="0"/>
                <a:cs typeface="Arial" panose="020B0604020202020204" pitchFamily="34" charset="0"/>
                <a:hlinkClick r:id="rId13">
                  <a:extLst>
                    <a:ext uri="{A12FA001-AC4F-418D-AE19-62706E023703}">
                      <ahyp:hlinkClr xmlns:ahyp="http://schemas.microsoft.com/office/drawing/2018/hyperlinkcolor" val="tx"/>
                    </a:ext>
                  </a:extLst>
                </a:hlinkClick>
              </a:rPr>
              <a:t>https://www.ema.europa.eu/en/medicines/human/EPAR/nemluvio</a:t>
            </a:r>
            <a:endParaRPr lang="en-US" sz="1800" dirty="0">
              <a:solidFill>
                <a:srgbClr val="0070C0"/>
              </a:solidFill>
              <a:latin typeface="Arial" panose="020B0604020202020204" pitchFamily="34" charset="0"/>
              <a:cs typeface="Arial" panose="020B0604020202020204" pitchFamily="34" charset="0"/>
            </a:endParaRPr>
          </a:p>
          <a:p>
            <a:pPr marL="0" indent="0">
              <a:buNone/>
            </a:pPr>
            <a:endParaRPr lang="en-US" sz="400" dirty="0">
              <a:solidFill>
                <a:srgbClr val="0070C0"/>
              </a:solidFill>
            </a:endParaRPr>
          </a:p>
        </p:txBody>
      </p:sp>
    </p:spTree>
    <p:extLst>
      <p:ext uri="{BB962C8B-B14F-4D97-AF65-F5344CB8AC3E}">
        <p14:creationId xmlns:p14="http://schemas.microsoft.com/office/powerpoint/2010/main" val="3452645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CD56CF7-FC4D-D33A-6114-B5C92CF79F5D}"/>
              </a:ext>
            </a:extLst>
          </p:cNvPr>
          <p:cNvSpPr>
            <a:spLocks noGrp="1"/>
          </p:cNvSpPr>
          <p:nvPr>
            <p:ph type="title"/>
          </p:nvPr>
        </p:nvSpPr>
        <p:spPr>
          <a:xfrm>
            <a:off x="180975" y="222886"/>
            <a:ext cx="11010900" cy="758189"/>
          </a:xfrm>
        </p:spPr>
        <p:txBody>
          <a:bodyPr>
            <a:normAutofit/>
          </a:bodyPr>
          <a:lstStyle/>
          <a:p>
            <a:pPr algn="ctr"/>
            <a:r>
              <a:rPr lang="el-GR" sz="4000" dirty="0" err="1">
                <a:latin typeface="Arial" panose="020B0604020202020204" pitchFamily="34" charset="0"/>
                <a:cs typeface="Arial" panose="020B0604020202020204" pitchFamily="34" charset="0"/>
              </a:rPr>
              <a:t>Παθοφυσιολογία</a:t>
            </a:r>
            <a:endParaRPr lang="el-GR" sz="4000" dirty="0">
              <a:latin typeface="Arial" panose="020B0604020202020204" pitchFamily="34" charset="0"/>
              <a:cs typeface="Arial" panose="020B0604020202020204" pitchFamily="34" charset="0"/>
            </a:endParaRPr>
          </a:p>
        </p:txBody>
      </p:sp>
      <p:sp>
        <p:nvSpPr>
          <p:cNvPr id="3" name="Θέση περιεχομένου 2">
            <a:extLst>
              <a:ext uri="{FF2B5EF4-FFF2-40B4-BE49-F238E27FC236}">
                <a16:creationId xmlns:a16="http://schemas.microsoft.com/office/drawing/2014/main" id="{B82D0DC3-3DE8-9DCC-2532-EE674DB55FFD}"/>
              </a:ext>
            </a:extLst>
          </p:cNvPr>
          <p:cNvSpPr>
            <a:spLocks noGrp="1"/>
          </p:cNvSpPr>
          <p:nvPr>
            <p:ph idx="1"/>
          </p:nvPr>
        </p:nvSpPr>
        <p:spPr>
          <a:xfrm>
            <a:off x="95250" y="981075"/>
            <a:ext cx="11849099" cy="5724525"/>
          </a:xfrm>
        </p:spPr>
        <p:txBody>
          <a:bodyPr/>
          <a:lstStyle/>
          <a:p>
            <a:r>
              <a:rPr lang="el-GR" sz="2400" dirty="0">
                <a:latin typeface="Arial" panose="020B0604020202020204" pitchFamily="34" charset="0"/>
                <a:cs typeface="Arial" panose="020B0604020202020204" pitchFamily="34" charset="0"/>
              </a:rPr>
              <a:t>Η λεύκη</a:t>
            </a:r>
            <a:r>
              <a:rPr lang="el-GR" sz="2400"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sym typeface="Wingdings" panose="05000000000000000000" pitchFamily="2" charset="2"/>
              </a:rPr>
              <a:t> </a:t>
            </a:r>
            <a:r>
              <a:rPr lang="el-GR" sz="2400" b="1" dirty="0" err="1">
                <a:solidFill>
                  <a:srgbClr val="0070C0"/>
                </a:solidFill>
                <a:latin typeface="Arial" panose="020B0604020202020204" pitchFamily="34" charset="0"/>
                <a:cs typeface="Arial" panose="020B0604020202020204" pitchFamily="34" charset="0"/>
                <a:sym typeface="Wingdings" panose="05000000000000000000" pitchFamily="2" charset="2"/>
              </a:rPr>
              <a:t>π</a:t>
            </a:r>
            <a:r>
              <a:rPr lang="el-GR" sz="2400" b="1" dirty="0" err="1">
                <a:solidFill>
                  <a:srgbClr val="0070C0"/>
                </a:solidFill>
                <a:latin typeface="Arial" panose="020B0604020202020204" pitchFamily="34" charset="0"/>
                <a:cs typeface="Arial" panose="020B0604020202020204" pitchFamily="34" charset="0"/>
              </a:rPr>
              <a:t>ολυπαραγοντική</a:t>
            </a:r>
            <a:r>
              <a:rPr lang="el-GR" sz="2400" dirty="0">
                <a:latin typeface="Arial" panose="020B0604020202020204" pitchFamily="34" charset="0"/>
                <a:cs typeface="Arial" panose="020B0604020202020204" pitchFamily="34" charset="0"/>
              </a:rPr>
              <a:t> διαταραχή που χαρακτηρίζεται από την καταστροφή των λειτουργικών </a:t>
            </a:r>
            <a:r>
              <a:rPr lang="el-GR" sz="2400" dirty="0" err="1">
                <a:latin typeface="Arial" panose="020B0604020202020204" pitchFamily="34" charset="0"/>
                <a:cs typeface="Arial" panose="020B0604020202020204" pitchFamily="34" charset="0"/>
              </a:rPr>
              <a:t>μελανοκυττάρων</a:t>
            </a:r>
            <a:r>
              <a:rPr lang="el-GR" sz="2400" dirty="0">
                <a:latin typeface="Arial" panose="020B0604020202020204" pitchFamily="34" charset="0"/>
                <a:cs typeface="Arial" panose="020B0604020202020204" pitchFamily="34" charset="0"/>
              </a:rPr>
              <a:t> του δέρματος</a:t>
            </a:r>
          </a:p>
          <a:p>
            <a:endParaRPr lang="el-GR" dirty="0">
              <a:latin typeface="Arial" panose="020B0604020202020204" pitchFamily="34" charset="0"/>
              <a:cs typeface="Arial" panose="020B0604020202020204" pitchFamily="34" charset="0"/>
            </a:endParaRPr>
          </a:p>
          <a:p>
            <a:pPr marL="0" indent="0">
              <a:buNone/>
            </a:pPr>
            <a:r>
              <a:rPr lang="el-GR" sz="2400" dirty="0">
                <a:latin typeface="Arial" panose="020B0604020202020204" pitchFamily="34" charset="0"/>
                <a:cs typeface="Arial" panose="020B0604020202020204" pitchFamily="34" charset="0"/>
              </a:rPr>
              <a:t>Η ακριβής αιτιολογία και </a:t>
            </a:r>
            <a:r>
              <a:rPr lang="el-GR" sz="2400" dirty="0" err="1">
                <a:latin typeface="Arial" panose="020B0604020202020204" pitchFamily="34" charset="0"/>
                <a:cs typeface="Arial" panose="020B0604020202020204" pitchFamily="34" charset="0"/>
              </a:rPr>
              <a:t>παθοφυσιολογία</a:t>
            </a:r>
            <a:r>
              <a:rPr lang="el-GR" sz="2400" dirty="0">
                <a:latin typeface="Arial" panose="020B0604020202020204" pitchFamily="34" charset="0"/>
                <a:cs typeface="Arial" panose="020B0604020202020204" pitchFamily="34" charset="0"/>
              </a:rPr>
              <a:t> της νόσου είναι περίπλοκες </a:t>
            </a:r>
            <a:endParaRPr lang="el-GR" sz="2400" dirty="0">
              <a:latin typeface="Arial" panose="020B0604020202020204" pitchFamily="34" charset="0"/>
              <a:cs typeface="Arial" panose="020B0604020202020204" pitchFamily="34" charset="0"/>
              <a:sym typeface="Wingdings" panose="05000000000000000000" pitchFamily="2" charset="2"/>
            </a:endParaRPr>
          </a:p>
        </p:txBody>
      </p:sp>
      <p:sp>
        <p:nvSpPr>
          <p:cNvPr id="4" name="Ορθογώνιο 3">
            <a:extLst>
              <a:ext uri="{FF2B5EF4-FFF2-40B4-BE49-F238E27FC236}">
                <a16:creationId xmlns:a16="http://schemas.microsoft.com/office/drawing/2014/main" id="{7DBBC23F-2BA4-B305-237E-86E9242D2571}"/>
              </a:ext>
            </a:extLst>
          </p:cNvPr>
          <p:cNvSpPr/>
          <p:nvPr/>
        </p:nvSpPr>
        <p:spPr>
          <a:xfrm>
            <a:off x="626165" y="3324476"/>
            <a:ext cx="7161722" cy="1174320"/>
          </a:xfrm>
          <a:prstGeom prst="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2000" dirty="0">
                <a:latin typeface="Arial" panose="020B0604020202020204" pitchFamily="34" charset="0"/>
                <a:cs typeface="Arial" panose="020B0604020202020204" pitchFamily="34" charset="0"/>
                <a:sym typeface="Wingdings" panose="05000000000000000000" pitchFamily="2" charset="2"/>
              </a:rPr>
              <a:t>Δ</a:t>
            </a:r>
            <a:r>
              <a:rPr lang="el-GR" sz="2000" dirty="0">
                <a:latin typeface="Arial" panose="020B0604020202020204" pitchFamily="34" charset="0"/>
                <a:cs typeface="Arial" panose="020B0604020202020204" pitchFamily="34" charset="0"/>
              </a:rPr>
              <a:t>ιάφοροι </a:t>
            </a:r>
            <a:r>
              <a:rPr lang="el-GR" sz="2000" dirty="0" err="1">
                <a:latin typeface="Arial" panose="020B0604020202020204" pitchFamily="34" charset="0"/>
                <a:cs typeface="Arial" panose="020B0604020202020204" pitchFamily="34" charset="0"/>
              </a:rPr>
              <a:t>παθοφυσιολογικοί</a:t>
            </a:r>
            <a:r>
              <a:rPr lang="el-GR" sz="2000" dirty="0">
                <a:latin typeface="Arial" panose="020B0604020202020204" pitchFamily="34" charset="0"/>
                <a:cs typeface="Arial" panose="020B0604020202020204" pitchFamily="34" charset="0"/>
              </a:rPr>
              <a:t> μηχανισμοί σχετικά με την απώλεια της λειτουργίας των </a:t>
            </a:r>
            <a:r>
              <a:rPr lang="el-GR" sz="2000" dirty="0" err="1">
                <a:latin typeface="Arial" panose="020B0604020202020204" pitchFamily="34" charset="0"/>
                <a:cs typeface="Arial" panose="020B0604020202020204" pitchFamily="34" charset="0"/>
              </a:rPr>
              <a:t>μελανοκυττάρων</a:t>
            </a:r>
            <a:r>
              <a:rPr lang="el-GR" sz="2000" dirty="0">
                <a:latin typeface="Arial" panose="020B0604020202020204" pitchFamily="34" charset="0"/>
                <a:cs typeface="Arial" panose="020B0604020202020204" pitchFamily="34" charset="0"/>
              </a:rPr>
              <a:t> έχουν προταθεί </a:t>
            </a:r>
          </a:p>
          <a:p>
            <a:pPr algn="ctr"/>
            <a:endParaRPr lang="el-GR" dirty="0"/>
          </a:p>
        </p:txBody>
      </p:sp>
      <p:cxnSp>
        <p:nvCxnSpPr>
          <p:cNvPr id="6" name="Ευθύγραμμο βέλος σύνδεσης 5">
            <a:extLst>
              <a:ext uri="{FF2B5EF4-FFF2-40B4-BE49-F238E27FC236}">
                <a16:creationId xmlns:a16="http://schemas.microsoft.com/office/drawing/2014/main" id="{1B9CA0C4-3D5D-5F42-5CC7-F6F748C589D9}"/>
              </a:ext>
            </a:extLst>
          </p:cNvPr>
          <p:cNvCxnSpPr>
            <a:cxnSpLocks/>
            <a:stCxn id="4" idx="2"/>
          </p:cNvCxnSpPr>
          <p:nvPr/>
        </p:nvCxnSpPr>
        <p:spPr>
          <a:xfrm flipH="1">
            <a:off x="2280621" y="4498796"/>
            <a:ext cx="1926405" cy="1147296"/>
          </a:xfrm>
          <a:prstGeom prst="straightConnector1">
            <a:avLst/>
          </a:prstGeom>
          <a:ln w="19050">
            <a:solidFill>
              <a:srgbClr val="002060"/>
            </a:solidFill>
            <a:tailEnd type="triangle"/>
          </a:ln>
        </p:spPr>
        <p:style>
          <a:lnRef idx="1">
            <a:schemeClr val="dk1"/>
          </a:lnRef>
          <a:fillRef idx="0">
            <a:schemeClr val="dk1"/>
          </a:fillRef>
          <a:effectRef idx="0">
            <a:schemeClr val="dk1"/>
          </a:effectRef>
          <a:fontRef idx="minor">
            <a:schemeClr val="tx1"/>
          </a:fontRef>
        </p:style>
      </p:cxnSp>
      <p:cxnSp>
        <p:nvCxnSpPr>
          <p:cNvPr id="8" name="Ευθύγραμμο βέλος σύνδεσης 7">
            <a:extLst>
              <a:ext uri="{FF2B5EF4-FFF2-40B4-BE49-F238E27FC236}">
                <a16:creationId xmlns:a16="http://schemas.microsoft.com/office/drawing/2014/main" id="{9CFA0BCE-03A6-7D1D-058E-8F29FFFB17C6}"/>
              </a:ext>
            </a:extLst>
          </p:cNvPr>
          <p:cNvCxnSpPr>
            <a:cxnSpLocks/>
            <a:stCxn id="4" idx="2"/>
            <a:endCxn id="32" idx="0"/>
          </p:cNvCxnSpPr>
          <p:nvPr/>
        </p:nvCxnSpPr>
        <p:spPr>
          <a:xfrm flipH="1">
            <a:off x="3725172" y="4498796"/>
            <a:ext cx="481854" cy="1178074"/>
          </a:xfrm>
          <a:prstGeom prst="straightConnector1">
            <a:avLst/>
          </a:prstGeom>
          <a:ln w="19050">
            <a:solidFill>
              <a:srgbClr val="002060"/>
            </a:solidFill>
            <a:tailEnd type="triangle"/>
          </a:ln>
        </p:spPr>
        <p:style>
          <a:lnRef idx="1">
            <a:schemeClr val="dk1"/>
          </a:lnRef>
          <a:fillRef idx="0">
            <a:schemeClr val="dk1"/>
          </a:fillRef>
          <a:effectRef idx="0">
            <a:schemeClr val="dk1"/>
          </a:effectRef>
          <a:fontRef idx="minor">
            <a:schemeClr val="tx1"/>
          </a:fontRef>
        </p:style>
      </p:cxnSp>
      <p:cxnSp>
        <p:nvCxnSpPr>
          <p:cNvPr id="10" name="Ευθύγραμμο βέλος σύνδεσης 9">
            <a:extLst>
              <a:ext uri="{FF2B5EF4-FFF2-40B4-BE49-F238E27FC236}">
                <a16:creationId xmlns:a16="http://schemas.microsoft.com/office/drawing/2014/main" id="{70D17110-7E66-5551-6FD4-2037D8C8A503}"/>
              </a:ext>
            </a:extLst>
          </p:cNvPr>
          <p:cNvCxnSpPr>
            <a:cxnSpLocks/>
            <a:stCxn id="4" idx="2"/>
          </p:cNvCxnSpPr>
          <p:nvPr/>
        </p:nvCxnSpPr>
        <p:spPr>
          <a:xfrm>
            <a:off x="4207026" y="4498796"/>
            <a:ext cx="906375" cy="1178074"/>
          </a:xfrm>
          <a:prstGeom prst="straightConnector1">
            <a:avLst/>
          </a:prstGeom>
          <a:ln w="19050">
            <a:solidFill>
              <a:srgbClr val="002060"/>
            </a:solidFill>
            <a:tailEnd type="triangle"/>
          </a:ln>
        </p:spPr>
        <p:style>
          <a:lnRef idx="1">
            <a:schemeClr val="dk1"/>
          </a:lnRef>
          <a:fillRef idx="0">
            <a:schemeClr val="dk1"/>
          </a:fillRef>
          <a:effectRef idx="0">
            <a:schemeClr val="dk1"/>
          </a:effectRef>
          <a:fontRef idx="minor">
            <a:schemeClr val="tx1"/>
          </a:fontRef>
        </p:style>
      </p:cxnSp>
      <p:cxnSp>
        <p:nvCxnSpPr>
          <p:cNvPr id="12" name="Ευθύγραμμο βέλος σύνδεσης 11">
            <a:extLst>
              <a:ext uri="{FF2B5EF4-FFF2-40B4-BE49-F238E27FC236}">
                <a16:creationId xmlns:a16="http://schemas.microsoft.com/office/drawing/2014/main" id="{03F57694-DA7A-0380-0CC7-B7F3FCE17896}"/>
              </a:ext>
            </a:extLst>
          </p:cNvPr>
          <p:cNvCxnSpPr>
            <a:cxnSpLocks/>
            <a:stCxn id="4" idx="2"/>
          </p:cNvCxnSpPr>
          <p:nvPr/>
        </p:nvCxnSpPr>
        <p:spPr>
          <a:xfrm>
            <a:off x="4207026" y="4498796"/>
            <a:ext cx="2237594" cy="980291"/>
          </a:xfrm>
          <a:prstGeom prst="straightConnector1">
            <a:avLst/>
          </a:prstGeom>
          <a:ln w="19050">
            <a:solidFill>
              <a:srgbClr val="002060"/>
            </a:solidFill>
            <a:tailEnd type="triangle"/>
          </a:ln>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A353BCFA-18E4-BCFE-C24D-C19C8ADE2C25}"/>
              </a:ext>
            </a:extLst>
          </p:cNvPr>
          <p:cNvSpPr txBox="1"/>
          <p:nvPr/>
        </p:nvSpPr>
        <p:spPr>
          <a:xfrm>
            <a:off x="1489090" y="5654333"/>
            <a:ext cx="1219200" cy="400110"/>
          </a:xfrm>
          <a:prstGeom prst="rect">
            <a:avLst/>
          </a:prstGeom>
          <a:noFill/>
        </p:spPr>
        <p:txBody>
          <a:bodyPr wrap="square" rtlCol="0">
            <a:spAutoFit/>
          </a:bodyPr>
          <a:lstStyle/>
          <a:p>
            <a:pPr algn="ctr"/>
            <a:r>
              <a:rPr lang="el-GR" sz="2000" b="1" dirty="0">
                <a:solidFill>
                  <a:srgbClr val="002060"/>
                </a:solidFill>
                <a:effectLst>
                  <a:outerShdw blurRad="38100" dist="38100" dir="2700000" algn="tl">
                    <a:srgbClr val="000000">
                      <a:alpha val="43137"/>
                    </a:srgbClr>
                  </a:outerShdw>
                </a:effectLst>
              </a:rPr>
              <a:t>Γενετικοί</a:t>
            </a:r>
          </a:p>
        </p:txBody>
      </p:sp>
      <p:sp>
        <p:nvSpPr>
          <p:cNvPr id="32" name="TextBox 31">
            <a:extLst>
              <a:ext uri="{FF2B5EF4-FFF2-40B4-BE49-F238E27FC236}">
                <a16:creationId xmlns:a16="http://schemas.microsoft.com/office/drawing/2014/main" id="{1D6D3697-0ADF-A2DE-D610-8C49C8AEE582}"/>
              </a:ext>
            </a:extLst>
          </p:cNvPr>
          <p:cNvSpPr txBox="1"/>
          <p:nvPr/>
        </p:nvSpPr>
        <p:spPr>
          <a:xfrm>
            <a:off x="2982222" y="5676870"/>
            <a:ext cx="1485900" cy="400110"/>
          </a:xfrm>
          <a:prstGeom prst="rect">
            <a:avLst/>
          </a:prstGeom>
          <a:noFill/>
        </p:spPr>
        <p:txBody>
          <a:bodyPr wrap="square" rtlCol="0">
            <a:spAutoFit/>
          </a:bodyPr>
          <a:lstStyle/>
          <a:p>
            <a:r>
              <a:rPr lang="el-GR" sz="2000" b="1" dirty="0" err="1">
                <a:solidFill>
                  <a:srgbClr val="C00000"/>
                </a:solidFill>
                <a:effectLst>
                  <a:outerShdw blurRad="38100" dist="38100" dir="2700000" algn="tl">
                    <a:srgbClr val="000000">
                      <a:alpha val="43137"/>
                    </a:srgbClr>
                  </a:outerShdw>
                </a:effectLst>
              </a:rPr>
              <a:t>Αυτοανοσία</a:t>
            </a:r>
            <a:endParaRPr lang="el-GR" b="1" dirty="0">
              <a:solidFill>
                <a:srgbClr val="C00000"/>
              </a:solidFill>
              <a:effectLst>
                <a:outerShdw blurRad="38100" dist="38100" dir="2700000" algn="tl">
                  <a:srgbClr val="000000">
                    <a:alpha val="43137"/>
                  </a:srgbClr>
                </a:outerShdw>
              </a:effectLst>
            </a:endParaRPr>
          </a:p>
        </p:txBody>
      </p:sp>
      <p:sp>
        <p:nvSpPr>
          <p:cNvPr id="34" name="TextBox 33">
            <a:extLst>
              <a:ext uri="{FF2B5EF4-FFF2-40B4-BE49-F238E27FC236}">
                <a16:creationId xmlns:a16="http://schemas.microsoft.com/office/drawing/2014/main" id="{AEE9DA84-22C0-5F16-1E0D-724B41F51E60}"/>
              </a:ext>
            </a:extLst>
          </p:cNvPr>
          <p:cNvSpPr txBox="1"/>
          <p:nvPr/>
        </p:nvSpPr>
        <p:spPr>
          <a:xfrm>
            <a:off x="4706305" y="5752825"/>
            <a:ext cx="1738315" cy="707886"/>
          </a:xfrm>
          <a:prstGeom prst="rect">
            <a:avLst/>
          </a:prstGeom>
          <a:noFill/>
        </p:spPr>
        <p:txBody>
          <a:bodyPr wrap="square" rtlCol="0">
            <a:spAutoFit/>
          </a:bodyPr>
          <a:lstStyle/>
          <a:p>
            <a:r>
              <a:rPr lang="el-GR" sz="2000" b="1" dirty="0">
                <a:solidFill>
                  <a:srgbClr val="C00000"/>
                </a:solidFill>
                <a:effectLst>
                  <a:outerShdw blurRad="38100" dist="38100" dir="2700000" algn="tl">
                    <a:srgbClr val="000000">
                      <a:alpha val="43137"/>
                    </a:srgbClr>
                  </a:outerShdw>
                </a:effectLst>
              </a:rPr>
              <a:t>Οξειδωτικό στρες</a:t>
            </a:r>
          </a:p>
        </p:txBody>
      </p:sp>
      <p:sp>
        <p:nvSpPr>
          <p:cNvPr id="35" name="TextBox 34">
            <a:extLst>
              <a:ext uri="{FF2B5EF4-FFF2-40B4-BE49-F238E27FC236}">
                <a16:creationId xmlns:a16="http://schemas.microsoft.com/office/drawing/2014/main" id="{94A399A1-6386-84FB-304B-280DEE051E96}"/>
              </a:ext>
            </a:extLst>
          </p:cNvPr>
          <p:cNvSpPr txBox="1"/>
          <p:nvPr/>
        </p:nvSpPr>
        <p:spPr>
          <a:xfrm>
            <a:off x="6183867" y="5522982"/>
            <a:ext cx="2676547" cy="646331"/>
          </a:xfrm>
          <a:prstGeom prst="rect">
            <a:avLst/>
          </a:prstGeom>
          <a:noFill/>
        </p:spPr>
        <p:txBody>
          <a:bodyPr wrap="square" rtlCol="0">
            <a:spAutoFit/>
          </a:bodyPr>
          <a:lstStyle/>
          <a:p>
            <a:r>
              <a:rPr lang="el-GR" b="1" dirty="0">
                <a:solidFill>
                  <a:srgbClr val="002060"/>
                </a:solidFill>
                <a:effectLst>
                  <a:outerShdw blurRad="38100" dist="38100" dir="2700000" algn="tl">
                    <a:srgbClr val="000000">
                      <a:alpha val="43137"/>
                    </a:srgbClr>
                  </a:outerShdw>
                </a:effectLst>
              </a:rPr>
              <a:t>Δυσλειτουργία του νευρικού συστήματος</a:t>
            </a:r>
          </a:p>
        </p:txBody>
      </p:sp>
      <p:sp>
        <p:nvSpPr>
          <p:cNvPr id="36" name="Βέλος: Δεξιό 35">
            <a:extLst>
              <a:ext uri="{FF2B5EF4-FFF2-40B4-BE49-F238E27FC236}">
                <a16:creationId xmlns:a16="http://schemas.microsoft.com/office/drawing/2014/main" id="{4CFF9264-6E98-36CF-DEF8-0ACFCBC785DD}"/>
              </a:ext>
            </a:extLst>
          </p:cNvPr>
          <p:cNvSpPr/>
          <p:nvPr/>
        </p:nvSpPr>
        <p:spPr>
          <a:xfrm>
            <a:off x="1562687" y="1092131"/>
            <a:ext cx="390525" cy="297358"/>
          </a:xfrm>
          <a:prstGeom prst="rightArrow">
            <a:avLst/>
          </a:prstGeom>
          <a:solidFill>
            <a:schemeClr val="tx2">
              <a:lumMod val="50000"/>
              <a:lumOff val="50000"/>
            </a:schemeClr>
          </a:solidFill>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37" name="Βέλος: Κάτω 36">
            <a:extLst>
              <a:ext uri="{FF2B5EF4-FFF2-40B4-BE49-F238E27FC236}">
                <a16:creationId xmlns:a16="http://schemas.microsoft.com/office/drawing/2014/main" id="{4064803A-EADD-F8AA-53DB-B6D24A90737B}"/>
              </a:ext>
            </a:extLst>
          </p:cNvPr>
          <p:cNvSpPr/>
          <p:nvPr/>
        </p:nvSpPr>
        <p:spPr>
          <a:xfrm>
            <a:off x="4600580" y="2017194"/>
            <a:ext cx="319683" cy="549093"/>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45" name="Εικόνα 44">
            <a:extLst>
              <a:ext uri="{FF2B5EF4-FFF2-40B4-BE49-F238E27FC236}">
                <a16:creationId xmlns:a16="http://schemas.microsoft.com/office/drawing/2014/main" id="{6A448594-3661-9EC5-A43B-82821031799C}"/>
              </a:ext>
            </a:extLst>
          </p:cNvPr>
          <p:cNvPicPr>
            <a:picLocks noChangeAspect="1"/>
          </p:cNvPicPr>
          <p:nvPr/>
        </p:nvPicPr>
        <p:blipFill>
          <a:blip r:embed="rId3"/>
          <a:stretch>
            <a:fillRect/>
          </a:stretch>
        </p:blipFill>
        <p:spPr>
          <a:xfrm>
            <a:off x="8237108" y="2926080"/>
            <a:ext cx="3934459" cy="2950845"/>
          </a:xfrm>
          <a:prstGeom prst="rect">
            <a:avLst/>
          </a:prstGeom>
          <a:ln>
            <a:noFill/>
          </a:ln>
          <a:effectLst>
            <a:softEdge rad="112500"/>
          </a:effectLst>
        </p:spPr>
      </p:pic>
    </p:spTree>
    <p:extLst>
      <p:ext uri="{BB962C8B-B14F-4D97-AF65-F5344CB8AC3E}">
        <p14:creationId xmlns:p14="http://schemas.microsoft.com/office/powerpoint/2010/main" val="26113693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B43499-7FC9-947A-DF31-24F13AB0C20C}"/>
              </a:ext>
            </a:extLst>
          </p:cNvPr>
          <p:cNvSpPr txBox="1"/>
          <p:nvPr/>
        </p:nvSpPr>
        <p:spPr>
          <a:xfrm>
            <a:off x="1479993" y="1480399"/>
            <a:ext cx="9232014" cy="707886"/>
          </a:xfrm>
          <a:prstGeom prst="rect">
            <a:avLst/>
          </a:prstGeom>
          <a:noFill/>
        </p:spPr>
        <p:txBody>
          <a:bodyPr wrap="none" rtlCol="0">
            <a:spAutoFit/>
          </a:bodyPr>
          <a:lstStyle/>
          <a:p>
            <a:r>
              <a:rPr lang="el-GR" sz="4000" dirty="0">
                <a:solidFill>
                  <a:srgbClr val="0070C0"/>
                </a:solidFill>
                <a:latin typeface="Sabon Next LT" panose="02000500000000000000" pitchFamily="2" charset="0"/>
                <a:cs typeface="Sabon Next LT" panose="02000500000000000000" pitchFamily="2" charset="0"/>
              </a:rPr>
              <a:t>Σας ευχαριστούμε πολύ για τον χρόνο σας!</a:t>
            </a:r>
          </a:p>
        </p:txBody>
      </p:sp>
      <p:pic>
        <p:nvPicPr>
          <p:cNvPr id="4" name="Γραφικό 3" descr="Φροντίδα με συμπαγές γέμισμα">
            <a:extLst>
              <a:ext uri="{FF2B5EF4-FFF2-40B4-BE49-F238E27FC236}">
                <a16:creationId xmlns:a16="http://schemas.microsoft.com/office/drawing/2014/main" id="{D9C2A09A-8681-817C-ECC1-E69A815E2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98172" y="2188285"/>
            <a:ext cx="3795656" cy="3795656"/>
          </a:xfrm>
          <a:prstGeom prst="rect">
            <a:avLst/>
          </a:prstGeom>
        </p:spPr>
      </p:pic>
    </p:spTree>
    <p:extLst>
      <p:ext uri="{BB962C8B-B14F-4D97-AF65-F5344CB8AC3E}">
        <p14:creationId xmlns:p14="http://schemas.microsoft.com/office/powerpoint/2010/main" val="4125604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C94E63E-8449-3A15-E4DC-FFD6B707D3DA}"/>
              </a:ext>
            </a:extLst>
          </p:cNvPr>
          <p:cNvSpPr>
            <a:spLocks noGrp="1"/>
          </p:cNvSpPr>
          <p:nvPr>
            <p:ph type="title"/>
          </p:nvPr>
        </p:nvSpPr>
        <p:spPr>
          <a:xfrm>
            <a:off x="323851" y="86680"/>
            <a:ext cx="10944224" cy="729614"/>
          </a:xfrm>
        </p:spPr>
        <p:txBody>
          <a:bodyPr>
            <a:normAutofit fontScale="90000"/>
          </a:bodyPr>
          <a:lstStyle/>
          <a:p>
            <a:pPr algn="ctr"/>
            <a:r>
              <a:rPr lang="el-GR" dirty="0" err="1">
                <a:latin typeface="Arial" panose="020B0604020202020204" pitchFamily="34" charset="0"/>
                <a:cs typeface="Arial" panose="020B0604020202020204" pitchFamily="34" charset="0"/>
              </a:rPr>
              <a:t>Παθοφυσιολογία</a:t>
            </a:r>
            <a:endParaRPr lang="el-GR" dirty="0">
              <a:latin typeface="Arial" panose="020B0604020202020204" pitchFamily="34" charset="0"/>
              <a:cs typeface="Arial" panose="020B0604020202020204" pitchFamily="34" charset="0"/>
            </a:endParaRPr>
          </a:p>
        </p:txBody>
      </p:sp>
      <p:graphicFrame>
        <p:nvGraphicFramePr>
          <p:cNvPr id="5" name="Θέση περιεχομένου 4">
            <a:extLst>
              <a:ext uri="{FF2B5EF4-FFF2-40B4-BE49-F238E27FC236}">
                <a16:creationId xmlns:a16="http://schemas.microsoft.com/office/drawing/2014/main" id="{7F7A3920-B5F4-1681-000B-B148C04AB46C}"/>
              </a:ext>
            </a:extLst>
          </p:cNvPr>
          <p:cNvGraphicFramePr>
            <a:graphicFrameLocks noGrp="1"/>
          </p:cNvGraphicFramePr>
          <p:nvPr>
            <p:ph idx="1"/>
            <p:extLst>
              <p:ext uri="{D42A27DB-BD31-4B8C-83A1-F6EECF244321}">
                <p14:modId xmlns:p14="http://schemas.microsoft.com/office/powerpoint/2010/main" val="2946308063"/>
              </p:ext>
            </p:extLst>
          </p:nvPr>
        </p:nvGraphicFramePr>
        <p:xfrm>
          <a:off x="95250" y="1266826"/>
          <a:ext cx="11877675" cy="5514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Διάγραμμα 5">
            <a:extLst>
              <a:ext uri="{FF2B5EF4-FFF2-40B4-BE49-F238E27FC236}">
                <a16:creationId xmlns:a16="http://schemas.microsoft.com/office/drawing/2014/main" id="{499CD306-50CD-E0DB-47B7-6CF2F90262E6}"/>
              </a:ext>
            </a:extLst>
          </p:cNvPr>
          <p:cNvGraphicFramePr/>
          <p:nvPr>
            <p:extLst>
              <p:ext uri="{D42A27DB-BD31-4B8C-83A1-F6EECF244321}">
                <p14:modId xmlns:p14="http://schemas.microsoft.com/office/powerpoint/2010/main" val="1114534348"/>
              </p:ext>
            </p:extLst>
          </p:nvPr>
        </p:nvGraphicFramePr>
        <p:xfrm>
          <a:off x="685800" y="933450"/>
          <a:ext cx="10477501" cy="584834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Φυσαλίδα ομιλίας: Ορθογώνιο 6">
            <a:extLst>
              <a:ext uri="{FF2B5EF4-FFF2-40B4-BE49-F238E27FC236}">
                <a16:creationId xmlns:a16="http://schemas.microsoft.com/office/drawing/2014/main" id="{5974AFCF-1B04-873C-4616-B1D628436390}"/>
              </a:ext>
            </a:extLst>
          </p:cNvPr>
          <p:cNvSpPr/>
          <p:nvPr/>
        </p:nvSpPr>
        <p:spPr>
          <a:xfrm>
            <a:off x="9988826" y="86680"/>
            <a:ext cx="2107925" cy="3423775"/>
          </a:xfrm>
          <a:prstGeom prst="wedgeRectCallout">
            <a:avLst>
              <a:gd name="adj1" fmla="val -29674"/>
              <a:gd name="adj2" fmla="val 80328"/>
            </a:avLst>
          </a:prstGeom>
          <a:solidFill>
            <a:schemeClr val="accent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400" dirty="0">
                <a:latin typeface="Arial" panose="020B0604020202020204" pitchFamily="34" charset="0"/>
                <a:cs typeface="Arial" panose="020B0604020202020204" pitchFamily="34" charset="0"/>
              </a:rPr>
              <a:t>Ο άξονας IFN-γ-CXCL9/10-CXCR3 φαίνεται να είναι σημαντικός στη λεύκη μέσω</a:t>
            </a:r>
            <a:r>
              <a:rPr lang="en-US" sz="14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αναστολής της </a:t>
            </a:r>
            <a:r>
              <a:rPr lang="el-GR" sz="1400" dirty="0" err="1">
                <a:latin typeface="Arial" panose="020B0604020202020204" pitchFamily="34" charset="0"/>
                <a:cs typeface="Arial" panose="020B0604020202020204" pitchFamily="34" charset="0"/>
              </a:rPr>
              <a:t>μελανογένεσης</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απόπτωσης των </a:t>
            </a:r>
            <a:r>
              <a:rPr lang="el-GR" sz="1400" dirty="0" err="1">
                <a:latin typeface="Arial" panose="020B0604020202020204" pitchFamily="34" charset="0"/>
                <a:cs typeface="Arial" panose="020B0604020202020204" pitchFamily="34" charset="0"/>
              </a:rPr>
              <a:t>μελανοκυττάρων</a:t>
            </a:r>
            <a:r>
              <a:rPr lang="el-GR" sz="1400" dirty="0">
                <a:latin typeface="Arial" panose="020B060402020202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περαιτέρω στρατολόγησης Τ-κυττάρων στο δέρμα </a:t>
            </a:r>
            <a:r>
              <a:rPr lang="el-GR" sz="1400" b="1" dirty="0">
                <a:solidFill>
                  <a:schemeClr val="bg1"/>
                </a:solidFill>
                <a:latin typeface="Arial" panose="020B0604020202020204" pitchFamily="34" charset="0"/>
                <a:cs typeface="Arial" panose="020B0604020202020204" pitchFamily="34" charset="0"/>
              </a:rPr>
              <a:t>Όλα εμπλέκονται στο μονοπάτι JAK/STAT</a:t>
            </a:r>
          </a:p>
          <a:p>
            <a:endParaRPr lang="el-GR" sz="1400" dirty="0"/>
          </a:p>
        </p:txBody>
      </p:sp>
      <p:cxnSp>
        <p:nvCxnSpPr>
          <p:cNvPr id="10" name="Ευθύγραμμο βέλος σύνδεσης 9">
            <a:extLst>
              <a:ext uri="{FF2B5EF4-FFF2-40B4-BE49-F238E27FC236}">
                <a16:creationId xmlns:a16="http://schemas.microsoft.com/office/drawing/2014/main" id="{B706ACF1-8576-8E84-1CEF-9E34607FC563}"/>
              </a:ext>
            </a:extLst>
          </p:cNvPr>
          <p:cNvCxnSpPr>
            <a:cxnSpLocks/>
            <a:stCxn id="12" idx="6"/>
          </p:cNvCxnSpPr>
          <p:nvPr/>
        </p:nvCxnSpPr>
        <p:spPr>
          <a:xfrm>
            <a:off x="2144889" y="5932311"/>
            <a:ext cx="778933" cy="31540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 name="Οβάλ 11">
            <a:extLst>
              <a:ext uri="{FF2B5EF4-FFF2-40B4-BE49-F238E27FC236}">
                <a16:creationId xmlns:a16="http://schemas.microsoft.com/office/drawing/2014/main" id="{DE042DD8-DC15-AF80-392A-CBD56FD3D00F}"/>
              </a:ext>
            </a:extLst>
          </p:cNvPr>
          <p:cNvSpPr/>
          <p:nvPr/>
        </p:nvSpPr>
        <p:spPr>
          <a:xfrm>
            <a:off x="561974" y="5192889"/>
            <a:ext cx="1582915" cy="147884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solidFill>
                  <a:srgbClr val="0070C0"/>
                </a:solidFill>
                <a:latin typeface="Arial" panose="020B0604020202020204" pitchFamily="34" charset="0"/>
                <a:cs typeface="Arial" panose="020B0604020202020204" pitchFamily="34" charset="0"/>
              </a:rPr>
              <a:t>Τ</a:t>
            </a:r>
            <a:r>
              <a:rPr lang="en-US" b="1" dirty="0">
                <a:solidFill>
                  <a:srgbClr val="0070C0"/>
                </a:solidFill>
                <a:latin typeface="Arial" panose="020B0604020202020204" pitchFamily="34" charset="0"/>
                <a:cs typeface="Arial" panose="020B0604020202020204" pitchFamily="34" charset="0"/>
              </a:rPr>
              <a:t>rms </a:t>
            </a:r>
          </a:p>
          <a:p>
            <a:pPr algn="ctr"/>
            <a:endParaRPr lang="en-US" b="1" dirty="0">
              <a:solidFill>
                <a:srgbClr val="0070C0"/>
              </a:solidFill>
              <a:latin typeface="Arial" panose="020B0604020202020204" pitchFamily="34" charset="0"/>
              <a:cs typeface="Arial" panose="020B0604020202020204" pitchFamily="34" charset="0"/>
            </a:endParaRPr>
          </a:p>
          <a:p>
            <a:pPr algn="ctr"/>
            <a:r>
              <a:rPr lang="en-US" b="1" dirty="0">
                <a:solidFill>
                  <a:srgbClr val="0070C0"/>
                </a:solidFill>
                <a:latin typeface="Arial" panose="020B0604020202020204" pitchFamily="34" charset="0"/>
                <a:cs typeface="Arial" panose="020B0604020202020204" pitchFamily="34" charset="0"/>
              </a:rPr>
              <a:t>Tregs</a:t>
            </a:r>
            <a:endParaRPr lang="el-GR" b="1" dirty="0">
              <a:solidFill>
                <a:srgbClr val="0070C0"/>
              </a:solidFill>
              <a:latin typeface="Arial" panose="020B0604020202020204" pitchFamily="34" charset="0"/>
              <a:cs typeface="Arial" panose="020B0604020202020204" pitchFamily="34" charset="0"/>
            </a:endParaRPr>
          </a:p>
          <a:p>
            <a:pPr algn="ctr"/>
            <a:endParaRPr lang="el-GR" dirty="0"/>
          </a:p>
        </p:txBody>
      </p:sp>
      <p:sp>
        <p:nvSpPr>
          <p:cNvPr id="15" name="Βέλος: Επάνω 14">
            <a:extLst>
              <a:ext uri="{FF2B5EF4-FFF2-40B4-BE49-F238E27FC236}">
                <a16:creationId xmlns:a16="http://schemas.microsoft.com/office/drawing/2014/main" id="{D7CF8374-BB16-10D6-C80E-2B29B42B9CB0}"/>
              </a:ext>
            </a:extLst>
          </p:cNvPr>
          <p:cNvSpPr/>
          <p:nvPr/>
        </p:nvSpPr>
        <p:spPr>
          <a:xfrm>
            <a:off x="1682219" y="5351243"/>
            <a:ext cx="180974" cy="286144"/>
          </a:xfrm>
          <a:prstGeom prst="up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 name="Βέλος: Κάτω 16">
            <a:extLst>
              <a:ext uri="{FF2B5EF4-FFF2-40B4-BE49-F238E27FC236}">
                <a16:creationId xmlns:a16="http://schemas.microsoft.com/office/drawing/2014/main" id="{0F40C46C-7E4A-DDB4-BF36-D536B0E183E2}"/>
              </a:ext>
            </a:extLst>
          </p:cNvPr>
          <p:cNvSpPr/>
          <p:nvPr/>
        </p:nvSpPr>
        <p:spPr>
          <a:xfrm>
            <a:off x="1682219" y="5951391"/>
            <a:ext cx="180974" cy="286145"/>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848638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4CB956FF-C9FC-DD0C-88C5-1B8749DE2743}"/>
              </a:ext>
            </a:extLst>
          </p:cNvPr>
          <p:cNvPicPr>
            <a:picLocks noChangeAspect="1"/>
          </p:cNvPicPr>
          <p:nvPr/>
        </p:nvPicPr>
        <p:blipFill>
          <a:blip r:embed="rId3"/>
          <a:stretch>
            <a:fillRect/>
          </a:stretch>
        </p:blipFill>
        <p:spPr>
          <a:xfrm>
            <a:off x="0" y="209848"/>
            <a:ext cx="12192000" cy="6438304"/>
          </a:xfrm>
          <a:prstGeom prst="rect">
            <a:avLst/>
          </a:prstGeom>
        </p:spPr>
      </p:pic>
    </p:spTree>
    <p:extLst>
      <p:ext uri="{BB962C8B-B14F-4D97-AF65-F5344CB8AC3E}">
        <p14:creationId xmlns:p14="http://schemas.microsoft.com/office/powerpoint/2010/main" val="2066184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B1490E0-DA31-E760-F446-C131C56B24BD}"/>
              </a:ext>
            </a:extLst>
          </p:cNvPr>
          <p:cNvSpPr>
            <a:spLocks noGrp="1"/>
          </p:cNvSpPr>
          <p:nvPr>
            <p:ph type="title"/>
          </p:nvPr>
        </p:nvSpPr>
        <p:spPr>
          <a:xfrm>
            <a:off x="270588" y="134533"/>
            <a:ext cx="10788923" cy="611916"/>
          </a:xfrm>
        </p:spPr>
        <p:txBody>
          <a:bodyPr>
            <a:normAutofit fontScale="90000"/>
          </a:bodyPr>
          <a:lstStyle/>
          <a:p>
            <a:pPr algn="ctr"/>
            <a:r>
              <a:rPr lang="el-GR" dirty="0">
                <a:latin typeface="Arial" panose="020B0604020202020204" pitchFamily="34" charset="0"/>
                <a:cs typeface="Arial" panose="020B0604020202020204" pitchFamily="34" charset="0"/>
              </a:rPr>
              <a:t>Θεραπεία</a:t>
            </a:r>
          </a:p>
        </p:txBody>
      </p:sp>
      <p:sp>
        <p:nvSpPr>
          <p:cNvPr id="3" name="Θέση περιεχομένου 2">
            <a:extLst>
              <a:ext uri="{FF2B5EF4-FFF2-40B4-BE49-F238E27FC236}">
                <a16:creationId xmlns:a16="http://schemas.microsoft.com/office/drawing/2014/main" id="{24F1367D-AB18-8477-98D5-4EEEEE6C66D4}"/>
              </a:ext>
            </a:extLst>
          </p:cNvPr>
          <p:cNvSpPr>
            <a:spLocks noGrp="1"/>
          </p:cNvSpPr>
          <p:nvPr>
            <p:ph idx="1"/>
          </p:nvPr>
        </p:nvSpPr>
        <p:spPr>
          <a:xfrm>
            <a:off x="0" y="821094"/>
            <a:ext cx="11855670" cy="6036905"/>
          </a:xfrm>
        </p:spPr>
        <p:txBody>
          <a:bodyPr>
            <a:normAutofit/>
          </a:bodyPr>
          <a:lstStyle/>
          <a:p>
            <a:pPr marL="0" indent="0">
              <a:buNone/>
            </a:pPr>
            <a:r>
              <a:rPr lang="el-GR" sz="2000" dirty="0">
                <a:latin typeface="Arial" panose="020B0604020202020204" pitchFamily="34" charset="0"/>
                <a:cs typeface="Arial" panose="020B0604020202020204" pitchFamily="34" charset="0"/>
              </a:rPr>
              <a:t>Οι παραδοσιακές προσεγγίσεις για τη θεραπεία της λεύκης βασίζονται συνήθως σε </a:t>
            </a:r>
            <a:r>
              <a:rPr lang="el-GR" sz="20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μη </a:t>
            </a:r>
            <a:r>
              <a:rPr lang="el-GR" sz="2000" b="1" dirty="0" err="1">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στοχευμένες</a:t>
            </a:r>
            <a:r>
              <a:rPr lang="el-GR" sz="20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θεραπείες</a:t>
            </a:r>
            <a:r>
              <a:rPr lang="en-US" sz="20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el-GR" sz="20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indent="0">
              <a:buNone/>
            </a:pPr>
            <a:endParaRPr lang="en-US" sz="3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a:p>
            <a:endParaRPr lang="en-US" dirty="0"/>
          </a:p>
          <a:p>
            <a:endParaRPr lang="en-US" dirty="0"/>
          </a:p>
          <a:p>
            <a:pPr marL="0" indent="0">
              <a:buNone/>
            </a:pPr>
            <a:endParaRPr lang="en-US" dirty="0"/>
          </a:p>
          <a:p>
            <a:pPr marL="0" indent="0">
              <a:buNone/>
            </a:pPr>
            <a:endParaRPr lang="el-GR" dirty="0"/>
          </a:p>
        </p:txBody>
      </p:sp>
      <p:graphicFrame>
        <p:nvGraphicFramePr>
          <p:cNvPr id="4" name="Διάγραμμα 3">
            <a:extLst>
              <a:ext uri="{FF2B5EF4-FFF2-40B4-BE49-F238E27FC236}">
                <a16:creationId xmlns:a16="http://schemas.microsoft.com/office/drawing/2014/main" id="{624DE9AE-9E4A-95D8-973A-3D9072DE14EF}"/>
              </a:ext>
            </a:extLst>
          </p:cNvPr>
          <p:cNvGraphicFramePr/>
          <p:nvPr>
            <p:extLst>
              <p:ext uri="{D42A27DB-BD31-4B8C-83A1-F6EECF244321}">
                <p14:modId xmlns:p14="http://schemas.microsoft.com/office/powerpoint/2010/main" val="2443330838"/>
              </p:ext>
            </p:extLst>
          </p:nvPr>
        </p:nvGraphicFramePr>
        <p:xfrm>
          <a:off x="1511559" y="1651519"/>
          <a:ext cx="8388219" cy="31630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Εικόνα 6">
            <a:extLst>
              <a:ext uri="{FF2B5EF4-FFF2-40B4-BE49-F238E27FC236}">
                <a16:creationId xmlns:a16="http://schemas.microsoft.com/office/drawing/2014/main" id="{0B1F318E-A0FA-7859-DA9C-4FC30C705DC3}"/>
              </a:ext>
            </a:extLst>
          </p:cNvPr>
          <p:cNvPicPr>
            <a:picLocks noChangeAspect="1"/>
          </p:cNvPicPr>
          <p:nvPr/>
        </p:nvPicPr>
        <p:blipFill>
          <a:blip r:embed="rId8"/>
          <a:stretch>
            <a:fillRect/>
          </a:stretch>
        </p:blipFill>
        <p:spPr>
          <a:xfrm>
            <a:off x="3097306" y="4889240"/>
            <a:ext cx="5609549" cy="1961468"/>
          </a:xfrm>
          <a:prstGeom prst="rect">
            <a:avLst/>
          </a:prstGeom>
        </p:spPr>
      </p:pic>
      <p:sp>
        <p:nvSpPr>
          <p:cNvPr id="26" name="Βέλος: Καμπύλο προς τα δεξιά 25">
            <a:extLst>
              <a:ext uri="{FF2B5EF4-FFF2-40B4-BE49-F238E27FC236}">
                <a16:creationId xmlns:a16="http://schemas.microsoft.com/office/drawing/2014/main" id="{B3C0704E-C548-DF7A-F218-54FA1930F913}"/>
              </a:ext>
            </a:extLst>
          </p:cNvPr>
          <p:cNvSpPr/>
          <p:nvPr/>
        </p:nvSpPr>
        <p:spPr>
          <a:xfrm>
            <a:off x="690465" y="2388637"/>
            <a:ext cx="1138335" cy="3853544"/>
          </a:xfrm>
          <a:prstGeom prst="curvedRightArrow">
            <a:avLst>
              <a:gd name="adj1" fmla="val 20822"/>
              <a:gd name="adj2" fmla="val 43054"/>
              <a:gd name="adj3" fmla="val 25000"/>
            </a:avLst>
          </a:prstGeom>
          <a:solidFill>
            <a:srgbClr val="C00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Tree>
    <p:extLst>
      <p:ext uri="{BB962C8B-B14F-4D97-AF65-F5344CB8AC3E}">
        <p14:creationId xmlns:p14="http://schemas.microsoft.com/office/powerpoint/2010/main" val="3239076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AE09A2F-51AE-C2EA-FA00-EC4EDA03ED99}"/>
              </a:ext>
            </a:extLst>
          </p:cNvPr>
          <p:cNvSpPr txBox="1"/>
          <p:nvPr/>
        </p:nvSpPr>
        <p:spPr>
          <a:xfrm>
            <a:off x="622429" y="368989"/>
            <a:ext cx="10947141" cy="2031325"/>
          </a:xfrm>
          <a:prstGeom prst="rect">
            <a:avLst/>
          </a:prstGeom>
          <a:noFill/>
        </p:spPr>
        <p:txBody>
          <a:bodyPr wrap="square">
            <a:spAutoFit/>
          </a:bodyPr>
          <a:lstStyle/>
          <a:p>
            <a:pPr marL="0" indent="0">
              <a:buNone/>
            </a:pPr>
            <a:r>
              <a:rPr lang="el-GR" sz="1800" dirty="0">
                <a:latin typeface="Arial" panose="020B0604020202020204" pitchFamily="34" charset="0"/>
                <a:cs typeface="Arial" panose="020B0604020202020204" pitchFamily="34" charset="0"/>
              </a:rPr>
              <a:t>Σύμφωνα με τις</a:t>
            </a:r>
            <a:r>
              <a:rPr lang="en-US" sz="1800" dirty="0">
                <a:latin typeface="Arial" panose="020B0604020202020204" pitchFamily="34" charset="0"/>
                <a:cs typeface="Arial" panose="020B0604020202020204" pitchFamily="34" charset="0"/>
              </a:rPr>
              <a:t> </a:t>
            </a:r>
            <a:r>
              <a:rPr lang="el-GR" sz="1800" dirty="0">
                <a:latin typeface="Arial" panose="020B0604020202020204" pitchFamily="34" charset="0"/>
                <a:cs typeface="Arial" panose="020B0604020202020204" pitchFamily="34" charset="0"/>
              </a:rPr>
              <a:t>οδηγίες του Ευρωπαϊκού Φόρουμ Δερματολογίας</a:t>
            </a:r>
            <a:endParaRPr lang="en-US" sz="1800" dirty="0">
              <a:latin typeface="Arial" panose="020B0604020202020204" pitchFamily="34" charset="0"/>
              <a:cs typeface="Arial" panose="020B0604020202020204" pitchFamily="34" charset="0"/>
            </a:endParaRPr>
          </a:p>
          <a:p>
            <a:pPr marL="0" indent="0">
              <a:buNone/>
            </a:pPr>
            <a:endParaRPr lang="en-US" sz="1800" dirty="0">
              <a:latin typeface="Arial" panose="020B0604020202020204" pitchFamily="34" charset="0"/>
              <a:cs typeface="Arial" panose="020B0604020202020204" pitchFamily="34" charset="0"/>
            </a:endParaRPr>
          </a:p>
          <a:p>
            <a:pPr>
              <a:buFont typeface="Wingdings" panose="05000000000000000000" pitchFamily="2" charset="2"/>
              <a:buChar char="ü"/>
            </a:pPr>
            <a:r>
              <a:rPr lang="el-GR" sz="1800" dirty="0">
                <a:latin typeface="Arial" panose="020B0604020202020204" pitchFamily="34" charset="0"/>
                <a:cs typeface="Arial" panose="020B0604020202020204" pitchFamily="34" charset="0"/>
              </a:rPr>
              <a:t>Για </a:t>
            </a:r>
            <a:r>
              <a:rPr lang="el-GR" sz="18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τμηματική λεύκη </a:t>
            </a:r>
            <a:r>
              <a:rPr lang="en-US" sz="1800" dirty="0">
                <a:latin typeface="Arial" panose="020B0604020202020204" pitchFamily="34" charset="0"/>
                <a:cs typeface="Arial" panose="020B0604020202020204" pitchFamily="34" charset="0"/>
                <a:sym typeface="Wingdings" panose="05000000000000000000" pitchFamily="2" charset="2"/>
              </a:rPr>
              <a:t> </a:t>
            </a:r>
            <a:r>
              <a:rPr lang="el-GR" sz="1800" dirty="0">
                <a:latin typeface="Arial" panose="020B0604020202020204" pitchFamily="34" charset="0"/>
                <a:cs typeface="Arial" panose="020B0604020202020204" pitchFamily="34" charset="0"/>
              </a:rPr>
              <a:t>τοπικά </a:t>
            </a:r>
            <a:r>
              <a:rPr lang="el-GR" sz="1800" dirty="0" err="1">
                <a:latin typeface="Arial" panose="020B0604020202020204" pitchFamily="34" charset="0"/>
                <a:cs typeface="Arial" panose="020B0604020202020204" pitchFamily="34" charset="0"/>
              </a:rPr>
              <a:t>κορτικοστεροειδή</a:t>
            </a:r>
            <a:r>
              <a:rPr lang="el-GR" sz="1800" dirty="0">
                <a:latin typeface="Arial" panose="020B0604020202020204" pitchFamily="34" charset="0"/>
                <a:cs typeface="Arial" panose="020B0604020202020204" pitchFamily="34" charset="0"/>
              </a:rPr>
              <a:t> /αναστολείς </a:t>
            </a:r>
            <a:r>
              <a:rPr lang="el-GR" sz="1800" dirty="0" err="1">
                <a:latin typeface="Arial" panose="020B0604020202020204" pitchFamily="34" charset="0"/>
                <a:cs typeface="Arial" panose="020B0604020202020204" pitchFamily="34" charset="0"/>
              </a:rPr>
              <a:t>καλσινευρίνης</a:t>
            </a:r>
            <a:r>
              <a:rPr lang="el-GR" sz="1800" dirty="0">
                <a:latin typeface="Arial" panose="020B0604020202020204" pitchFamily="34" charset="0"/>
                <a:cs typeface="Arial" panose="020B0604020202020204" pitchFamily="34" charset="0"/>
              </a:rPr>
              <a:t> μαζί με αναστολή των παραγόντων ενεργοποίησης και καμουφλάζ για καλύτερη αισθητική εμφάνιση</a:t>
            </a:r>
          </a:p>
          <a:p>
            <a:pPr>
              <a:buFont typeface="Wingdings" panose="05000000000000000000" pitchFamily="2" charset="2"/>
              <a:buChar char="ü"/>
            </a:pPr>
            <a:r>
              <a:rPr lang="el-GR" sz="1800" dirty="0">
                <a:latin typeface="Arial" panose="020B0604020202020204" pitchFamily="34" charset="0"/>
                <a:cs typeface="Arial" panose="020B0604020202020204" pitchFamily="34" charset="0"/>
              </a:rPr>
              <a:t>Για </a:t>
            </a:r>
            <a:r>
              <a:rPr lang="el-GR" sz="18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μη τμηματική λεύκη </a:t>
            </a:r>
            <a:r>
              <a:rPr lang="el-GR" sz="1800" dirty="0">
                <a:latin typeface="Arial" panose="020B0604020202020204" pitchFamily="34" charset="0"/>
                <a:cs typeface="Arial" panose="020B0604020202020204" pitchFamily="34" charset="0"/>
              </a:rPr>
              <a:t>που περιλαμβάνει μεγάλες περιοχές </a:t>
            </a:r>
            <a:r>
              <a:rPr lang="el-GR" sz="1800" dirty="0">
                <a:latin typeface="Arial" panose="020B0604020202020204" pitchFamily="34" charset="0"/>
                <a:cs typeface="Arial" panose="020B0604020202020204" pitchFamily="34" charset="0"/>
                <a:sym typeface="Wingdings" panose="05000000000000000000" pitchFamily="2" charset="2"/>
              </a:rPr>
              <a:t> </a:t>
            </a:r>
            <a:r>
              <a:rPr lang="el-GR" sz="1800" dirty="0">
                <a:latin typeface="Arial" panose="020B0604020202020204" pitchFamily="34" charset="0"/>
                <a:cs typeface="Arial" panose="020B0604020202020204" pitchFamily="34" charset="0"/>
              </a:rPr>
              <a:t>NB – UVB για τουλάχιστον 3 μήνες για να επιτευχθεί σταθερότητα πριν από την αλλαγή σε συστηματικά </a:t>
            </a:r>
            <a:r>
              <a:rPr lang="el-GR" sz="1800" dirty="0" err="1">
                <a:latin typeface="Arial" panose="020B0604020202020204" pitchFamily="34" charset="0"/>
                <a:cs typeface="Arial" panose="020B0604020202020204" pitchFamily="34" charset="0"/>
              </a:rPr>
              <a:t>κορτικοστεροειδή</a:t>
            </a:r>
            <a:r>
              <a:rPr lang="el-GR" sz="1800" dirty="0">
                <a:latin typeface="Arial" panose="020B0604020202020204" pitchFamily="34" charset="0"/>
                <a:cs typeface="Arial" panose="020B0604020202020204" pitchFamily="34" charset="0"/>
              </a:rPr>
              <a:t>/ άλλα </a:t>
            </a:r>
            <a:r>
              <a:rPr lang="el-GR" sz="1800" dirty="0" err="1">
                <a:latin typeface="Arial" panose="020B0604020202020204" pitchFamily="34" charset="0"/>
                <a:cs typeface="Arial" panose="020B0604020202020204" pitchFamily="34" charset="0"/>
              </a:rPr>
              <a:t>ανοσοκατασταλτικά</a:t>
            </a:r>
            <a:r>
              <a:rPr lang="el-GR" sz="1800" dirty="0">
                <a:latin typeface="Arial" panose="020B0604020202020204" pitchFamily="34" charset="0"/>
                <a:cs typeface="Arial" panose="020B0604020202020204" pitchFamily="34" charset="0"/>
              </a:rPr>
              <a:t> σε περίπτωση μη ανταπόκρισης</a:t>
            </a:r>
          </a:p>
        </p:txBody>
      </p:sp>
      <p:pic>
        <p:nvPicPr>
          <p:cNvPr id="7" name="Εικόνα 6">
            <a:extLst>
              <a:ext uri="{FF2B5EF4-FFF2-40B4-BE49-F238E27FC236}">
                <a16:creationId xmlns:a16="http://schemas.microsoft.com/office/drawing/2014/main" id="{99877872-4855-CC1D-CBD6-7B39944E4DB6}"/>
              </a:ext>
            </a:extLst>
          </p:cNvPr>
          <p:cNvPicPr>
            <a:picLocks noChangeAspect="1"/>
          </p:cNvPicPr>
          <p:nvPr/>
        </p:nvPicPr>
        <p:blipFill>
          <a:blip r:embed="rId2"/>
          <a:stretch>
            <a:fillRect/>
          </a:stretch>
        </p:blipFill>
        <p:spPr>
          <a:xfrm>
            <a:off x="1245441" y="2474959"/>
            <a:ext cx="9223505" cy="4318770"/>
          </a:xfrm>
          <a:prstGeom prst="rect">
            <a:avLst/>
          </a:prstGeom>
        </p:spPr>
      </p:pic>
    </p:spTree>
    <p:extLst>
      <p:ext uri="{BB962C8B-B14F-4D97-AF65-F5344CB8AC3E}">
        <p14:creationId xmlns:p14="http://schemas.microsoft.com/office/powerpoint/2010/main" val="2953336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3B2CF22-2566-5C58-B87B-55E9B272D63F}"/>
              </a:ext>
            </a:extLst>
          </p:cNvPr>
          <p:cNvSpPr>
            <a:spLocks noGrp="1"/>
          </p:cNvSpPr>
          <p:nvPr>
            <p:ph type="title"/>
          </p:nvPr>
        </p:nvSpPr>
        <p:spPr>
          <a:xfrm>
            <a:off x="354563" y="225802"/>
            <a:ext cx="10700658" cy="735251"/>
          </a:xfrm>
        </p:spPr>
        <p:txBody>
          <a:bodyPr>
            <a:normAutofit fontScale="90000"/>
          </a:bodyPr>
          <a:lstStyle/>
          <a:p>
            <a:pPr algn="ctr"/>
            <a:r>
              <a:rPr lang="en-US" dirty="0">
                <a:latin typeface="Arial" panose="020B0604020202020204" pitchFamily="34" charset="0"/>
                <a:cs typeface="Arial" panose="020B0604020202020204" pitchFamily="34" charset="0"/>
              </a:rPr>
              <a:t>B</a:t>
            </a:r>
            <a:r>
              <a:rPr lang="el-GR" sz="4000" dirty="0" err="1">
                <a:latin typeface="Arial" panose="020B0604020202020204" pitchFamily="34" charset="0"/>
                <a:cs typeface="Arial" panose="020B0604020202020204" pitchFamily="34" charset="0"/>
              </a:rPr>
              <a:t>ιολογικά</a:t>
            </a:r>
            <a:r>
              <a:rPr lang="el-GR" dirty="0">
                <a:latin typeface="Arial" panose="020B0604020202020204" pitchFamily="34" charset="0"/>
                <a:cs typeface="Arial" panose="020B0604020202020204" pitchFamily="34" charset="0"/>
              </a:rPr>
              <a:t> φάρμακα</a:t>
            </a:r>
          </a:p>
        </p:txBody>
      </p:sp>
      <p:sp>
        <p:nvSpPr>
          <p:cNvPr id="3" name="Θέση περιεχομένου 2">
            <a:extLst>
              <a:ext uri="{FF2B5EF4-FFF2-40B4-BE49-F238E27FC236}">
                <a16:creationId xmlns:a16="http://schemas.microsoft.com/office/drawing/2014/main" id="{62AFFF7E-98A1-CDD9-5E8B-34213737E2A8}"/>
              </a:ext>
            </a:extLst>
          </p:cNvPr>
          <p:cNvSpPr>
            <a:spLocks noGrp="1"/>
          </p:cNvSpPr>
          <p:nvPr>
            <p:ph idx="1"/>
          </p:nvPr>
        </p:nvSpPr>
        <p:spPr>
          <a:xfrm>
            <a:off x="158620" y="1054359"/>
            <a:ext cx="11625942" cy="5682343"/>
          </a:xfrm>
        </p:spPr>
        <p:txBody>
          <a:bodyPr>
            <a:normAutofit/>
          </a:bodyPr>
          <a:lstStyle/>
          <a:p>
            <a:endParaRPr lang="en-US" dirty="0"/>
          </a:p>
        </p:txBody>
      </p:sp>
      <p:graphicFrame>
        <p:nvGraphicFramePr>
          <p:cNvPr id="5" name="Διάγραμμα 4">
            <a:extLst>
              <a:ext uri="{FF2B5EF4-FFF2-40B4-BE49-F238E27FC236}">
                <a16:creationId xmlns:a16="http://schemas.microsoft.com/office/drawing/2014/main" id="{56C47593-2263-4C43-5BE4-1811AB78ACB7}"/>
              </a:ext>
            </a:extLst>
          </p:cNvPr>
          <p:cNvGraphicFramePr/>
          <p:nvPr>
            <p:extLst>
              <p:ext uri="{D42A27DB-BD31-4B8C-83A1-F6EECF244321}">
                <p14:modId xmlns:p14="http://schemas.microsoft.com/office/powerpoint/2010/main" val="2925358078"/>
              </p:ext>
            </p:extLst>
          </p:nvPr>
        </p:nvGraphicFramePr>
        <p:xfrm>
          <a:off x="158620" y="864704"/>
          <a:ext cx="11874759" cy="5871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163038"/>
      </p:ext>
    </p:extLst>
  </p:cSld>
  <p:clrMapOvr>
    <a:masterClrMapping/>
  </p:clrMapOvr>
</p:sld>
</file>

<file path=ppt/theme/theme1.xml><?xml version="1.0" encoding="utf-8"?>
<a:theme xmlns:a="http://schemas.openxmlformats.org/drawingml/2006/main" name="DappledVTI">
  <a:themeElements>
    <a:clrScheme name="Custom 81">
      <a:dk1>
        <a:sysClr val="windowText" lastClr="000000"/>
      </a:dk1>
      <a:lt1>
        <a:sysClr val="window" lastClr="FFFFFF"/>
      </a:lt1>
      <a:dk2>
        <a:srgbClr val="21363B"/>
      </a:dk2>
      <a:lt2>
        <a:srgbClr val="F4F2F0"/>
      </a:lt2>
      <a:accent1>
        <a:srgbClr val="758468"/>
      </a:accent1>
      <a:accent2>
        <a:srgbClr val="B5A7AC"/>
      </a:accent2>
      <a:accent3>
        <a:srgbClr val="CC9C6F"/>
      </a:accent3>
      <a:accent4>
        <a:srgbClr val="767640"/>
      </a:accent4>
      <a:accent5>
        <a:srgbClr val="A5B295"/>
      </a:accent5>
      <a:accent6>
        <a:srgbClr val="C19DA7"/>
      </a:accent6>
      <a:hlink>
        <a:srgbClr val="D13D6E"/>
      </a:hlink>
      <a:folHlink>
        <a:srgbClr val="6C9D92"/>
      </a:folHlink>
    </a:clrScheme>
    <a:fontScheme name="Custom 67">
      <a:majorFont>
        <a:latin typeface="Sabon Next L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ppledVTI" id="{204FEFAB-F02B-4FE8-B509-C50A618B972D}" vid="{7EAEADA8-5A8E-45B2-B0E4-448EC7E7A94F}"/>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Πιτσιλωτός</Template>
  <TotalTime>3992</TotalTime>
  <Words>4174</Words>
  <Application>Microsoft Office PowerPoint</Application>
  <PresentationFormat>Ευρεία οθόνη</PresentationFormat>
  <Paragraphs>347</Paragraphs>
  <Slides>40</Slides>
  <Notes>22</Notes>
  <HiddenSlides>0</HiddenSlides>
  <MMClips>0</MMClips>
  <ScaleCrop>false</ScaleCrop>
  <HeadingPairs>
    <vt:vector size="6" baseType="variant">
      <vt:variant>
        <vt:lpstr>Γραμματοσειρές που χρησιμοποιούνται</vt:lpstr>
      </vt:variant>
      <vt:variant>
        <vt:i4>11</vt:i4>
      </vt:variant>
      <vt:variant>
        <vt:lpstr>Θέμα</vt:lpstr>
      </vt:variant>
      <vt:variant>
        <vt:i4>1</vt:i4>
      </vt:variant>
      <vt:variant>
        <vt:lpstr>Τίτλοι διαφανειών</vt:lpstr>
      </vt:variant>
      <vt:variant>
        <vt:i4>40</vt:i4>
      </vt:variant>
    </vt:vector>
  </HeadingPairs>
  <TitlesOfParts>
    <vt:vector size="52" baseType="lpstr">
      <vt:lpstr>Aptos</vt:lpstr>
      <vt:lpstr>Arial</vt:lpstr>
      <vt:lpstr>Avenir Next LT Pro</vt:lpstr>
      <vt:lpstr>AvenirNext LT Pro Medium</vt:lpstr>
      <vt:lpstr>Calibri</vt:lpstr>
      <vt:lpstr>Comic Sans MS</vt:lpstr>
      <vt:lpstr>inherit</vt:lpstr>
      <vt:lpstr>Sabon Next LT</vt:lpstr>
      <vt:lpstr>Symbol</vt:lpstr>
      <vt:lpstr>Times New Roman</vt:lpstr>
      <vt:lpstr>Wingdings</vt:lpstr>
      <vt:lpstr>DappledVTI</vt:lpstr>
      <vt:lpstr>Παρουσίαση του PowerPoint</vt:lpstr>
      <vt:lpstr>Λεύκη</vt:lpstr>
      <vt:lpstr>Τύποι Λεύκης</vt:lpstr>
      <vt:lpstr>Παθοφυσιολογία</vt:lpstr>
      <vt:lpstr>Παθοφυσιολογία</vt:lpstr>
      <vt:lpstr>Παρουσίαση του PowerPoint</vt:lpstr>
      <vt:lpstr>Θεραπεία</vt:lpstr>
      <vt:lpstr>Παρουσίαση του PowerPoint</vt:lpstr>
      <vt:lpstr>Bιολογικά φάρμακα</vt:lpstr>
      <vt:lpstr>Βιολογικά φάρμακα</vt:lpstr>
      <vt:lpstr>Αναστολείς του TNF-α</vt:lpstr>
      <vt:lpstr>Αναστολείς του TNF-α</vt:lpstr>
      <vt:lpstr>Αναστολείς ιντερλευκίνης (IL)</vt:lpstr>
      <vt:lpstr>Αναστολείς ιντερλευκίνης (IL)</vt:lpstr>
      <vt:lpstr>Άλλα βιολογικά φάρμακα</vt:lpstr>
      <vt:lpstr>Άλλα βιολογικά φάρμακα</vt:lpstr>
      <vt:lpstr>Άλλα βιολογικά φάρμακα</vt:lpstr>
      <vt:lpstr>Άλλα βιολογικά φάρμακα</vt:lpstr>
      <vt:lpstr>Άλλα βιολογικά φάρμακα</vt:lpstr>
      <vt:lpstr>Άλλα βιολογικά φάρμακα</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Συμπεράσματα-Λεύκη</vt:lpstr>
      <vt:lpstr>Παρουσίαση του PowerPoint</vt:lpstr>
      <vt:lpstr>Βιβλιογραφία</vt:lpstr>
      <vt:lpstr>Βιβλιογραφία</vt:lpstr>
      <vt:lpstr>Παρουσίαση του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ΤΕΛΗΣ</dc:creator>
  <cp:lastModifiedBy>Dionysia Fragkelaki</cp:lastModifiedBy>
  <cp:revision>214</cp:revision>
  <dcterms:created xsi:type="dcterms:W3CDTF">2025-01-07T17:27:35Z</dcterms:created>
  <dcterms:modified xsi:type="dcterms:W3CDTF">2025-01-10T14:00:18Z</dcterms:modified>
</cp:coreProperties>
</file>